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612" r:id="rId3"/>
    <p:sldId id="613" r:id="rId4"/>
    <p:sldId id="614" r:id="rId5"/>
    <p:sldId id="616" r:id="rId6"/>
    <p:sldId id="265" r:id="rId7"/>
    <p:sldId id="271" r:id="rId8"/>
    <p:sldId id="269" r:id="rId9"/>
    <p:sldId id="267" r:id="rId10"/>
    <p:sldId id="270" r:id="rId11"/>
    <p:sldId id="266" r:id="rId12"/>
    <p:sldId id="268" r:id="rId13"/>
    <p:sldId id="591" r:id="rId14"/>
    <p:sldId id="579" r:id="rId15"/>
    <p:sldId id="436" r:id="rId16"/>
    <p:sldId id="257" r:id="rId17"/>
    <p:sldId id="586" r:id="rId18"/>
    <p:sldId id="611" r:id="rId19"/>
    <p:sldId id="582" r:id="rId20"/>
    <p:sldId id="600" r:id="rId21"/>
    <p:sldId id="584" r:id="rId22"/>
    <p:sldId id="587" r:id="rId23"/>
    <p:sldId id="599" r:id="rId24"/>
    <p:sldId id="588" r:id="rId25"/>
    <p:sldId id="414" r:id="rId26"/>
    <p:sldId id="618" r:id="rId27"/>
    <p:sldId id="258" r:id="rId28"/>
    <p:sldId id="259" r:id="rId29"/>
    <p:sldId id="260" r:id="rId30"/>
    <p:sldId id="619" r:id="rId31"/>
    <p:sldId id="261" r:id="rId32"/>
    <p:sldId id="262" r:id="rId33"/>
    <p:sldId id="263" r:id="rId34"/>
    <p:sldId id="264" r:id="rId35"/>
    <p:sldId id="620" r:id="rId36"/>
    <p:sldId id="621" r:id="rId37"/>
    <p:sldId id="622" r:id="rId38"/>
    <p:sldId id="623" r:id="rId39"/>
    <p:sldId id="624" r:id="rId40"/>
    <p:sldId id="61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4660"/>
  </p:normalViewPr>
  <p:slideViewPr>
    <p:cSldViewPr snapToGrid="0">
      <p:cViewPr varScale="1">
        <p:scale>
          <a:sx n="106" d="100"/>
          <a:sy n="106" d="100"/>
        </p:scale>
        <p:origin x="1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55A466-16B3-4056-ADC8-7DA05D366916}" type="datetimeFigureOut">
              <a:rPr lang="en-US" smtClean="0"/>
              <a:t>5/12/2021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2C309-680F-4AB5-9107-F5BB3C098574}" type="slidenum">
              <a:rPr lang="en-US" smtClean="0"/>
              <a:t>‹#›</a:t>
            </a:fld>
            <a:endParaRPr lang="en-US" dirty="0"/>
          </a:p>
        </p:txBody>
      </p:sp>
    </p:spTree>
    <p:extLst>
      <p:ext uri="{BB962C8B-B14F-4D97-AF65-F5344CB8AC3E}">
        <p14:creationId xmlns:p14="http://schemas.microsoft.com/office/powerpoint/2010/main" val="2050875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93A14-B1E5-4C90-900F-E55322D609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996828-677D-49ED-9F28-AC34141415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E61641-8004-450E-A4FA-BF885B42E2AA}"/>
              </a:ext>
            </a:extLst>
          </p:cNvPr>
          <p:cNvSpPr>
            <a:spLocks noGrp="1"/>
          </p:cNvSpPr>
          <p:nvPr>
            <p:ph type="dt" sz="half" idx="10"/>
          </p:nvPr>
        </p:nvSpPr>
        <p:spPr/>
        <p:txBody>
          <a:bodyPr/>
          <a:lstStyle/>
          <a:p>
            <a:fld id="{F1A1B5B5-B165-4482-9742-26A9C9AA88C4}" type="datetimeFigureOut">
              <a:rPr lang="en-US" smtClean="0"/>
              <a:t>5/12/2021</a:t>
            </a:fld>
            <a:endParaRPr lang="en-US" dirty="0"/>
          </a:p>
        </p:txBody>
      </p:sp>
      <p:sp>
        <p:nvSpPr>
          <p:cNvPr id="5" name="Footer Placeholder 4">
            <a:extLst>
              <a:ext uri="{FF2B5EF4-FFF2-40B4-BE49-F238E27FC236}">
                <a16:creationId xmlns:a16="http://schemas.microsoft.com/office/drawing/2014/main" id="{D985670F-2DFB-4D99-AE79-78ADE640CF9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911AE5-2E81-4C50-88AC-81B5E1BC0613}"/>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1158753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E0973-AEFF-4DDE-B1B5-1750CB7BE6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9786FE-FE84-43D9-820D-584F66E41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08780F-0304-44FB-9497-0CB8175681F2}"/>
              </a:ext>
            </a:extLst>
          </p:cNvPr>
          <p:cNvSpPr>
            <a:spLocks noGrp="1"/>
          </p:cNvSpPr>
          <p:nvPr>
            <p:ph type="dt" sz="half" idx="10"/>
          </p:nvPr>
        </p:nvSpPr>
        <p:spPr/>
        <p:txBody>
          <a:bodyPr/>
          <a:lstStyle/>
          <a:p>
            <a:fld id="{F1A1B5B5-B165-4482-9742-26A9C9AA88C4}" type="datetimeFigureOut">
              <a:rPr lang="en-US" smtClean="0"/>
              <a:t>5/12/2021</a:t>
            </a:fld>
            <a:endParaRPr lang="en-US" dirty="0"/>
          </a:p>
        </p:txBody>
      </p:sp>
      <p:sp>
        <p:nvSpPr>
          <p:cNvPr id="5" name="Footer Placeholder 4">
            <a:extLst>
              <a:ext uri="{FF2B5EF4-FFF2-40B4-BE49-F238E27FC236}">
                <a16:creationId xmlns:a16="http://schemas.microsoft.com/office/drawing/2014/main" id="{60EAA72D-0514-44FF-83A8-6266750397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54A645-DBDB-4A77-8A83-E5AE936BCA3C}"/>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4014570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A37AC3-6EAE-4842-AF5F-DC3BAA3FA7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33DC84-8D2D-4F25-8A40-45BDA24900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0EE7CF-7920-4B6D-B5C8-B3958B7B6DF6}"/>
              </a:ext>
            </a:extLst>
          </p:cNvPr>
          <p:cNvSpPr>
            <a:spLocks noGrp="1"/>
          </p:cNvSpPr>
          <p:nvPr>
            <p:ph type="dt" sz="half" idx="10"/>
          </p:nvPr>
        </p:nvSpPr>
        <p:spPr/>
        <p:txBody>
          <a:bodyPr/>
          <a:lstStyle/>
          <a:p>
            <a:fld id="{F1A1B5B5-B165-4482-9742-26A9C9AA88C4}" type="datetimeFigureOut">
              <a:rPr lang="en-US" smtClean="0"/>
              <a:t>5/12/2021</a:t>
            </a:fld>
            <a:endParaRPr lang="en-US" dirty="0"/>
          </a:p>
        </p:txBody>
      </p:sp>
      <p:sp>
        <p:nvSpPr>
          <p:cNvPr id="5" name="Footer Placeholder 4">
            <a:extLst>
              <a:ext uri="{FF2B5EF4-FFF2-40B4-BE49-F238E27FC236}">
                <a16:creationId xmlns:a16="http://schemas.microsoft.com/office/drawing/2014/main" id="{EC8160DD-C1BC-4707-87A8-56067B8CE6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03B253-09AC-4CF9-807B-E5E576D495D8}"/>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1023786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3" name="Picture 8" descr="FDL_4K.png">
            <a:extLst>
              <a:ext uri="{FF2B5EF4-FFF2-40B4-BE49-F238E27FC236}">
                <a16:creationId xmlns:a16="http://schemas.microsoft.com/office/drawing/2014/main" id="{ECB6EEFB-6318-4EFD-9CEF-33ABD3BDC4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6967" y="2138363"/>
            <a:ext cx="1530351"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3656799" y="1650332"/>
            <a:ext cx="6341173" cy="2110257"/>
          </a:xfrm>
          <a:prstGeom prst="rect">
            <a:avLst/>
          </a:prstGeom>
        </p:spPr>
        <p:txBody>
          <a:bodyPr rtlCol="0">
            <a:noAutofit/>
          </a:bodyPr>
          <a:lstStyle>
            <a:lvl1pPr>
              <a:defRPr sz="4000"/>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7EEC7A85-8325-4E77-9685-E8E733623471}"/>
              </a:ext>
            </a:extLst>
          </p:cNvPr>
          <p:cNvSpPr>
            <a:spLocks noGrp="1"/>
          </p:cNvSpPr>
          <p:nvPr>
            <p:ph type="sldNum" sz="quarter"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3A691A-CAA5-4675-9D8C-1D5B48B47602}" type="slidenum">
              <a:rPr kumimoji="0" lang="en-US" sz="1000" b="1" i="0" u="none" strike="noStrike" kern="1200" cap="none" spc="0" normalizeH="0" baseline="0" noProof="0" smtClean="0">
                <a:ln>
                  <a:noFill/>
                </a:ln>
                <a:solidFill>
                  <a:srgbClr val="95B3D7"/>
                </a:solidFill>
                <a:effectLst/>
                <a:uLnTx/>
                <a:uFillTx/>
                <a:latin typeface="Helvetica"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rgbClr val="95B3D7"/>
              </a:solidFill>
              <a:effectLst/>
              <a:uLnTx/>
              <a:uFillTx/>
              <a:latin typeface="Helvetica" panose="020B0604020202020204" pitchFamily="34" charset="0"/>
              <a:ea typeface="+mn-ea"/>
              <a:cs typeface="+mn-cs"/>
            </a:endParaRPr>
          </a:p>
        </p:txBody>
      </p:sp>
      <p:sp>
        <p:nvSpPr>
          <p:cNvPr id="5" name="Date Placeholder 6">
            <a:extLst>
              <a:ext uri="{FF2B5EF4-FFF2-40B4-BE49-F238E27FC236}">
                <a16:creationId xmlns:a16="http://schemas.microsoft.com/office/drawing/2014/main" id="{1242E466-FEA9-47E7-9C94-D6B8784ED770}"/>
              </a:ext>
            </a:extLst>
          </p:cNvPr>
          <p:cNvSpPr>
            <a:spLocks noGrp="1"/>
          </p:cNvSpPr>
          <p:nvPr>
            <p:ph type="dt" sz="half" idx="11"/>
          </p:nvPr>
        </p:nvSpPr>
        <p:spPr>
          <a:xfrm>
            <a:off x="5088467" y="6508751"/>
            <a:ext cx="28448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64BF86-7659-4A97-ADF0-41AA1CFDC719}" type="datetimeFigureOut">
              <a:rPr kumimoji="0" lang="en-US" sz="800" b="0" i="0" u="none" strike="noStrike" kern="1200" cap="none" spc="0" normalizeH="0" baseline="0" noProof="0" smtClean="0">
                <a:ln>
                  <a:noFill/>
                </a:ln>
                <a:solidFill>
                  <a:srgbClr val="95B3D7"/>
                </a:solidFill>
                <a:effectLst/>
                <a:uLnTx/>
                <a:uFillTx/>
                <a:latin typeface="Helvetica"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5/13/2021</a:t>
            </a:fld>
            <a:endParaRPr kumimoji="0" lang="en-US" sz="800" b="0" i="0" u="none" strike="noStrike" kern="1200" cap="none" spc="0" normalizeH="0" baseline="0" noProof="0" dirty="0">
              <a:ln>
                <a:noFill/>
              </a:ln>
              <a:solidFill>
                <a:srgbClr val="95B3D7"/>
              </a:solidFill>
              <a:effectLst/>
              <a:uLnTx/>
              <a:uFillTx/>
              <a:latin typeface="Helvetica" panose="020B0604020202020204" pitchFamily="34" charset="0"/>
              <a:ea typeface="+mn-ea"/>
              <a:cs typeface="+mn-cs"/>
            </a:endParaRPr>
          </a:p>
        </p:txBody>
      </p:sp>
    </p:spTree>
    <p:extLst>
      <p:ext uri="{BB962C8B-B14F-4D97-AF65-F5344CB8AC3E}">
        <p14:creationId xmlns:p14="http://schemas.microsoft.com/office/powerpoint/2010/main" val="2081571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949184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265BC-2ED5-40E7-8ADE-AF65BC3BF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4A5D1A-1E65-4EF8-9208-C046536529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9501B-41CD-45E0-B0AD-D6F8D2570FC4}"/>
              </a:ext>
            </a:extLst>
          </p:cNvPr>
          <p:cNvSpPr>
            <a:spLocks noGrp="1"/>
          </p:cNvSpPr>
          <p:nvPr>
            <p:ph type="dt" sz="half" idx="10"/>
          </p:nvPr>
        </p:nvSpPr>
        <p:spPr/>
        <p:txBody>
          <a:bodyPr/>
          <a:lstStyle/>
          <a:p>
            <a:fld id="{F1A1B5B5-B165-4482-9742-26A9C9AA88C4}" type="datetimeFigureOut">
              <a:rPr lang="en-US" smtClean="0"/>
              <a:t>5/12/2021</a:t>
            </a:fld>
            <a:endParaRPr lang="en-US" dirty="0"/>
          </a:p>
        </p:txBody>
      </p:sp>
      <p:sp>
        <p:nvSpPr>
          <p:cNvPr id="5" name="Footer Placeholder 4">
            <a:extLst>
              <a:ext uri="{FF2B5EF4-FFF2-40B4-BE49-F238E27FC236}">
                <a16:creationId xmlns:a16="http://schemas.microsoft.com/office/drawing/2014/main" id="{BABEE524-AC4C-4C80-A210-CD90912C79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C2B997-6C3B-4F21-AE63-E35F558ABCDA}"/>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80644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C5470-41BE-4D19-B15D-53DD8B5226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4D1F7F-D0FD-4D71-9C06-D391716541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62C49E-0BB9-4815-907B-D5F4EFB9A8E6}"/>
              </a:ext>
            </a:extLst>
          </p:cNvPr>
          <p:cNvSpPr>
            <a:spLocks noGrp="1"/>
          </p:cNvSpPr>
          <p:nvPr>
            <p:ph type="dt" sz="half" idx="10"/>
          </p:nvPr>
        </p:nvSpPr>
        <p:spPr/>
        <p:txBody>
          <a:bodyPr/>
          <a:lstStyle/>
          <a:p>
            <a:fld id="{F1A1B5B5-B165-4482-9742-26A9C9AA88C4}" type="datetimeFigureOut">
              <a:rPr lang="en-US" smtClean="0"/>
              <a:t>5/12/2021</a:t>
            </a:fld>
            <a:endParaRPr lang="en-US" dirty="0"/>
          </a:p>
        </p:txBody>
      </p:sp>
      <p:sp>
        <p:nvSpPr>
          <p:cNvPr id="5" name="Footer Placeholder 4">
            <a:extLst>
              <a:ext uri="{FF2B5EF4-FFF2-40B4-BE49-F238E27FC236}">
                <a16:creationId xmlns:a16="http://schemas.microsoft.com/office/drawing/2014/main" id="{A69F07EC-A1CD-4068-9C46-8CF8E95A34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9A5481-C200-4E62-ABEF-3A9FB50FBA4F}"/>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2659131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C773A-0C6A-40A9-8042-74680D7375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147349-A8DB-401E-8128-21D4B0ECE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D9B4CD-9318-4CA0-B61F-2C42B68D08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599E89-4AC4-4C59-8F6F-3D7AB3E7D555}"/>
              </a:ext>
            </a:extLst>
          </p:cNvPr>
          <p:cNvSpPr>
            <a:spLocks noGrp="1"/>
          </p:cNvSpPr>
          <p:nvPr>
            <p:ph type="dt" sz="half" idx="10"/>
          </p:nvPr>
        </p:nvSpPr>
        <p:spPr/>
        <p:txBody>
          <a:bodyPr/>
          <a:lstStyle/>
          <a:p>
            <a:fld id="{F1A1B5B5-B165-4482-9742-26A9C9AA88C4}" type="datetimeFigureOut">
              <a:rPr lang="en-US" smtClean="0"/>
              <a:t>5/12/2021</a:t>
            </a:fld>
            <a:endParaRPr lang="en-US" dirty="0"/>
          </a:p>
        </p:txBody>
      </p:sp>
      <p:sp>
        <p:nvSpPr>
          <p:cNvPr id="6" name="Footer Placeholder 5">
            <a:extLst>
              <a:ext uri="{FF2B5EF4-FFF2-40B4-BE49-F238E27FC236}">
                <a16:creationId xmlns:a16="http://schemas.microsoft.com/office/drawing/2014/main" id="{DB68572B-DC23-44A1-888D-9AA2C9B23E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B827B3-DE10-4B1E-964C-E50E404B5E75}"/>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3275310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7CAC-E26E-43C7-B954-D3AB76BAD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D6E28C-314E-49CD-ACC3-2A13302C1A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7E73B-9E75-462B-B511-C05795924F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17CF53-60D6-4061-8524-4408145199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A6C6C6-82BC-4C07-B443-C8AB4C3B52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50A712-D702-4F2B-A2E3-07E2BEBBE460}"/>
              </a:ext>
            </a:extLst>
          </p:cNvPr>
          <p:cNvSpPr>
            <a:spLocks noGrp="1"/>
          </p:cNvSpPr>
          <p:nvPr>
            <p:ph type="dt" sz="half" idx="10"/>
          </p:nvPr>
        </p:nvSpPr>
        <p:spPr/>
        <p:txBody>
          <a:bodyPr/>
          <a:lstStyle/>
          <a:p>
            <a:fld id="{F1A1B5B5-B165-4482-9742-26A9C9AA88C4}" type="datetimeFigureOut">
              <a:rPr lang="en-US" smtClean="0"/>
              <a:t>5/12/2021</a:t>
            </a:fld>
            <a:endParaRPr lang="en-US" dirty="0"/>
          </a:p>
        </p:txBody>
      </p:sp>
      <p:sp>
        <p:nvSpPr>
          <p:cNvPr id="8" name="Footer Placeholder 7">
            <a:extLst>
              <a:ext uri="{FF2B5EF4-FFF2-40B4-BE49-F238E27FC236}">
                <a16:creationId xmlns:a16="http://schemas.microsoft.com/office/drawing/2014/main" id="{46830733-86C8-4E50-9C41-81D726AD3E5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CE90584-334E-48FE-BC93-C8DCF548B0F5}"/>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2481807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D7DBE-0714-4600-A1B8-75214BC2B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9637F-D473-4338-BE15-AEA811296A66}"/>
              </a:ext>
            </a:extLst>
          </p:cNvPr>
          <p:cNvSpPr>
            <a:spLocks noGrp="1"/>
          </p:cNvSpPr>
          <p:nvPr>
            <p:ph type="dt" sz="half" idx="10"/>
          </p:nvPr>
        </p:nvSpPr>
        <p:spPr/>
        <p:txBody>
          <a:bodyPr/>
          <a:lstStyle/>
          <a:p>
            <a:fld id="{F1A1B5B5-B165-4482-9742-26A9C9AA88C4}" type="datetimeFigureOut">
              <a:rPr lang="en-US" smtClean="0"/>
              <a:t>5/12/2021</a:t>
            </a:fld>
            <a:endParaRPr lang="en-US" dirty="0"/>
          </a:p>
        </p:txBody>
      </p:sp>
      <p:sp>
        <p:nvSpPr>
          <p:cNvPr id="4" name="Footer Placeholder 3">
            <a:extLst>
              <a:ext uri="{FF2B5EF4-FFF2-40B4-BE49-F238E27FC236}">
                <a16:creationId xmlns:a16="http://schemas.microsoft.com/office/drawing/2014/main" id="{A1147C9E-A37B-4C3C-8C8C-3BBFC738836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BD45910-F1C9-40A3-9589-646435EFA159}"/>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4104170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84908D-7573-4537-98A3-D39ED81C2D9C}"/>
              </a:ext>
            </a:extLst>
          </p:cNvPr>
          <p:cNvSpPr>
            <a:spLocks noGrp="1"/>
          </p:cNvSpPr>
          <p:nvPr>
            <p:ph type="dt" sz="half" idx="10"/>
          </p:nvPr>
        </p:nvSpPr>
        <p:spPr/>
        <p:txBody>
          <a:bodyPr/>
          <a:lstStyle/>
          <a:p>
            <a:fld id="{F1A1B5B5-B165-4482-9742-26A9C9AA88C4}" type="datetimeFigureOut">
              <a:rPr lang="en-US" smtClean="0"/>
              <a:t>5/12/2021</a:t>
            </a:fld>
            <a:endParaRPr lang="en-US" dirty="0"/>
          </a:p>
        </p:txBody>
      </p:sp>
      <p:sp>
        <p:nvSpPr>
          <p:cNvPr id="3" name="Footer Placeholder 2">
            <a:extLst>
              <a:ext uri="{FF2B5EF4-FFF2-40B4-BE49-F238E27FC236}">
                <a16:creationId xmlns:a16="http://schemas.microsoft.com/office/drawing/2014/main" id="{6462D273-5F53-4B2D-859D-AD761AD4298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63EF86C-5566-4E1E-A578-F8ED063ADA9D}"/>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2183325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CD525-49E2-4B8B-9F38-B8E2EBFE5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E10534-9F67-4FDF-A665-8200064317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7403B0-F50D-4222-9F32-01F6006F9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F2C0AB-2899-4D97-8F88-42BB193D078D}"/>
              </a:ext>
            </a:extLst>
          </p:cNvPr>
          <p:cNvSpPr>
            <a:spLocks noGrp="1"/>
          </p:cNvSpPr>
          <p:nvPr>
            <p:ph type="dt" sz="half" idx="10"/>
          </p:nvPr>
        </p:nvSpPr>
        <p:spPr/>
        <p:txBody>
          <a:bodyPr/>
          <a:lstStyle/>
          <a:p>
            <a:fld id="{F1A1B5B5-B165-4482-9742-26A9C9AA88C4}" type="datetimeFigureOut">
              <a:rPr lang="en-US" smtClean="0"/>
              <a:t>5/12/2021</a:t>
            </a:fld>
            <a:endParaRPr lang="en-US" dirty="0"/>
          </a:p>
        </p:txBody>
      </p:sp>
      <p:sp>
        <p:nvSpPr>
          <p:cNvPr id="6" name="Footer Placeholder 5">
            <a:extLst>
              <a:ext uri="{FF2B5EF4-FFF2-40B4-BE49-F238E27FC236}">
                <a16:creationId xmlns:a16="http://schemas.microsoft.com/office/drawing/2014/main" id="{D4FE889A-9694-424C-9ACF-48B4F7FEF9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B58AFB-77BE-48F9-80FB-9E5EAF64F431}"/>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299017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3B5D-59B3-43AC-BE56-A44ED25837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CD49C5-D8C3-479D-89F6-DDD5CC3AF8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905B020-73AA-411F-9A7D-8F46BEB3B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443E70-2714-4346-8F91-266B5009DD6F}"/>
              </a:ext>
            </a:extLst>
          </p:cNvPr>
          <p:cNvSpPr>
            <a:spLocks noGrp="1"/>
          </p:cNvSpPr>
          <p:nvPr>
            <p:ph type="dt" sz="half" idx="10"/>
          </p:nvPr>
        </p:nvSpPr>
        <p:spPr/>
        <p:txBody>
          <a:bodyPr/>
          <a:lstStyle/>
          <a:p>
            <a:fld id="{F1A1B5B5-B165-4482-9742-26A9C9AA88C4}" type="datetimeFigureOut">
              <a:rPr lang="en-US" smtClean="0"/>
              <a:t>5/12/2021</a:t>
            </a:fld>
            <a:endParaRPr lang="en-US" dirty="0"/>
          </a:p>
        </p:txBody>
      </p:sp>
      <p:sp>
        <p:nvSpPr>
          <p:cNvPr id="6" name="Footer Placeholder 5">
            <a:extLst>
              <a:ext uri="{FF2B5EF4-FFF2-40B4-BE49-F238E27FC236}">
                <a16:creationId xmlns:a16="http://schemas.microsoft.com/office/drawing/2014/main" id="{176291F4-CD40-44B2-A1FE-BE3D55CA86A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C4D3AF-2151-4178-9D5E-B366FDF52B93}"/>
              </a:ext>
            </a:extLst>
          </p:cNvPr>
          <p:cNvSpPr>
            <a:spLocks noGrp="1"/>
          </p:cNvSpPr>
          <p:nvPr>
            <p:ph type="sldNum" sz="quarter" idx="12"/>
          </p:nvPr>
        </p:nvSpPr>
        <p:spPr/>
        <p:txBody>
          <a:bodyPr/>
          <a:lstStyle/>
          <a:p>
            <a:fld id="{F25B52F8-26E0-4D0E-8341-0AA4CB064BD2}" type="slidenum">
              <a:rPr lang="en-US" smtClean="0"/>
              <a:t>‹#›</a:t>
            </a:fld>
            <a:endParaRPr lang="en-US" dirty="0"/>
          </a:p>
        </p:txBody>
      </p:sp>
    </p:spTree>
    <p:extLst>
      <p:ext uri="{BB962C8B-B14F-4D97-AF65-F5344CB8AC3E}">
        <p14:creationId xmlns:p14="http://schemas.microsoft.com/office/powerpoint/2010/main" val="55587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8DEBD8-B73D-4160-BFEB-FCBBF9235E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FF9F7A-665F-45CC-ADD1-0B42EDE941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E13FD-2AE3-4B88-8F03-2264C6F129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1B5B5-B165-4482-9742-26A9C9AA88C4}" type="datetimeFigureOut">
              <a:rPr lang="en-US" smtClean="0"/>
              <a:t>5/12/2021</a:t>
            </a:fld>
            <a:endParaRPr lang="en-US" dirty="0"/>
          </a:p>
        </p:txBody>
      </p:sp>
      <p:sp>
        <p:nvSpPr>
          <p:cNvPr id="5" name="Footer Placeholder 4">
            <a:extLst>
              <a:ext uri="{FF2B5EF4-FFF2-40B4-BE49-F238E27FC236}">
                <a16:creationId xmlns:a16="http://schemas.microsoft.com/office/drawing/2014/main" id="{E433D884-8360-4CAE-B243-1F90E97DE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4B6D4C3-5BC0-42EB-880D-70B6F0907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B52F8-26E0-4D0E-8341-0AA4CB064BD2}" type="slidenum">
              <a:rPr lang="en-US" smtClean="0"/>
              <a:t>‹#›</a:t>
            </a:fld>
            <a:endParaRPr lang="en-US" dirty="0"/>
          </a:p>
        </p:txBody>
      </p:sp>
    </p:spTree>
    <p:extLst>
      <p:ext uri="{BB962C8B-B14F-4D97-AF65-F5344CB8AC3E}">
        <p14:creationId xmlns:p14="http://schemas.microsoft.com/office/powerpoint/2010/main" val="4248985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3.basecamp.com/3958009/buckets/16000091/uploads/3714603646#__recording_3743770604" TargetMode="External"/><Relationship Id="rId7" Type="http://schemas.openxmlformats.org/officeDocument/2006/relationships/image" Target="../media/image11.jpg"/><Relationship Id="rId2" Type="http://schemas.openxmlformats.org/officeDocument/2006/relationships/hyperlink" Target="https://www.ncacbsa.org/high-adventure/" TargetMode="External"/><Relationship Id="rId1" Type="http://schemas.openxmlformats.org/officeDocument/2006/relationships/slideLayout" Target="../slideLayouts/slideLayout2.xml"/><Relationship Id="rId6" Type="http://schemas.openxmlformats.org/officeDocument/2006/relationships/hyperlink" Target="mailto:knechtjoe@yahoo.com" TargetMode="External"/><Relationship Id="rId5" Type="http://schemas.openxmlformats.org/officeDocument/2006/relationships/hyperlink" Target="https://public.3.basecamp.com/p/6cocPGgDnFSAy5nWMnTfPMzu" TargetMode="External"/><Relationship Id="rId4" Type="http://schemas.openxmlformats.org/officeDocument/2006/relationships/hyperlink" Target="https://3.basecamp.com/3958009/buckets/16000091/uploads/3272427444"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3.jpg"/><Relationship Id="rId7" Type="http://schemas.openxmlformats.org/officeDocument/2006/relationships/image" Target="../media/image17.jpg"/><Relationship Id="rId12" Type="http://schemas.openxmlformats.org/officeDocument/2006/relationships/image" Target="../media/image21.jp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jpg"/><Relationship Id="rId11" Type="http://schemas.openxmlformats.org/officeDocument/2006/relationships/image" Target="../media/image20.jpg"/><Relationship Id="rId5" Type="http://schemas.openxmlformats.org/officeDocument/2006/relationships/image" Target="../media/image15.jpg"/><Relationship Id="rId10" Type="http://schemas.openxmlformats.org/officeDocument/2006/relationships/image" Target="../media/image19.jpg"/><Relationship Id="rId4" Type="http://schemas.openxmlformats.org/officeDocument/2006/relationships/image" Target="../media/image14.jpg"/><Relationship Id="rId9" Type="http://schemas.openxmlformats.org/officeDocument/2006/relationships/image" Target="../media/image18.jpg"/></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mailto:burnsmj509@gmail.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coutingevent.com/082-oddbaloo21s" TargetMode="External"/><Relationship Id="rId7" Type="http://schemas.openxmlformats.org/officeDocument/2006/relationships/image" Target="../media/image27.jpg"/><Relationship Id="rId2" Type="http://schemas.openxmlformats.org/officeDocument/2006/relationships/hyperlink" Target="about:blank" TargetMode="External"/><Relationship Id="rId1" Type="http://schemas.openxmlformats.org/officeDocument/2006/relationships/slideLayout" Target="../slideLayouts/slideLayout2.xml"/><Relationship Id="rId6" Type="http://schemas.openxmlformats.org/officeDocument/2006/relationships/hyperlink" Target="https://scoutingevent.com/082-oddiols21s" TargetMode="External"/><Relationship Id="rId5" Type="http://schemas.openxmlformats.org/officeDocument/2006/relationships/hyperlink" Target="https://scoutingevent.com/082-wsdiolsbaloo" TargetMode="External"/><Relationship Id="rId4" Type="http://schemas.openxmlformats.org/officeDocument/2006/relationships/hyperlink" Target="https://scoutingevent.com/082-47149"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3.jpg"/><Relationship Id="rId7" Type="http://schemas.openxmlformats.org/officeDocument/2006/relationships/image" Target="../media/image17.jpg"/><Relationship Id="rId12" Type="http://schemas.openxmlformats.org/officeDocument/2006/relationships/image" Target="../media/image21.jp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jpg"/><Relationship Id="rId11" Type="http://schemas.openxmlformats.org/officeDocument/2006/relationships/image" Target="../media/image20.jpg"/><Relationship Id="rId5" Type="http://schemas.openxmlformats.org/officeDocument/2006/relationships/image" Target="../media/image15.jpg"/><Relationship Id="rId10" Type="http://schemas.openxmlformats.org/officeDocument/2006/relationships/image" Target="../media/image19.jpg"/><Relationship Id="rId4" Type="http://schemas.openxmlformats.org/officeDocument/2006/relationships/image" Target="../media/image14.jpg"/><Relationship Id="rId9" Type="http://schemas.openxmlformats.org/officeDocument/2006/relationships/image" Target="../media/image18.jpg"/></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hyperlink" Target="https://www.ncacbsa.org/george-mason/stem-program/" TargetMode="Externa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scoutingevent.com/082-47322" TargetMode="External"/><Relationship Id="rId3" Type="http://schemas.openxmlformats.org/officeDocument/2006/relationships/hyperlink" Target="https://scoutingevent.com/082-oddbaloo21s" TargetMode="External"/><Relationship Id="rId7" Type="http://schemas.openxmlformats.org/officeDocument/2006/relationships/hyperlink" Target="https://scoutingevent.com/082-SPSTMay2021" TargetMode="External"/><Relationship Id="rId12" Type="http://schemas.openxmlformats.org/officeDocument/2006/relationships/image" Target="../media/image27.jpg"/><Relationship Id="rId2" Type="http://schemas.openxmlformats.org/officeDocument/2006/relationships/hyperlink" Target="about:blank" TargetMode="External"/><Relationship Id="rId1" Type="http://schemas.openxmlformats.org/officeDocument/2006/relationships/slideLayout" Target="../slideLayouts/slideLayout2.xml"/><Relationship Id="rId6" Type="http://schemas.openxmlformats.org/officeDocument/2006/relationships/hyperlink" Target="https://scoutingevent.com/082-PAXScoutmasterFundmentals" TargetMode="External"/><Relationship Id="rId11" Type="http://schemas.openxmlformats.org/officeDocument/2006/relationships/hyperlink" Target="https://scoutingevent.com/082-IOLS" TargetMode="External"/><Relationship Id="rId5" Type="http://schemas.openxmlformats.org/officeDocument/2006/relationships/hyperlink" Target="https://scoutingevent.com/082-wsdiolsbaloo" TargetMode="External"/><Relationship Id="rId10" Type="http://schemas.openxmlformats.org/officeDocument/2006/relationships/hyperlink" Target="https://scoutingevent.com/082-oddiols21s" TargetMode="External"/><Relationship Id="rId4" Type="http://schemas.openxmlformats.org/officeDocument/2006/relationships/hyperlink" Target="https://scoutingevent.com/082-47149" TargetMode="External"/><Relationship Id="rId9" Type="http://schemas.openxmlformats.org/officeDocument/2006/relationships/hyperlink" Target="https://scoutingevent.com/082-SPSTSept2021"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about:blank"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4546-B91E-4DE5-B4FD-B0FB69DE289E}"/>
              </a:ext>
            </a:extLst>
          </p:cNvPr>
          <p:cNvSpPr>
            <a:spLocks noGrp="1"/>
          </p:cNvSpPr>
          <p:nvPr>
            <p:ph type="ctrTitle"/>
          </p:nvPr>
        </p:nvSpPr>
        <p:spPr/>
        <p:txBody>
          <a:bodyPr>
            <a:normAutofit/>
          </a:bodyPr>
          <a:lstStyle/>
          <a:p>
            <a:r>
              <a:rPr lang="en-US" b="1" dirty="0"/>
              <a:t>George Mason </a:t>
            </a:r>
            <a:br>
              <a:rPr lang="en-US" b="1" dirty="0"/>
            </a:br>
            <a:r>
              <a:rPr lang="en-US" b="1" dirty="0"/>
              <a:t>District Roundtable</a:t>
            </a:r>
          </a:p>
        </p:txBody>
      </p:sp>
      <p:sp>
        <p:nvSpPr>
          <p:cNvPr id="3" name="Subtitle 2">
            <a:extLst>
              <a:ext uri="{FF2B5EF4-FFF2-40B4-BE49-F238E27FC236}">
                <a16:creationId xmlns:a16="http://schemas.microsoft.com/office/drawing/2014/main" id="{B4912B22-F949-474A-AE74-A0322038197D}"/>
              </a:ext>
            </a:extLst>
          </p:cNvPr>
          <p:cNvSpPr>
            <a:spLocks noGrp="1"/>
          </p:cNvSpPr>
          <p:nvPr>
            <p:ph type="subTitle" idx="1"/>
          </p:nvPr>
        </p:nvSpPr>
        <p:spPr/>
        <p:txBody>
          <a:bodyPr/>
          <a:lstStyle/>
          <a:p>
            <a:r>
              <a:rPr lang="en-US" dirty="0"/>
              <a:t>May 13, 2021</a:t>
            </a:r>
          </a:p>
        </p:txBody>
      </p:sp>
    </p:spTree>
    <p:extLst>
      <p:ext uri="{BB962C8B-B14F-4D97-AF65-F5344CB8AC3E}">
        <p14:creationId xmlns:p14="http://schemas.microsoft.com/office/powerpoint/2010/main" val="671713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169" y="274638"/>
            <a:ext cx="10683631" cy="1143000"/>
          </a:xfrm>
        </p:spPr>
        <p:txBody>
          <a:bodyPr/>
          <a:lstStyle/>
          <a:p>
            <a:r>
              <a:rPr lang="en-US" b="1" dirty="0"/>
              <a:t>Unit-based High Adventure (local treks):</a:t>
            </a:r>
          </a:p>
        </p:txBody>
      </p:sp>
      <p:sp>
        <p:nvSpPr>
          <p:cNvPr id="3" name="Content Placeholder 2"/>
          <p:cNvSpPr>
            <a:spLocks noGrp="1"/>
          </p:cNvSpPr>
          <p:nvPr>
            <p:ph idx="1"/>
          </p:nvPr>
        </p:nvSpPr>
        <p:spPr>
          <a:xfrm>
            <a:off x="898768" y="1600201"/>
            <a:ext cx="10167817" cy="4525963"/>
          </a:xfrm>
        </p:spPr>
        <p:txBody>
          <a:bodyPr>
            <a:normAutofit/>
          </a:bodyPr>
          <a:lstStyle/>
          <a:p>
            <a:r>
              <a:rPr lang="en-US" sz="2800" dirty="0"/>
              <a:t>Backpacking:  Appalachian Trail; Tuscarora Trail, etc. </a:t>
            </a:r>
          </a:p>
          <a:p>
            <a:r>
              <a:rPr lang="en-US" sz="2800" dirty="0"/>
              <a:t>Canoeing: Potomac; Shenandoah; James; etc.</a:t>
            </a:r>
          </a:p>
          <a:p>
            <a:r>
              <a:rPr lang="en-US" sz="2800" dirty="0"/>
              <a:t>Kayaking/Sailing: Chesapeake Bay</a:t>
            </a:r>
          </a:p>
          <a:p>
            <a:r>
              <a:rPr lang="en-US" sz="2800" dirty="0"/>
              <a:t>Cycling:  C&amp;O Canal; Great Allegheny Passage, etc.</a:t>
            </a:r>
          </a:p>
          <a:p>
            <a:endParaRPr lang="en-US" sz="2800" dirty="0"/>
          </a:p>
          <a:p>
            <a:pPr>
              <a:spcAft>
                <a:spcPts val="600"/>
              </a:spcAft>
            </a:pPr>
            <a:r>
              <a:rPr lang="en-US" sz="2000" dirty="0"/>
              <a:t>Pros:  inexpensive; local; allows maximum participation; can be great  	   			preparation for other HA treks; provides true scout-led high adventure</a:t>
            </a:r>
          </a:p>
          <a:p>
            <a:r>
              <a:rPr lang="en-US" sz="2000" dirty="0"/>
              <a:t>Cons:  training intensive; significant planning requirements; increased risk 			management requirements</a:t>
            </a:r>
          </a:p>
        </p:txBody>
      </p:sp>
      <p:pic>
        <p:nvPicPr>
          <p:cNvPr id="5" name="Picture 4">
            <a:extLst>
              <a:ext uri="{FF2B5EF4-FFF2-40B4-BE49-F238E27FC236}">
                <a16:creationId xmlns:a16="http://schemas.microsoft.com/office/drawing/2014/main" id="{67DBAB24-A081-47B1-A653-CBFA3BA319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0864" y="2064136"/>
            <a:ext cx="1571441" cy="1571441"/>
          </a:xfrm>
          <a:prstGeom prst="rect">
            <a:avLst/>
          </a:prstGeom>
        </p:spPr>
      </p:pic>
    </p:spTree>
    <p:extLst>
      <p:ext uri="{BB962C8B-B14F-4D97-AF65-F5344CB8AC3E}">
        <p14:creationId xmlns:p14="http://schemas.microsoft.com/office/powerpoint/2010/main" val="149106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169" y="274638"/>
            <a:ext cx="10683631" cy="895794"/>
          </a:xfrm>
        </p:spPr>
        <p:txBody>
          <a:bodyPr/>
          <a:lstStyle/>
          <a:p>
            <a:r>
              <a:rPr lang="en-US" sz="4000" b="1" dirty="0"/>
              <a:t>Recognition:</a:t>
            </a:r>
          </a:p>
        </p:txBody>
      </p:sp>
      <p:sp>
        <p:nvSpPr>
          <p:cNvPr id="3" name="Content Placeholder 2"/>
          <p:cNvSpPr>
            <a:spLocks noGrp="1"/>
          </p:cNvSpPr>
          <p:nvPr>
            <p:ph idx="1"/>
          </p:nvPr>
        </p:nvSpPr>
        <p:spPr>
          <a:xfrm>
            <a:off x="859692" y="1170432"/>
            <a:ext cx="6612629" cy="4955733"/>
          </a:xfrm>
        </p:spPr>
        <p:txBody>
          <a:bodyPr>
            <a:normAutofit/>
          </a:bodyPr>
          <a:lstStyle/>
          <a:p>
            <a:pPr>
              <a:spcAft>
                <a:spcPts val="1800"/>
              </a:spcAft>
            </a:pPr>
            <a:r>
              <a:rPr lang="en-US" sz="3200" dirty="0"/>
              <a:t>BSA 50-Miler Award </a:t>
            </a:r>
            <a:r>
              <a:rPr lang="en-US" sz="1600" dirty="0"/>
              <a:t>https://www.scouting.org/awards/awards-central/50-miler/</a:t>
            </a:r>
          </a:p>
          <a:p>
            <a:pPr>
              <a:spcAft>
                <a:spcPts val="1800"/>
              </a:spcAft>
            </a:pPr>
            <a:r>
              <a:rPr lang="en-US" sz="3200" dirty="0"/>
              <a:t>Triple Crown Award; Grand Slam Award (National High Adventure Bases) </a:t>
            </a:r>
            <a:r>
              <a:rPr lang="en-US" sz="1600" dirty="0"/>
              <a:t>https://www.nationalhighadventureawards.org/about</a:t>
            </a:r>
          </a:p>
          <a:p>
            <a:pPr>
              <a:spcAft>
                <a:spcPts val="1800"/>
              </a:spcAft>
            </a:pPr>
            <a:r>
              <a:rPr lang="en-US" sz="3200" dirty="0"/>
              <a:t>Unit-specific recognition         </a:t>
            </a:r>
            <a:r>
              <a:rPr lang="en-US" sz="1600" dirty="0"/>
              <a:t>Troop recognition for multiple 50-Milers; one each backpacking, canoeing, and cycling.  (e.g., Troop 681 Ironman Program)</a:t>
            </a:r>
          </a:p>
        </p:txBody>
      </p:sp>
      <p:pic>
        <p:nvPicPr>
          <p:cNvPr id="5" name="Picture 4">
            <a:extLst>
              <a:ext uri="{FF2B5EF4-FFF2-40B4-BE49-F238E27FC236}">
                <a16:creationId xmlns:a16="http://schemas.microsoft.com/office/drawing/2014/main" id="{A31DD979-3DC4-42BA-A615-E19C9902F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7879" y="2232697"/>
            <a:ext cx="1827129" cy="1706257"/>
          </a:xfrm>
          <a:prstGeom prst="rect">
            <a:avLst/>
          </a:prstGeom>
        </p:spPr>
      </p:pic>
      <p:pic>
        <p:nvPicPr>
          <p:cNvPr id="7" name="Picture 6">
            <a:extLst>
              <a:ext uri="{FF2B5EF4-FFF2-40B4-BE49-F238E27FC236}">
                <a16:creationId xmlns:a16="http://schemas.microsoft.com/office/drawing/2014/main" id="{0E37D116-61D6-4282-A6FE-66A1F540F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0729" y="3598113"/>
            <a:ext cx="1848742" cy="1857986"/>
          </a:xfrm>
          <a:prstGeom prst="rect">
            <a:avLst/>
          </a:prstGeom>
        </p:spPr>
      </p:pic>
      <p:pic>
        <p:nvPicPr>
          <p:cNvPr id="9" name="Picture 8">
            <a:extLst>
              <a:ext uri="{FF2B5EF4-FFF2-40B4-BE49-F238E27FC236}">
                <a16:creationId xmlns:a16="http://schemas.microsoft.com/office/drawing/2014/main" id="{EEFF1D7C-279B-45D0-8639-C280DA1C0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4844" y="773674"/>
            <a:ext cx="1905000" cy="1544411"/>
          </a:xfrm>
          <a:prstGeom prst="rect">
            <a:avLst/>
          </a:prstGeom>
        </p:spPr>
      </p:pic>
    </p:spTree>
    <p:extLst>
      <p:ext uri="{BB962C8B-B14F-4D97-AF65-F5344CB8AC3E}">
        <p14:creationId xmlns:p14="http://schemas.microsoft.com/office/powerpoint/2010/main" val="1190818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365" y="1175259"/>
            <a:ext cx="10972800" cy="2995418"/>
          </a:xfrm>
        </p:spPr>
        <p:txBody>
          <a:bodyPr/>
          <a:lstStyle/>
          <a:p>
            <a:pPr>
              <a:spcAft>
                <a:spcPts val="600"/>
              </a:spcAft>
            </a:pPr>
            <a:r>
              <a:rPr lang="en-US" sz="2000" b="1" dirty="0"/>
              <a:t>-- There are limitless HA opportunities for Scouts across the spectrum of age and capabilities. </a:t>
            </a:r>
            <a:br>
              <a:rPr lang="en-US" sz="2000" b="1" dirty="0"/>
            </a:br>
            <a:br>
              <a:rPr lang="en-US" sz="2000" dirty="0"/>
            </a:br>
            <a:r>
              <a:rPr lang="en-US" sz="2000" dirty="0"/>
              <a:t>-- </a:t>
            </a:r>
            <a:r>
              <a:rPr lang="en-US" sz="2000" b="1" dirty="0"/>
              <a:t>HA treks require significant planning and coordination, but will create lifelong memories for Scouts and Adult Leaders.</a:t>
            </a:r>
            <a:br>
              <a:rPr lang="en-US" sz="2000" b="1" dirty="0"/>
            </a:br>
            <a:br>
              <a:rPr lang="en-US" sz="2000" b="1" dirty="0"/>
            </a:br>
            <a:r>
              <a:rPr lang="en-US" sz="2000" dirty="0"/>
              <a:t>-- Units with active HA programs are best able to recruit and retain Scouts</a:t>
            </a:r>
            <a:r>
              <a:rPr lang="en-US" sz="2400" dirty="0"/>
              <a:t>.</a:t>
            </a:r>
            <a:br>
              <a:rPr lang="en-US" sz="6000" b="1" dirty="0"/>
            </a:br>
            <a:endParaRPr lang="en-US" sz="2800" b="1" dirty="0"/>
          </a:p>
        </p:txBody>
      </p:sp>
      <p:sp>
        <p:nvSpPr>
          <p:cNvPr id="6" name="TextBox 5">
            <a:extLst>
              <a:ext uri="{FF2B5EF4-FFF2-40B4-BE49-F238E27FC236}">
                <a16:creationId xmlns:a16="http://schemas.microsoft.com/office/drawing/2014/main" id="{853EE310-D106-4B62-AF2E-67C254AE4582}"/>
              </a:ext>
            </a:extLst>
          </p:cNvPr>
          <p:cNvSpPr txBox="1"/>
          <p:nvPr/>
        </p:nvSpPr>
        <p:spPr>
          <a:xfrm>
            <a:off x="1196357" y="4171052"/>
            <a:ext cx="10160000" cy="1015663"/>
          </a:xfrm>
          <a:prstGeom prst="rect">
            <a:avLst/>
          </a:prstGeom>
          <a:noFill/>
        </p:spPr>
        <p:txBody>
          <a:bodyPr wrap="square" rtlCol="0">
            <a:spAutoFit/>
          </a:bodyPr>
          <a:lstStyle/>
          <a:p>
            <a:pPr algn="ctr"/>
            <a:r>
              <a:rPr lang="en-US" sz="6000" b="1" dirty="0">
                <a:solidFill>
                  <a:srgbClr val="FF0000"/>
                </a:solidFill>
              </a:rPr>
              <a:t>Questions?</a:t>
            </a:r>
            <a:endParaRPr lang="en-US" sz="6000" dirty="0">
              <a:solidFill>
                <a:srgbClr val="FF0000"/>
              </a:solidFill>
            </a:endParaRPr>
          </a:p>
        </p:txBody>
      </p:sp>
      <p:sp>
        <p:nvSpPr>
          <p:cNvPr id="7" name="TextBox 6">
            <a:extLst>
              <a:ext uri="{FF2B5EF4-FFF2-40B4-BE49-F238E27FC236}">
                <a16:creationId xmlns:a16="http://schemas.microsoft.com/office/drawing/2014/main" id="{1E1C9AAD-8403-4EF6-9C9E-863BC12BB988}"/>
              </a:ext>
            </a:extLst>
          </p:cNvPr>
          <p:cNvSpPr txBox="1"/>
          <p:nvPr/>
        </p:nvSpPr>
        <p:spPr>
          <a:xfrm>
            <a:off x="1031765" y="405443"/>
            <a:ext cx="10160000" cy="769441"/>
          </a:xfrm>
          <a:prstGeom prst="rect">
            <a:avLst/>
          </a:prstGeom>
          <a:noFill/>
        </p:spPr>
        <p:txBody>
          <a:bodyPr wrap="square" rtlCol="0">
            <a:spAutoFit/>
          </a:bodyPr>
          <a:lstStyle/>
          <a:p>
            <a:pPr algn="ctr"/>
            <a:r>
              <a:rPr lang="en-US" sz="4400" b="1" dirty="0">
                <a:solidFill>
                  <a:srgbClr val="FF0000"/>
                </a:solidFill>
              </a:rPr>
              <a:t>Conclusion:</a:t>
            </a:r>
            <a:endParaRPr lang="en-US" sz="4400" dirty="0">
              <a:solidFill>
                <a:srgbClr val="FF0000"/>
              </a:solidFill>
            </a:endParaRPr>
          </a:p>
        </p:txBody>
      </p:sp>
    </p:spTree>
    <p:extLst>
      <p:ext uri="{BB962C8B-B14F-4D97-AF65-F5344CB8AC3E}">
        <p14:creationId xmlns:p14="http://schemas.microsoft.com/office/powerpoint/2010/main" val="374964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11B45-EE0C-409A-B547-13E58D36B4B4}"/>
              </a:ext>
            </a:extLst>
          </p:cNvPr>
          <p:cNvSpPr>
            <a:spLocks noGrp="1"/>
          </p:cNvSpPr>
          <p:nvPr>
            <p:ph type="title"/>
          </p:nvPr>
        </p:nvSpPr>
        <p:spPr>
          <a:xfrm>
            <a:off x="242766" y="430306"/>
            <a:ext cx="2898892" cy="2067005"/>
          </a:xfrm>
        </p:spPr>
        <p:txBody>
          <a:bodyPr>
            <a:normAutofit/>
          </a:bodyPr>
          <a:lstStyle/>
          <a:p>
            <a:pPr algn="ctr">
              <a:spcAft>
                <a:spcPts val="600"/>
              </a:spcAft>
            </a:pPr>
            <a:r>
              <a:rPr lang="en-US" b="1" dirty="0">
                <a:latin typeface="Times New Roman" panose="02020603050405020304" pitchFamily="18" charset="0"/>
                <a:cs typeface="Times New Roman" panose="02020603050405020304" pitchFamily="18" charset="0"/>
              </a:rPr>
              <a:t>GM High Adventure</a:t>
            </a:r>
            <a:br>
              <a:rPr lang="en-US" b="1" dirty="0">
                <a:latin typeface="Times New Roman" panose="02020603050405020304" pitchFamily="18" charset="0"/>
                <a:cs typeface="Times New Roman" panose="02020603050405020304" pitchFamily="18" charset="0"/>
              </a:rPr>
            </a:br>
            <a:r>
              <a:rPr lang="en-US" sz="2200" b="1" dirty="0">
                <a:latin typeface="Times New Roman" panose="02020603050405020304" pitchFamily="18" charset="0"/>
                <a:cs typeface="Times New Roman" panose="02020603050405020304" pitchFamily="18" charset="0"/>
              </a:rPr>
              <a:t>(May 2021)</a:t>
            </a:r>
          </a:p>
        </p:txBody>
      </p:sp>
      <p:sp>
        <p:nvSpPr>
          <p:cNvPr id="4" name="TextBox 3">
            <a:extLst>
              <a:ext uri="{FF2B5EF4-FFF2-40B4-BE49-F238E27FC236}">
                <a16:creationId xmlns:a16="http://schemas.microsoft.com/office/drawing/2014/main" id="{0A770296-5720-42C0-827D-D05CE08CCED9}"/>
              </a:ext>
            </a:extLst>
          </p:cNvPr>
          <p:cNvSpPr txBox="1"/>
          <p:nvPr/>
        </p:nvSpPr>
        <p:spPr>
          <a:xfrm>
            <a:off x="3458817" y="687080"/>
            <a:ext cx="8586037" cy="5893921"/>
          </a:xfrm>
          <a:prstGeom prst="rect">
            <a:avLst/>
          </a:prstGeom>
          <a:noFill/>
        </p:spPr>
        <p:txBody>
          <a:bodyPr wrap="square" rtlCol="0">
            <a:spAutoFit/>
          </a:bodyPr>
          <a:lstStyle/>
          <a:p>
            <a:pPr marL="285750" marR="0" indent="-285750">
              <a:spcBef>
                <a:spcPts val="0"/>
              </a:spcBef>
              <a:spcAft>
                <a:spcPts val="600"/>
              </a:spcAft>
              <a:buFont typeface="Arial" panose="020B0604020202020204" pitchFamily="34" charset="0"/>
              <a:buChar char="•"/>
            </a:pPr>
            <a:r>
              <a:rPr lang="en-US" b="1" i="0" dirty="0">
                <a:solidFill>
                  <a:srgbClr val="000000"/>
                </a:solidFill>
                <a:effectLst/>
                <a:latin typeface="Times New Roman" panose="02020603050405020304" pitchFamily="18" charset="0"/>
                <a:cs typeface="Times New Roman" panose="02020603050405020304" pitchFamily="18" charset="0"/>
              </a:rPr>
              <a:t>NCAC High Adventure Committee (HAC) </a:t>
            </a:r>
            <a:r>
              <a:rPr lang="en-US" b="1" dirty="0">
                <a:solidFill>
                  <a:srgbClr val="1D2228"/>
                </a:solidFill>
                <a:latin typeface="Times New Roman" panose="02020603050405020304" pitchFamily="18" charset="0"/>
                <a:cs typeface="Times New Roman" panose="02020603050405020304" pitchFamily="18" charset="0"/>
              </a:rPr>
              <a:t>u</a:t>
            </a:r>
            <a:r>
              <a:rPr lang="en-US" b="1" i="0" dirty="0">
                <a:solidFill>
                  <a:srgbClr val="1D2228"/>
                </a:solidFill>
                <a:effectLst/>
                <a:latin typeface="Times New Roman" panose="02020603050405020304" pitchFamily="18" charset="0"/>
                <a:cs typeface="Times New Roman" panose="02020603050405020304" pitchFamily="18" charset="0"/>
              </a:rPr>
              <a:t>pdates and announcements: </a:t>
            </a:r>
            <a:r>
              <a:rPr lang="en-US" b="1" i="0" u="sng" dirty="0">
                <a:solidFill>
                  <a:srgbClr val="196AD4"/>
                </a:solidFill>
                <a:effectLst/>
                <a:latin typeface="Times New Roman" panose="02020603050405020304" pitchFamily="18" charset="0"/>
                <a:cs typeface="Times New Roman" panose="02020603050405020304" pitchFamily="18" charset="0"/>
                <a:hlinkClick r:id="rId2"/>
              </a:rPr>
              <a:t>https://www.ncacbsa.org/high-adventure/</a:t>
            </a:r>
            <a:endParaRPr lang="en-US" b="1" i="0" dirty="0">
              <a:solidFill>
                <a:srgbClr val="000000"/>
              </a:solidFill>
              <a:effectLst/>
              <a:latin typeface="Times New Roman" panose="02020603050405020304" pitchFamily="18" charset="0"/>
              <a:cs typeface="Times New Roman" panose="02020603050405020304" pitchFamily="18" charset="0"/>
            </a:endParaRPr>
          </a:p>
          <a:p>
            <a:pPr marL="742950" lvl="1" indent="-285750">
              <a:spcAft>
                <a:spcPts val="600"/>
              </a:spcAft>
              <a:buFont typeface="Courier New" panose="02070309020205020404" pitchFamily="49" charset="0"/>
              <a:buChar char="o"/>
            </a:pPr>
            <a:r>
              <a:rPr lang="en-US" b="1" dirty="0">
                <a:latin typeface="Times New Roman" panose="02020603050405020304" pitchFamily="18" charset="0"/>
                <a:cs typeface="Times New Roman" panose="02020603050405020304" pitchFamily="18" charset="0"/>
              </a:rPr>
              <a:t>NCAC High Adventure Sourcebook (v. April 2021) </a:t>
            </a:r>
            <a:r>
              <a:rPr lang="en-US" b="1" u="sng" dirty="0">
                <a:latin typeface="Times New Roman" panose="02020603050405020304" pitchFamily="18" charset="0"/>
                <a:cs typeface="Times New Roman" panose="02020603050405020304" pitchFamily="18" charset="0"/>
                <a:hlinkClick r:id="rId3"/>
              </a:rPr>
              <a:t>https://3.basecamp.com/3958009/buckets/16000091/uploads/3714603646#__recording_3743770604</a:t>
            </a:r>
            <a:r>
              <a:rPr lang="en-US" b="1" u="sng" dirty="0">
                <a:latin typeface="Times New Roman" panose="02020603050405020304" pitchFamily="18" charset="0"/>
                <a:cs typeface="Times New Roman" panose="02020603050405020304" pitchFamily="18" charset="0"/>
              </a:rPr>
              <a:t> </a:t>
            </a:r>
          </a:p>
          <a:p>
            <a:pPr marL="742950" lvl="1" indent="-285750">
              <a:spcAft>
                <a:spcPts val="600"/>
              </a:spcAft>
              <a:buFont typeface="Courier New" panose="02070309020205020404" pitchFamily="49" charset="0"/>
              <a:buChar char="o"/>
            </a:pPr>
            <a:r>
              <a:rPr lang="en-US" b="1" i="0" dirty="0">
                <a:solidFill>
                  <a:srgbClr val="1D2228"/>
                </a:solidFill>
                <a:effectLst/>
                <a:latin typeface="Times New Roman" panose="02020603050405020304" pitchFamily="18" charset="0"/>
                <a:cs typeface="Times New Roman" panose="02020603050405020304" pitchFamily="18" charset="0"/>
              </a:rPr>
              <a:t>Local day hikes, overnight</a:t>
            </a:r>
            <a:r>
              <a:rPr lang="en-US" b="1" dirty="0">
                <a:solidFill>
                  <a:srgbClr val="1D2228"/>
                </a:solidFill>
                <a:latin typeface="Times New Roman" panose="02020603050405020304" pitchFamily="18" charset="0"/>
                <a:cs typeface="Times New Roman" panose="02020603050405020304" pitchFamily="18" charset="0"/>
              </a:rPr>
              <a:t>, and m</a:t>
            </a:r>
            <a:r>
              <a:rPr lang="en-US" b="1" i="0" dirty="0">
                <a:solidFill>
                  <a:srgbClr val="1D2228"/>
                </a:solidFill>
                <a:effectLst/>
                <a:latin typeface="Times New Roman" panose="02020603050405020304" pitchFamily="18" charset="0"/>
                <a:cs typeface="Times New Roman" panose="02020603050405020304" pitchFamily="18" charset="0"/>
              </a:rPr>
              <a:t>ulti-day treks: </a:t>
            </a:r>
            <a:r>
              <a:rPr lang="en-US" b="1" i="0" u="sng" dirty="0">
                <a:solidFill>
                  <a:srgbClr val="196AD4"/>
                </a:solidFill>
                <a:effectLst/>
                <a:latin typeface="Times New Roman" panose="02020603050405020304" pitchFamily="18" charset="0"/>
                <a:cs typeface="Times New Roman" panose="02020603050405020304" pitchFamily="18" charset="0"/>
                <a:hlinkClick r:id="rId4"/>
              </a:rPr>
              <a:t>https://3.basecamp.com/3958009/buckets/16000091/uploads/3272427444</a:t>
            </a:r>
            <a:endParaRPr lang="en-US" b="1" i="0" u="sng" dirty="0">
              <a:solidFill>
                <a:srgbClr val="196AD4"/>
              </a:solidFill>
              <a:effectLst/>
              <a:latin typeface="Times New Roman" panose="02020603050405020304" pitchFamily="18" charset="0"/>
              <a:cs typeface="Times New Roman" panose="02020603050405020304" pitchFamily="18" charset="0"/>
            </a:endParaRPr>
          </a:p>
          <a:p>
            <a:pPr marL="742950" lvl="1" indent="-285750">
              <a:spcAft>
                <a:spcPts val="600"/>
              </a:spcAft>
              <a:buFont typeface="Courier New" panose="02070309020205020404" pitchFamily="49" charset="0"/>
              <a:buChar char="o"/>
            </a:pPr>
            <a:r>
              <a:rPr lang="en-US" b="1" dirty="0">
                <a:latin typeface="Times New Roman" panose="02020603050405020304" pitchFamily="18" charset="0"/>
                <a:cs typeface="Times New Roman" panose="02020603050405020304" pitchFamily="18" charset="0"/>
              </a:rPr>
              <a:t>Wilderness First Aid vendors: </a:t>
            </a:r>
            <a:r>
              <a:rPr lang="en-US" b="1" u="sng" dirty="0">
                <a:latin typeface="Times New Roman" panose="02020603050405020304" pitchFamily="18" charset="0"/>
                <a:cs typeface="Times New Roman" panose="02020603050405020304" pitchFamily="18" charset="0"/>
                <a:hlinkClick r:id="rId5"/>
              </a:rPr>
              <a:t>https://public.3.basecamp.com/p/6cocPGgDnFSAy5nWMnTfPMzu</a:t>
            </a:r>
            <a:endParaRPr lang="en-US" b="1" u="sng" dirty="0">
              <a:latin typeface="Times New Roman" panose="02020603050405020304" pitchFamily="18" charset="0"/>
              <a:cs typeface="Times New Roman" panose="02020603050405020304" pitchFamily="18" charset="0"/>
            </a:endParaRPr>
          </a:p>
          <a:p>
            <a:pPr lvl="1">
              <a:spcAft>
                <a:spcPts val="600"/>
              </a:spcAft>
            </a:pPr>
            <a:endParaRPr lang="en-US" b="1" dirty="0">
              <a:solidFill>
                <a:srgbClr val="1D2228"/>
              </a:solidFill>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b="1" i="0" dirty="0">
                <a:solidFill>
                  <a:srgbClr val="1D2228"/>
                </a:solidFill>
                <a:effectLst/>
                <a:latin typeface="Times New Roman" panose="02020603050405020304" pitchFamily="18" charset="0"/>
                <a:cs typeface="Times New Roman" panose="02020603050405020304" pitchFamily="18" charset="0"/>
              </a:rPr>
              <a:t> For those units planning summer 2021 HA trips: </a:t>
            </a:r>
          </a:p>
          <a:p>
            <a:pPr marL="834390" indent="-285750">
              <a:spcAft>
                <a:spcPts val="600"/>
              </a:spcAft>
              <a:buFont typeface="Courier New" panose="02070309020205020404" pitchFamily="49" charset="0"/>
              <a:buChar char="o"/>
            </a:pPr>
            <a:r>
              <a:rPr lang="en-US" b="1" i="0" dirty="0">
                <a:solidFill>
                  <a:srgbClr val="1D2228"/>
                </a:solidFill>
                <a:effectLst/>
                <a:latin typeface="Times New Roman" panose="02020603050405020304" pitchFamily="18" charset="0"/>
                <a:cs typeface="Times New Roman" panose="02020603050405020304" pitchFamily="18" charset="0"/>
              </a:rPr>
              <a:t>C</a:t>
            </a:r>
            <a:r>
              <a:rPr lang="en-US" b="1" dirty="0">
                <a:solidFill>
                  <a:srgbClr val="1D2228"/>
                </a:solidFill>
                <a:latin typeface="Times New Roman" panose="02020603050405020304" pitchFamily="18" charset="0"/>
                <a:cs typeface="Times New Roman" panose="02020603050405020304" pitchFamily="18" charset="0"/>
              </a:rPr>
              <a:t>heck with HA bases for COVID requirements (proof of vaccination or negative COVID test)</a:t>
            </a:r>
            <a:endParaRPr lang="en-US" b="1" i="0" dirty="0">
              <a:solidFill>
                <a:srgbClr val="1D2228"/>
              </a:solidFill>
              <a:effectLst/>
              <a:latin typeface="Times New Roman" panose="02020603050405020304" pitchFamily="18" charset="0"/>
              <a:cs typeface="Times New Roman" panose="02020603050405020304" pitchFamily="18" charset="0"/>
            </a:endParaRPr>
          </a:p>
          <a:p>
            <a:pPr marL="548640"/>
            <a:endParaRPr lang="en-US" b="1" i="0" dirty="0">
              <a:solidFill>
                <a:srgbClr val="1D2228"/>
              </a:solidFill>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i="0" dirty="0">
                <a:solidFill>
                  <a:srgbClr val="1D2228"/>
                </a:solidFill>
                <a:effectLst/>
                <a:latin typeface="Times New Roman" panose="02020603050405020304" pitchFamily="18" charset="0"/>
                <a:cs typeface="Times New Roman" panose="02020603050405020304" pitchFamily="18" charset="0"/>
              </a:rPr>
              <a:t>Contact Joe Knecht at </a:t>
            </a:r>
            <a:r>
              <a:rPr lang="en-US" b="1" i="0" dirty="0">
                <a:solidFill>
                  <a:srgbClr val="1D2228"/>
                </a:solidFill>
                <a:effectLst/>
                <a:latin typeface="Times New Roman" panose="02020603050405020304" pitchFamily="18" charset="0"/>
                <a:cs typeface="Times New Roman" panose="02020603050405020304" pitchFamily="18" charset="0"/>
                <a:hlinkClick r:id="rId6"/>
              </a:rPr>
              <a:t>knechtjoe@yahoo.com</a:t>
            </a:r>
            <a:r>
              <a:rPr lang="en-US" b="1" i="0" dirty="0">
                <a:solidFill>
                  <a:srgbClr val="1D2228"/>
                </a:solidFill>
                <a:effectLst/>
                <a:latin typeface="Times New Roman" panose="02020603050405020304" pitchFamily="18" charset="0"/>
                <a:cs typeface="Times New Roman" panose="02020603050405020304" pitchFamily="18" charset="0"/>
              </a:rPr>
              <a:t> if there are any issues accessing documents or you have questions regarding high adventure planning.</a:t>
            </a:r>
          </a:p>
          <a:p>
            <a:endParaRPr lang="en-US" dirty="0">
              <a:solidFill>
                <a:srgbClr val="1D2228"/>
              </a:solidFill>
              <a:latin typeface="New serif"/>
            </a:endParaRPr>
          </a:p>
          <a:p>
            <a:endParaRPr lang="en-US" sz="1800" b="0" i="0" dirty="0">
              <a:solidFill>
                <a:srgbClr val="1D2228"/>
              </a:solidFill>
              <a:effectLst/>
              <a:latin typeface="New serif"/>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pic>
        <p:nvPicPr>
          <p:cNvPr id="6" name="Picture 5" descr="A group of people posing for the camera&#10;&#10;Description automatically generated">
            <a:extLst>
              <a:ext uri="{FF2B5EF4-FFF2-40B4-BE49-F238E27FC236}">
                <a16:creationId xmlns:a16="http://schemas.microsoft.com/office/drawing/2014/main" id="{37201442-A6AA-47FA-B349-D643D12825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142" y="2867781"/>
            <a:ext cx="3032141" cy="3032141"/>
          </a:xfrm>
          <a:prstGeom prst="rect">
            <a:avLst/>
          </a:prstGeom>
        </p:spPr>
      </p:pic>
    </p:spTree>
    <p:extLst>
      <p:ext uri="{BB962C8B-B14F-4D97-AF65-F5344CB8AC3E}">
        <p14:creationId xmlns:p14="http://schemas.microsoft.com/office/powerpoint/2010/main" val="175998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F508-B625-46B7-B4C7-9DDA8A2EB285}"/>
              </a:ext>
            </a:extLst>
          </p:cNvPr>
          <p:cNvSpPr>
            <a:spLocks noGrp="1"/>
          </p:cNvSpPr>
          <p:nvPr>
            <p:ph type="ctrTitle"/>
          </p:nvPr>
        </p:nvSpPr>
        <p:spPr>
          <a:xfrm>
            <a:off x="1524000" y="149402"/>
            <a:ext cx="9144000" cy="989272"/>
          </a:xfrm>
        </p:spPr>
        <p:txBody>
          <a:bodyPr>
            <a:normAutofit/>
          </a:bodyPr>
          <a:lstStyle/>
          <a:p>
            <a:r>
              <a:rPr lang="en-US" b="1" dirty="0"/>
              <a:t>George Mason Program </a:t>
            </a:r>
          </a:p>
        </p:txBody>
      </p:sp>
      <p:pic>
        <p:nvPicPr>
          <p:cNvPr id="4" name="Picture 3" descr="A person wearing a hat&#10;&#10;Description automatically generated">
            <a:extLst>
              <a:ext uri="{FF2B5EF4-FFF2-40B4-BE49-F238E27FC236}">
                <a16:creationId xmlns:a16="http://schemas.microsoft.com/office/drawing/2014/main" id="{BEB6BCDC-EC87-4836-8487-CBFA81CC1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0714" y="1022870"/>
            <a:ext cx="3249385" cy="4088627"/>
          </a:xfrm>
          <a:prstGeom prst="rect">
            <a:avLst/>
          </a:prstGeom>
        </p:spPr>
      </p:pic>
      <p:pic>
        <p:nvPicPr>
          <p:cNvPr id="7" name="Picture 6" descr="A picture containing grass, outdoor, person, tree&#10;&#10;Description automatically generated">
            <a:extLst>
              <a:ext uri="{FF2B5EF4-FFF2-40B4-BE49-F238E27FC236}">
                <a16:creationId xmlns:a16="http://schemas.microsoft.com/office/drawing/2014/main" id="{9198F1E9-96E8-48B4-95A9-D9639EACD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1875" y="5187950"/>
            <a:ext cx="2222189" cy="1670050"/>
          </a:xfrm>
          <a:prstGeom prst="rect">
            <a:avLst/>
          </a:prstGeom>
        </p:spPr>
      </p:pic>
      <p:pic>
        <p:nvPicPr>
          <p:cNvPr id="9" name="Picture 8" descr="A tent in a field&#10;&#10;Description automatically generated">
            <a:extLst>
              <a:ext uri="{FF2B5EF4-FFF2-40B4-BE49-F238E27FC236}">
                <a16:creationId xmlns:a16="http://schemas.microsoft.com/office/drawing/2014/main" id="{5E3D3DC5-3884-4533-B668-78F7F890B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19448"/>
            <a:ext cx="3764192" cy="1443162"/>
          </a:xfrm>
          <a:prstGeom prst="rect">
            <a:avLst/>
          </a:prstGeom>
        </p:spPr>
      </p:pic>
      <p:pic>
        <p:nvPicPr>
          <p:cNvPr id="11" name="Picture 10" descr="A close up of a toy&#10;&#10;Description automatically generated">
            <a:extLst>
              <a:ext uri="{FF2B5EF4-FFF2-40B4-BE49-F238E27FC236}">
                <a16:creationId xmlns:a16="http://schemas.microsoft.com/office/drawing/2014/main" id="{22D5883F-2479-4F2A-91E6-D2978A30D3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8714" y="5331460"/>
            <a:ext cx="2074545" cy="1383030"/>
          </a:xfrm>
          <a:prstGeom prst="rect">
            <a:avLst/>
          </a:prstGeom>
        </p:spPr>
      </p:pic>
      <p:pic>
        <p:nvPicPr>
          <p:cNvPr id="13" name="Picture 12" descr="A group of people around each other&#10;&#10;Description automatically generated">
            <a:extLst>
              <a:ext uri="{FF2B5EF4-FFF2-40B4-BE49-F238E27FC236}">
                <a16:creationId xmlns:a16="http://schemas.microsoft.com/office/drawing/2014/main" id="{9662272D-F75F-4B40-BE37-40BC27720D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7075" y="2292350"/>
            <a:ext cx="1574800" cy="2895600"/>
          </a:xfrm>
          <a:prstGeom prst="rect">
            <a:avLst/>
          </a:prstGeom>
        </p:spPr>
      </p:pic>
      <p:pic>
        <p:nvPicPr>
          <p:cNvPr id="15" name="Picture 14" descr="A picture containing tree, person, outdoor, grass&#10;&#10;Description automatically generated">
            <a:extLst>
              <a:ext uri="{FF2B5EF4-FFF2-40B4-BE49-F238E27FC236}">
                <a16:creationId xmlns:a16="http://schemas.microsoft.com/office/drawing/2014/main" id="{67009A43-5056-4AD2-9E18-3C6D6C583E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145537"/>
            <a:ext cx="1965960" cy="1965960"/>
          </a:xfrm>
          <a:prstGeom prst="rect">
            <a:avLst/>
          </a:prstGeom>
        </p:spPr>
      </p:pic>
      <p:pic>
        <p:nvPicPr>
          <p:cNvPr id="17" name="Picture 16" descr="A group of people posing for the camera&#10;&#10;Description automatically generated">
            <a:extLst>
              <a:ext uri="{FF2B5EF4-FFF2-40B4-BE49-F238E27FC236}">
                <a16:creationId xmlns:a16="http://schemas.microsoft.com/office/drawing/2014/main" id="{B333DA89-EAEC-4A02-9C48-651E6FF23A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566" y="848016"/>
            <a:ext cx="1965959" cy="1965959"/>
          </a:xfrm>
          <a:prstGeom prst="rect">
            <a:avLst/>
          </a:prstGeom>
        </p:spPr>
      </p:pic>
      <p:pic>
        <p:nvPicPr>
          <p:cNvPr id="19" name="Picture 18" descr="A group of people posing for the camera&#10;&#10;Description automatically generated">
            <a:extLst>
              <a:ext uri="{FF2B5EF4-FFF2-40B4-BE49-F238E27FC236}">
                <a16:creationId xmlns:a16="http://schemas.microsoft.com/office/drawing/2014/main" id="{B6BF532B-7576-421C-9FBA-8C5C99E6EB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26030" y="3120483"/>
            <a:ext cx="1965959" cy="1965959"/>
          </a:xfrm>
          <a:prstGeom prst="rect">
            <a:avLst/>
          </a:prstGeom>
        </p:spPr>
      </p:pic>
      <p:pic>
        <p:nvPicPr>
          <p:cNvPr id="21" name="Picture 20" descr="A picture containing water, outdoor, animal&#10;&#10;Description automatically generated">
            <a:extLst>
              <a:ext uri="{FF2B5EF4-FFF2-40B4-BE49-F238E27FC236}">
                <a16:creationId xmlns:a16="http://schemas.microsoft.com/office/drawing/2014/main" id="{DB3F447F-3ED3-4FD9-9437-9FABC54736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13996" y="1670342"/>
            <a:ext cx="1676717" cy="1257538"/>
          </a:xfrm>
          <a:prstGeom prst="rect">
            <a:avLst/>
          </a:prstGeom>
        </p:spPr>
      </p:pic>
      <p:pic>
        <p:nvPicPr>
          <p:cNvPr id="23" name="Picture 22" descr="A pot with food in it&#10;&#10;Description automatically generated">
            <a:extLst>
              <a:ext uri="{FF2B5EF4-FFF2-40B4-BE49-F238E27FC236}">
                <a16:creationId xmlns:a16="http://schemas.microsoft.com/office/drawing/2014/main" id="{357530D1-0A00-44F0-8557-A07E28159B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27919" y="3325587"/>
            <a:ext cx="2070100" cy="1555750"/>
          </a:xfrm>
          <a:prstGeom prst="rect">
            <a:avLst/>
          </a:prstGeom>
        </p:spPr>
      </p:pic>
      <p:pic>
        <p:nvPicPr>
          <p:cNvPr id="25" name="Picture 24" descr="A group of people standing in the dirt&#10;&#10;Description automatically generated">
            <a:extLst>
              <a:ext uri="{FF2B5EF4-FFF2-40B4-BE49-F238E27FC236}">
                <a16:creationId xmlns:a16="http://schemas.microsoft.com/office/drawing/2014/main" id="{0C906417-A1DD-4DDB-959D-371A232EAE5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45356" y="1220543"/>
            <a:ext cx="1159916" cy="1965960"/>
          </a:xfrm>
          <a:prstGeom prst="rect">
            <a:avLst/>
          </a:prstGeom>
        </p:spPr>
      </p:pic>
      <p:sp>
        <p:nvSpPr>
          <p:cNvPr id="3" name="TextBox 2">
            <a:extLst>
              <a:ext uri="{FF2B5EF4-FFF2-40B4-BE49-F238E27FC236}">
                <a16:creationId xmlns:a16="http://schemas.microsoft.com/office/drawing/2014/main" id="{C64D8A3B-B236-4D9A-9F94-777A5F5823F8}"/>
              </a:ext>
            </a:extLst>
          </p:cNvPr>
          <p:cNvSpPr txBox="1"/>
          <p:nvPr/>
        </p:nvSpPr>
        <p:spPr>
          <a:xfrm>
            <a:off x="3764192" y="5414838"/>
            <a:ext cx="4099648" cy="923330"/>
          </a:xfrm>
          <a:prstGeom prst="rect">
            <a:avLst/>
          </a:prstGeom>
          <a:noFill/>
        </p:spPr>
        <p:txBody>
          <a:bodyPr wrap="square" rtlCol="0">
            <a:spAutoFit/>
          </a:bodyPr>
          <a:lstStyle/>
          <a:p>
            <a:r>
              <a:rPr lang="en-US" dirty="0"/>
              <a:t>Matt Burns, Vice Chair Program</a:t>
            </a:r>
          </a:p>
          <a:p>
            <a:r>
              <a:rPr lang="en-US" dirty="0"/>
              <a:t>Teralyn Carlson, Deputy Vice Chair</a:t>
            </a:r>
          </a:p>
          <a:p>
            <a:r>
              <a:rPr lang="en-US" dirty="0"/>
              <a:t>George Mason District</a:t>
            </a:r>
          </a:p>
        </p:txBody>
      </p:sp>
    </p:spTree>
    <p:extLst>
      <p:ext uri="{BB962C8B-B14F-4D97-AF65-F5344CB8AC3E}">
        <p14:creationId xmlns:p14="http://schemas.microsoft.com/office/powerpoint/2010/main" val="972813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F7A59-D0A1-465E-BE0F-A47A0AF16C3F}"/>
              </a:ext>
            </a:extLst>
          </p:cNvPr>
          <p:cNvSpPr>
            <a:spLocks noGrp="1"/>
          </p:cNvSpPr>
          <p:nvPr>
            <p:ph type="title"/>
          </p:nvPr>
        </p:nvSpPr>
        <p:spPr>
          <a:xfrm>
            <a:off x="509952" y="222477"/>
            <a:ext cx="10306520" cy="1325563"/>
          </a:xfrm>
        </p:spPr>
        <p:txBody>
          <a:bodyPr>
            <a:normAutofit/>
          </a:bodyPr>
          <a:lstStyle/>
          <a:p>
            <a:r>
              <a:rPr lang="en-US" sz="4000" b="1" dirty="0"/>
              <a:t>Current 2021 GM Calendar</a:t>
            </a:r>
          </a:p>
        </p:txBody>
      </p:sp>
      <p:sp>
        <p:nvSpPr>
          <p:cNvPr id="3" name="Content Placeholder 2">
            <a:extLst>
              <a:ext uri="{FF2B5EF4-FFF2-40B4-BE49-F238E27FC236}">
                <a16:creationId xmlns:a16="http://schemas.microsoft.com/office/drawing/2014/main" id="{382D4E31-B83B-4EBA-BA9A-7C1D28853BF0}"/>
              </a:ext>
            </a:extLst>
          </p:cNvPr>
          <p:cNvSpPr>
            <a:spLocks noGrp="1"/>
          </p:cNvSpPr>
          <p:nvPr>
            <p:ph idx="1"/>
          </p:nvPr>
        </p:nvSpPr>
        <p:spPr>
          <a:xfrm>
            <a:off x="358219" y="1904214"/>
            <a:ext cx="5885827" cy="4153395"/>
          </a:xfrm>
        </p:spPr>
        <p:txBody>
          <a:bodyPr>
            <a:normAutofit/>
          </a:bodyPr>
          <a:lstStyle/>
          <a:p>
            <a:r>
              <a:rPr lang="en-US" sz="2000" dirty="0"/>
              <a:t>May 31, 2021 - Memorial Day Flags In (10am)</a:t>
            </a:r>
          </a:p>
          <a:p>
            <a:r>
              <a:rPr lang="en-US" sz="2000" dirty="0"/>
              <a:t>October 15-17, 2021 – GM District STEM Camporee</a:t>
            </a:r>
          </a:p>
          <a:p>
            <a:r>
              <a:rPr lang="en-US" sz="2000" dirty="0"/>
              <a:t>November 10, 2021 – Veterans Day Flags In</a:t>
            </a:r>
          </a:p>
          <a:p>
            <a:endParaRPr lang="en-US" sz="2000" dirty="0"/>
          </a:p>
        </p:txBody>
      </p:sp>
      <p:pic>
        <p:nvPicPr>
          <p:cNvPr id="5" name="Picture 4" descr="A picture containing object, curve, room&#10;&#10;Description automatically generated">
            <a:extLst>
              <a:ext uri="{FF2B5EF4-FFF2-40B4-BE49-F238E27FC236}">
                <a16:creationId xmlns:a16="http://schemas.microsoft.com/office/drawing/2014/main" id="{D8F9AEA4-EB57-47F5-BF66-6BF9441C212F}"/>
              </a:ext>
            </a:extLst>
          </p:cNvPr>
          <p:cNvPicPr>
            <a:picLocks noChangeAspect="1"/>
          </p:cNvPicPr>
          <p:nvPr/>
        </p:nvPicPr>
        <p:blipFill rotWithShape="1">
          <a:blip r:embed="rId2">
            <a:extLst>
              <a:ext uri="{28A0092B-C50C-407E-A947-70E740481C1C}">
                <a14:useLocalDpi xmlns:a14="http://schemas.microsoft.com/office/drawing/2010/main" val="0"/>
              </a:ext>
            </a:extLst>
          </a:blip>
          <a:srcRect t="1067"/>
          <a:stretch/>
        </p:blipFill>
        <p:spPr>
          <a:xfrm>
            <a:off x="6693252" y="1867638"/>
            <a:ext cx="4802404" cy="3563372"/>
          </a:xfrm>
          <a:prstGeom prst="rect">
            <a:avLst/>
          </a:prstGeom>
        </p:spPr>
      </p:pic>
    </p:spTree>
    <p:extLst>
      <p:ext uri="{BB962C8B-B14F-4D97-AF65-F5344CB8AC3E}">
        <p14:creationId xmlns:p14="http://schemas.microsoft.com/office/powerpoint/2010/main" val="2987427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CA629-5AA2-4683-96A6-F5B4D56E3848}"/>
              </a:ext>
            </a:extLst>
          </p:cNvPr>
          <p:cNvSpPr>
            <a:spLocks noGrp="1"/>
          </p:cNvSpPr>
          <p:nvPr>
            <p:ph type="title"/>
          </p:nvPr>
        </p:nvSpPr>
        <p:spPr>
          <a:xfrm>
            <a:off x="838200" y="365125"/>
            <a:ext cx="10515600" cy="625475"/>
          </a:xfrm>
        </p:spPr>
        <p:txBody>
          <a:bodyPr>
            <a:normAutofit fontScale="90000"/>
          </a:bodyPr>
          <a:lstStyle/>
          <a:p>
            <a:r>
              <a:rPr lang="en-US" b="1" dirty="0">
                <a:effectLst>
                  <a:outerShdw blurRad="38100" dist="38100" dir="2700000" algn="tl">
                    <a:srgbClr val="000000">
                      <a:alpha val="43137"/>
                    </a:srgbClr>
                  </a:outerShdw>
                </a:effectLst>
              </a:rPr>
              <a:t>George Mason Hike-O-Ree 2021</a:t>
            </a:r>
          </a:p>
        </p:txBody>
      </p:sp>
      <p:sp>
        <p:nvSpPr>
          <p:cNvPr id="3" name="Content Placeholder 2">
            <a:extLst>
              <a:ext uri="{FF2B5EF4-FFF2-40B4-BE49-F238E27FC236}">
                <a16:creationId xmlns:a16="http://schemas.microsoft.com/office/drawing/2014/main" id="{68F81D13-A475-4419-9071-A6C1C70622EB}"/>
              </a:ext>
            </a:extLst>
          </p:cNvPr>
          <p:cNvSpPr>
            <a:spLocks noGrp="1"/>
          </p:cNvSpPr>
          <p:nvPr>
            <p:ph idx="1"/>
          </p:nvPr>
        </p:nvSpPr>
        <p:spPr>
          <a:xfrm>
            <a:off x="304800" y="1057276"/>
            <a:ext cx="9020176" cy="5419726"/>
          </a:xfrm>
        </p:spPr>
        <p:txBody>
          <a:bodyPr>
            <a:normAutofit/>
          </a:bodyPr>
          <a:lstStyle/>
          <a:p>
            <a:r>
              <a:rPr lang="en-US" b="1" dirty="0"/>
              <a:t>Challenge</a:t>
            </a:r>
            <a:r>
              <a:rPr lang="en-US" dirty="0"/>
              <a:t> – </a:t>
            </a:r>
            <a:r>
              <a:rPr lang="en-US" sz="2000" dirty="0"/>
              <a:t>See if George Mason District Scouts/Scouters, family &amp; friends can, collectively, total 2,021 miles.  Participating units earn a ribbon.</a:t>
            </a:r>
          </a:p>
          <a:p>
            <a:r>
              <a:rPr lang="en-US" sz="2000" dirty="0"/>
              <a:t>Have heard from the following units:</a:t>
            </a:r>
          </a:p>
          <a:p>
            <a:pPr lvl="1"/>
            <a:r>
              <a:rPr lang="en-US" sz="1600" dirty="0"/>
              <a:t>Pack 152</a:t>
            </a:r>
          </a:p>
          <a:p>
            <a:pPr lvl="1"/>
            <a:r>
              <a:rPr lang="en-US" sz="1600" dirty="0"/>
              <a:t>Pack 882</a:t>
            </a:r>
          </a:p>
          <a:p>
            <a:pPr lvl="1"/>
            <a:r>
              <a:rPr lang="en-US" sz="1600" dirty="0"/>
              <a:t>Troop 1978G</a:t>
            </a:r>
          </a:p>
          <a:p>
            <a:pPr lvl="1"/>
            <a:r>
              <a:rPr lang="en-US" sz="1600" dirty="0"/>
              <a:t>Troop 140</a:t>
            </a:r>
          </a:p>
          <a:p>
            <a:pPr lvl="1"/>
            <a:r>
              <a:rPr lang="en-US" sz="1600" dirty="0"/>
              <a:t>Troop 187</a:t>
            </a:r>
          </a:p>
          <a:p>
            <a:pPr lvl="1"/>
            <a:r>
              <a:rPr lang="en-US" sz="1600" dirty="0"/>
              <a:t>Troop 1887</a:t>
            </a:r>
          </a:p>
          <a:p>
            <a:pPr lvl="1"/>
            <a:r>
              <a:rPr lang="en-US" sz="1600" dirty="0"/>
              <a:t>Troop 918</a:t>
            </a:r>
          </a:p>
          <a:p>
            <a:pPr lvl="1"/>
            <a:endParaRPr lang="en-US" sz="1600" dirty="0"/>
          </a:p>
          <a:p>
            <a:r>
              <a:rPr lang="en-US" sz="2000" dirty="0"/>
              <a:t>Looking for more unit reports.  Please e-mail unit number and mileage totals to Matt Burns (</a:t>
            </a:r>
            <a:r>
              <a:rPr lang="en-US" sz="2000" dirty="0">
                <a:hlinkClick r:id="rId2"/>
              </a:rPr>
              <a:t>burnsmj509@gmail.com</a:t>
            </a:r>
            <a:r>
              <a:rPr lang="en-US" sz="2000" dirty="0"/>
              <a:t>).  Matt will publish total and distribute unit ribbons.</a:t>
            </a:r>
          </a:p>
        </p:txBody>
      </p:sp>
      <p:pic>
        <p:nvPicPr>
          <p:cNvPr id="5" name="Picture 4" descr="A picture containing tree, outdoor, ground, plant&#10;&#10;Description automatically generated">
            <a:extLst>
              <a:ext uri="{FF2B5EF4-FFF2-40B4-BE49-F238E27FC236}">
                <a16:creationId xmlns:a16="http://schemas.microsoft.com/office/drawing/2014/main" id="{1B2D4B42-E4A0-476F-8624-96B40D0A3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601" y="1589881"/>
            <a:ext cx="2642129" cy="3963194"/>
          </a:xfrm>
          <a:prstGeom prst="rect">
            <a:avLst/>
          </a:prstGeom>
        </p:spPr>
      </p:pic>
    </p:spTree>
    <p:extLst>
      <p:ext uri="{BB962C8B-B14F-4D97-AF65-F5344CB8AC3E}">
        <p14:creationId xmlns:p14="http://schemas.microsoft.com/office/powerpoint/2010/main" val="949620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air sitting in front of a green field&#10;&#10;Description automatically generated">
            <a:extLst>
              <a:ext uri="{FF2B5EF4-FFF2-40B4-BE49-F238E27FC236}">
                <a16:creationId xmlns:a16="http://schemas.microsoft.com/office/drawing/2014/main" id="{EE73BA45-3F33-4273-BAE5-80C5C221C2D9}"/>
              </a:ext>
            </a:extLst>
          </p:cNvPr>
          <p:cNvPicPr>
            <a:picLocks noChangeAspect="1"/>
          </p:cNvPicPr>
          <p:nvPr/>
        </p:nvPicPr>
        <p:blipFill rotWithShape="1">
          <a:blip r:embed="rId2">
            <a:extLst>
              <a:ext uri="{28A0092B-C50C-407E-A947-70E740481C1C}">
                <a14:useLocalDpi xmlns:a14="http://schemas.microsoft.com/office/drawing/2010/main" val="0"/>
              </a:ext>
            </a:extLst>
          </a:blip>
          <a:srcRect t="6217" b="7905"/>
          <a:stretch/>
        </p:blipFill>
        <p:spPr>
          <a:xfrm>
            <a:off x="0" y="10"/>
            <a:ext cx="12192000" cy="6857990"/>
          </a:xfrm>
          <a:prstGeom prst="rect">
            <a:avLst/>
          </a:prstGeom>
        </p:spPr>
      </p:pic>
      <p:sp>
        <p:nvSpPr>
          <p:cNvPr id="2" name="Title 1">
            <a:extLst>
              <a:ext uri="{FF2B5EF4-FFF2-40B4-BE49-F238E27FC236}">
                <a16:creationId xmlns:a16="http://schemas.microsoft.com/office/drawing/2014/main" id="{12844AE0-72B1-4731-9AD7-88EA686A7C05}"/>
              </a:ext>
            </a:extLst>
          </p:cNvPr>
          <p:cNvSpPr>
            <a:spLocks noGrp="1"/>
          </p:cNvSpPr>
          <p:nvPr>
            <p:ph type="title"/>
          </p:nvPr>
        </p:nvSpPr>
        <p:spPr>
          <a:xfrm>
            <a:off x="7079661" y="108281"/>
            <a:ext cx="4204137" cy="973626"/>
          </a:xfrm>
        </p:spPr>
        <p:txBody>
          <a:bodyPr>
            <a:normAutofit/>
          </a:bodyPr>
          <a:lstStyle/>
          <a:p>
            <a:pPr algn="ctr"/>
            <a:r>
              <a:rPr lang="en-US" sz="5400" b="1" dirty="0">
                <a:solidFill>
                  <a:srgbClr val="FFFF00"/>
                </a:solidFill>
                <a:effectLst>
                  <a:outerShdw blurRad="38100" dist="38100" dir="2700000" algn="tl">
                    <a:srgbClr val="000000">
                      <a:alpha val="43137"/>
                    </a:srgbClr>
                  </a:outerShdw>
                </a:effectLst>
              </a:rPr>
              <a:t>Flags In</a:t>
            </a:r>
          </a:p>
        </p:txBody>
      </p:sp>
      <p:sp>
        <p:nvSpPr>
          <p:cNvPr id="3" name="Content Placeholder 2">
            <a:extLst>
              <a:ext uri="{FF2B5EF4-FFF2-40B4-BE49-F238E27FC236}">
                <a16:creationId xmlns:a16="http://schemas.microsoft.com/office/drawing/2014/main" id="{641BF7E2-F08A-4986-A87C-15AA2B87076E}"/>
              </a:ext>
            </a:extLst>
          </p:cNvPr>
          <p:cNvSpPr>
            <a:spLocks noGrp="1"/>
          </p:cNvSpPr>
          <p:nvPr>
            <p:ph idx="1"/>
          </p:nvPr>
        </p:nvSpPr>
        <p:spPr>
          <a:xfrm>
            <a:off x="2534195" y="2373517"/>
            <a:ext cx="6100354" cy="2619839"/>
          </a:xfrm>
        </p:spPr>
        <p:txBody>
          <a:bodyPr anchor="ctr">
            <a:noAutofit/>
          </a:bodyPr>
          <a:lstStyle/>
          <a:p>
            <a:r>
              <a:rPr lang="en-US" sz="3200" b="1" dirty="0"/>
              <a:t>Social distancing – bring a mask. </a:t>
            </a:r>
          </a:p>
          <a:p>
            <a:r>
              <a:rPr lang="en-US" sz="3200" b="1" dirty="0"/>
              <a:t>National Memorial Park, 7482 Lee Highway, Falls Church</a:t>
            </a:r>
          </a:p>
          <a:p>
            <a:endParaRPr lang="en-US" sz="3200" b="1" dirty="0"/>
          </a:p>
          <a:p>
            <a:r>
              <a:rPr lang="en-US" sz="3200" b="1" dirty="0"/>
              <a:t>All Scouts, including Girl Scouts, are welcome.</a:t>
            </a:r>
          </a:p>
          <a:p>
            <a:r>
              <a:rPr lang="en-US" sz="3200" b="1" dirty="0"/>
              <a:t>Class A Uniforms</a:t>
            </a:r>
          </a:p>
        </p:txBody>
      </p:sp>
      <p:sp>
        <p:nvSpPr>
          <p:cNvPr id="4" name="TextBox 3">
            <a:extLst>
              <a:ext uri="{FF2B5EF4-FFF2-40B4-BE49-F238E27FC236}">
                <a16:creationId xmlns:a16="http://schemas.microsoft.com/office/drawing/2014/main" id="{FDEC73C3-92A0-4C4B-A4A7-5C25FACF29C5}"/>
              </a:ext>
            </a:extLst>
          </p:cNvPr>
          <p:cNvSpPr txBox="1"/>
          <p:nvPr/>
        </p:nvSpPr>
        <p:spPr>
          <a:xfrm>
            <a:off x="3683726" y="5638635"/>
            <a:ext cx="2684082" cy="1292662"/>
          </a:xfrm>
          <a:prstGeom prst="rect">
            <a:avLst/>
          </a:prstGeom>
          <a:noFill/>
        </p:spPr>
        <p:txBody>
          <a:bodyPr wrap="square" rtlCol="0">
            <a:spAutoFit/>
          </a:bodyPr>
          <a:lstStyle/>
          <a:p>
            <a:r>
              <a:rPr lang="en-US" sz="2000" b="1" dirty="0"/>
              <a:t>For more info, contact Russell Pittman at ruspittman@gmail.com</a:t>
            </a:r>
            <a:r>
              <a:rPr lang="en-US" dirty="0"/>
              <a:t>.</a:t>
            </a:r>
          </a:p>
        </p:txBody>
      </p:sp>
      <p:sp>
        <p:nvSpPr>
          <p:cNvPr id="6" name="TextBox 5">
            <a:extLst>
              <a:ext uri="{FF2B5EF4-FFF2-40B4-BE49-F238E27FC236}">
                <a16:creationId xmlns:a16="http://schemas.microsoft.com/office/drawing/2014/main" id="{4A5521AA-23D7-4417-8E41-5690800BBA5B}"/>
              </a:ext>
            </a:extLst>
          </p:cNvPr>
          <p:cNvSpPr txBox="1"/>
          <p:nvPr/>
        </p:nvSpPr>
        <p:spPr>
          <a:xfrm>
            <a:off x="195945" y="108281"/>
            <a:ext cx="6583678" cy="1077218"/>
          </a:xfrm>
          <a:prstGeom prst="rect">
            <a:avLst/>
          </a:prstGeom>
          <a:noFill/>
        </p:spPr>
        <p:txBody>
          <a:bodyPr wrap="square" rtlCol="0">
            <a:spAutoFit/>
          </a:bodyPr>
          <a:lstStyle/>
          <a:p>
            <a:r>
              <a:rPr lang="en-US" sz="3200" b="1" dirty="0">
                <a:solidFill>
                  <a:srgbClr val="FFFF00"/>
                </a:solidFill>
              </a:rPr>
              <a:t>Memorial Day (May 31, 2021)</a:t>
            </a:r>
          </a:p>
          <a:p>
            <a:r>
              <a:rPr lang="en-US" sz="3200" b="1" dirty="0">
                <a:solidFill>
                  <a:srgbClr val="FFFF00"/>
                </a:solidFill>
              </a:rPr>
              <a:t>Flag placement will start at 10:00 am</a:t>
            </a:r>
          </a:p>
        </p:txBody>
      </p:sp>
    </p:spTree>
    <p:extLst>
      <p:ext uri="{BB962C8B-B14F-4D97-AF65-F5344CB8AC3E}">
        <p14:creationId xmlns:p14="http://schemas.microsoft.com/office/powerpoint/2010/main" val="3407445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9EC3-B8F0-44B2-9D62-A671A92F1DDF}"/>
              </a:ext>
            </a:extLst>
          </p:cNvPr>
          <p:cNvSpPr>
            <a:spLocks noGrp="1"/>
          </p:cNvSpPr>
          <p:nvPr>
            <p:ph type="title"/>
          </p:nvPr>
        </p:nvSpPr>
        <p:spPr>
          <a:xfrm>
            <a:off x="711451" y="265536"/>
            <a:ext cx="10949412" cy="685077"/>
          </a:xfrm>
        </p:spPr>
        <p:txBody>
          <a:bodyPr>
            <a:normAutofit fontScale="90000"/>
          </a:bodyPr>
          <a:lstStyle/>
          <a:p>
            <a:r>
              <a:rPr lang="en-US" b="1" dirty="0"/>
              <a:t>Civic and Related Activities of Interest to Scouts</a:t>
            </a:r>
          </a:p>
        </p:txBody>
      </p:sp>
      <p:sp>
        <p:nvSpPr>
          <p:cNvPr id="3" name="Content Placeholder 2">
            <a:extLst>
              <a:ext uri="{FF2B5EF4-FFF2-40B4-BE49-F238E27FC236}">
                <a16:creationId xmlns:a16="http://schemas.microsoft.com/office/drawing/2014/main" id="{6390AD38-3FB6-4B93-88D3-D26CF32D8F30}"/>
              </a:ext>
            </a:extLst>
          </p:cNvPr>
          <p:cNvSpPr>
            <a:spLocks noGrp="1"/>
          </p:cNvSpPr>
          <p:nvPr>
            <p:ph idx="1"/>
          </p:nvPr>
        </p:nvSpPr>
        <p:spPr>
          <a:xfrm>
            <a:off x="711451" y="1083240"/>
            <a:ext cx="10515600" cy="5509224"/>
          </a:xfrm>
        </p:spPr>
        <p:txBody>
          <a:bodyPr>
            <a:normAutofit/>
          </a:bodyPr>
          <a:lstStyle/>
          <a:p>
            <a:r>
              <a:rPr lang="en-US" dirty="0"/>
              <a:t>Dyke Marsh Sunday Morning Bird Walks – </a:t>
            </a:r>
            <a:r>
              <a:rPr lang="en-US" sz="1900" dirty="0"/>
              <a:t>8:00 a.m. on Sundays.  Hikes led by experienced birders.  See website.</a:t>
            </a:r>
          </a:p>
          <a:p>
            <a:r>
              <a:rPr lang="en-US" dirty="0"/>
              <a:t>Fairfax City Fitness Challenge (3 April to 29 May).  </a:t>
            </a:r>
            <a:r>
              <a:rPr lang="en-US" sz="1900" dirty="0"/>
              <a:t>Register any time.</a:t>
            </a:r>
          </a:p>
          <a:p>
            <a:r>
              <a:rPr lang="en-US" dirty="0"/>
              <a:t>Huntley Meadows Monday Morning Birdwalks (start May 3) </a:t>
            </a:r>
            <a:r>
              <a:rPr lang="en-US" sz="1800" dirty="0"/>
              <a:t>7:00 a.m. on Mondays, rain or shine.  Good activity for the summer vacation that could count for Cub Outdoor Activity Award.</a:t>
            </a:r>
          </a:p>
          <a:p>
            <a:r>
              <a:rPr lang="en-US" dirty="0"/>
              <a:t>Viva Vienna (May 29-31) – </a:t>
            </a:r>
            <a:r>
              <a:rPr lang="en-US" sz="2000" dirty="0"/>
              <a:t>Rotary Club will be updating Vienna Town Council next week regarding plans for possible event.  If it happens, it will be smaller and socially-distanced.</a:t>
            </a:r>
            <a:endParaRPr lang="en-US" dirty="0"/>
          </a:p>
          <a:p>
            <a:r>
              <a:rPr lang="en-US" dirty="0">
                <a:ea typeface="Times New Roman" panose="02020603050405020304" pitchFamily="18" charset="0"/>
              </a:rPr>
              <a:t>Fairfax City Fido Fest (June 12) </a:t>
            </a:r>
            <a:r>
              <a:rPr lang="en-US" sz="2300" dirty="0">
                <a:ea typeface="Times New Roman" panose="02020603050405020304" pitchFamily="18" charset="0"/>
              </a:rPr>
              <a:t>activities and demonstrations.  See website.</a:t>
            </a:r>
          </a:p>
          <a:p>
            <a:r>
              <a:rPr lang="en-US" dirty="0">
                <a:effectLst/>
                <a:ea typeface="Times New Roman" panose="02020603050405020304" pitchFamily="18" charset="0"/>
              </a:rPr>
              <a:t>Fairfax City Independence Day (July 3) – </a:t>
            </a:r>
            <a:r>
              <a:rPr lang="en-US" sz="2100" dirty="0">
                <a:effectLst/>
                <a:ea typeface="Times New Roman" panose="02020603050405020304" pitchFamily="18" charset="0"/>
              </a:rPr>
              <a:t>Daytime parade popular with Cubs.  </a:t>
            </a:r>
            <a:r>
              <a:rPr lang="en-US" sz="2100" dirty="0">
                <a:ea typeface="Times New Roman" panose="02020603050405020304" pitchFamily="18" charset="0"/>
              </a:rPr>
              <a:t>Other daytime events and evening fireworks.</a:t>
            </a:r>
            <a:endParaRPr lang="en-US" sz="2100" dirty="0">
              <a:effectLst/>
              <a:ea typeface="Times New Roman" panose="02020603050405020304" pitchFamily="18" charset="0"/>
            </a:endParaRPr>
          </a:p>
          <a:p>
            <a:endParaRPr lang="en-US" sz="2800" dirty="0">
              <a:effectLst/>
              <a:latin typeface="Times New Roman" panose="02020603050405020304" pitchFamily="18" charset="0"/>
              <a:ea typeface="Times New Roman" panose="02020603050405020304" pitchFamily="18" charset="0"/>
            </a:endParaRPr>
          </a:p>
          <a:p>
            <a:endParaRPr lang="en-US" dirty="0"/>
          </a:p>
          <a:p>
            <a:endParaRPr lang="en-US" dirty="0"/>
          </a:p>
          <a:p>
            <a:endParaRPr lang="en-US" dirty="0"/>
          </a:p>
        </p:txBody>
      </p:sp>
    </p:spTree>
    <p:extLst>
      <p:ext uri="{BB962C8B-B14F-4D97-AF65-F5344CB8AC3E}">
        <p14:creationId xmlns:p14="http://schemas.microsoft.com/office/powerpoint/2010/main" val="3282120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BA680-CB97-465F-B21B-1BCC9DFF53E7}"/>
              </a:ext>
            </a:extLst>
          </p:cNvPr>
          <p:cNvSpPr>
            <a:spLocks noGrp="1"/>
          </p:cNvSpPr>
          <p:nvPr>
            <p:ph type="title"/>
          </p:nvPr>
        </p:nvSpPr>
        <p:spPr>
          <a:xfrm>
            <a:off x="1051984" y="2304095"/>
            <a:ext cx="10515600" cy="1325563"/>
          </a:xfrm>
        </p:spPr>
        <p:txBody>
          <a:bodyPr/>
          <a:lstStyle/>
          <a:p>
            <a:pPr algn="ctr"/>
            <a:r>
              <a:rPr lang="en-US" b="1" dirty="0">
                <a:effectLst>
                  <a:outerShdw blurRad="38100" dist="38100" dir="2700000" algn="tl">
                    <a:srgbClr val="000000">
                      <a:alpha val="43137"/>
                    </a:srgbClr>
                  </a:outerShdw>
                </a:effectLst>
              </a:rPr>
              <a:t>SCOUTS BSA Roundtable</a:t>
            </a:r>
          </a:p>
        </p:txBody>
      </p:sp>
    </p:spTree>
    <p:extLst>
      <p:ext uri="{BB962C8B-B14F-4D97-AF65-F5344CB8AC3E}">
        <p14:creationId xmlns:p14="http://schemas.microsoft.com/office/powerpoint/2010/main" val="3644367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05748A-CC07-4845-B495-DEB58BC9B55E}"/>
              </a:ext>
            </a:extLst>
          </p:cNvPr>
          <p:cNvPicPr>
            <a:picLocks noChangeAspect="1"/>
          </p:cNvPicPr>
          <p:nvPr/>
        </p:nvPicPr>
        <p:blipFill rotWithShape="1">
          <a:blip r:embed="rId2"/>
          <a:srcRect l="8037" b="8559"/>
          <a:stretch/>
        </p:blipFill>
        <p:spPr>
          <a:xfrm>
            <a:off x="1608463" y="165173"/>
            <a:ext cx="8438920" cy="6527653"/>
          </a:xfrm>
          <a:prstGeom prst="rect">
            <a:avLst/>
          </a:prstGeom>
        </p:spPr>
      </p:pic>
    </p:spTree>
    <p:extLst>
      <p:ext uri="{BB962C8B-B14F-4D97-AF65-F5344CB8AC3E}">
        <p14:creationId xmlns:p14="http://schemas.microsoft.com/office/powerpoint/2010/main" val="2490408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C761-6F50-4FF9-B83A-85F4D56E220D}"/>
              </a:ext>
            </a:extLst>
          </p:cNvPr>
          <p:cNvSpPr>
            <a:spLocks noGrp="1"/>
          </p:cNvSpPr>
          <p:nvPr>
            <p:ph type="title"/>
          </p:nvPr>
        </p:nvSpPr>
        <p:spPr/>
        <p:txBody>
          <a:bodyPr/>
          <a:lstStyle/>
          <a:p>
            <a:r>
              <a:rPr lang="en-US" b="1" dirty="0"/>
              <a:t>Fall 2021 District Camporee</a:t>
            </a:r>
          </a:p>
        </p:txBody>
      </p:sp>
      <p:sp>
        <p:nvSpPr>
          <p:cNvPr id="3" name="Content Placeholder 2">
            <a:extLst>
              <a:ext uri="{FF2B5EF4-FFF2-40B4-BE49-F238E27FC236}">
                <a16:creationId xmlns:a16="http://schemas.microsoft.com/office/drawing/2014/main" id="{9050ED84-CA8C-4124-AA00-10F028E32807}"/>
              </a:ext>
            </a:extLst>
          </p:cNvPr>
          <p:cNvSpPr>
            <a:spLocks noGrp="1"/>
          </p:cNvSpPr>
          <p:nvPr>
            <p:ph idx="1"/>
          </p:nvPr>
        </p:nvSpPr>
        <p:spPr>
          <a:xfrm>
            <a:off x="638979" y="1690688"/>
            <a:ext cx="7003375" cy="4351338"/>
          </a:xfrm>
        </p:spPr>
        <p:txBody>
          <a:bodyPr/>
          <a:lstStyle/>
          <a:p>
            <a:r>
              <a:rPr lang="en-US" dirty="0"/>
              <a:t>District will hold its next Camporee on October 15-17, 2021.</a:t>
            </a:r>
          </a:p>
          <a:p>
            <a:r>
              <a:rPr lang="en-US" dirty="0"/>
              <a:t>Location – 4H in Front Royal</a:t>
            </a:r>
          </a:p>
          <a:p>
            <a:r>
              <a:rPr lang="en-US" dirty="0"/>
              <a:t>Theme - STEM</a:t>
            </a:r>
          </a:p>
          <a:p>
            <a:r>
              <a:rPr lang="en-US" dirty="0"/>
              <a:t>Patches – Will be provided as part of Camporee.</a:t>
            </a:r>
          </a:p>
          <a:p>
            <a:r>
              <a:rPr lang="en-US" dirty="0"/>
              <a:t>Plan to open registration in late July.</a:t>
            </a:r>
          </a:p>
          <a:p>
            <a:endParaRPr lang="en-US" dirty="0"/>
          </a:p>
        </p:txBody>
      </p:sp>
      <p:pic>
        <p:nvPicPr>
          <p:cNvPr id="5" name="Picture 4" descr="A picture containing person, sky, outdoor&#10;&#10;Description automatically generated">
            <a:extLst>
              <a:ext uri="{FF2B5EF4-FFF2-40B4-BE49-F238E27FC236}">
                <a16:creationId xmlns:a16="http://schemas.microsoft.com/office/drawing/2014/main" id="{A7B48C8D-1D0A-4935-8BE2-A84C966C9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2354" y="1690688"/>
            <a:ext cx="4417019" cy="2944679"/>
          </a:xfrm>
          <a:prstGeom prst="rect">
            <a:avLst/>
          </a:prstGeom>
        </p:spPr>
      </p:pic>
    </p:spTree>
    <p:extLst>
      <p:ext uri="{BB962C8B-B14F-4D97-AF65-F5344CB8AC3E}">
        <p14:creationId xmlns:p14="http://schemas.microsoft.com/office/powerpoint/2010/main" val="2163666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D996-9631-4122-B49A-E060B15C8BB5}"/>
              </a:ext>
            </a:extLst>
          </p:cNvPr>
          <p:cNvSpPr>
            <a:spLocks noGrp="1"/>
          </p:cNvSpPr>
          <p:nvPr>
            <p:ph type="title"/>
          </p:nvPr>
        </p:nvSpPr>
        <p:spPr>
          <a:xfrm>
            <a:off x="838200" y="365125"/>
            <a:ext cx="10515600" cy="1325563"/>
          </a:xfrm>
        </p:spPr>
        <p:txBody>
          <a:bodyPr>
            <a:normAutofit/>
          </a:bodyPr>
          <a:lstStyle/>
          <a:p>
            <a:r>
              <a:rPr lang="en-US" b="1" dirty="0"/>
              <a:t>Future Camporees</a:t>
            </a:r>
          </a:p>
        </p:txBody>
      </p:sp>
      <p:sp>
        <p:nvSpPr>
          <p:cNvPr id="3" name="Content Placeholder 2">
            <a:extLst>
              <a:ext uri="{FF2B5EF4-FFF2-40B4-BE49-F238E27FC236}">
                <a16:creationId xmlns:a16="http://schemas.microsoft.com/office/drawing/2014/main" id="{BC141212-71A0-429E-96F5-983467557E42}"/>
              </a:ext>
            </a:extLst>
          </p:cNvPr>
          <p:cNvSpPr>
            <a:spLocks noGrp="1"/>
          </p:cNvSpPr>
          <p:nvPr>
            <p:ph idx="1"/>
          </p:nvPr>
        </p:nvSpPr>
        <p:spPr>
          <a:xfrm>
            <a:off x="838200" y="1825625"/>
            <a:ext cx="5015484" cy="4351338"/>
          </a:xfrm>
        </p:spPr>
        <p:txBody>
          <a:bodyPr>
            <a:normAutofit/>
          </a:bodyPr>
          <a:lstStyle/>
          <a:p>
            <a:r>
              <a:rPr lang="en-US" sz="3600" dirty="0"/>
              <a:t>Save the Dates!!!</a:t>
            </a:r>
          </a:p>
          <a:p>
            <a:endParaRPr lang="en-US" sz="1600" dirty="0"/>
          </a:p>
          <a:p>
            <a:r>
              <a:rPr lang="en-US" sz="2000" dirty="0"/>
              <a:t>George Mason Spring 2022 Camporee – April 29 – May 1, 2022</a:t>
            </a:r>
          </a:p>
          <a:p>
            <a:pPr lvl="1"/>
            <a:r>
              <a:rPr lang="en-US" sz="1600" dirty="0"/>
              <a:t>Theme and Site TBD</a:t>
            </a:r>
          </a:p>
          <a:p>
            <a:r>
              <a:rPr lang="en-US" sz="2000" dirty="0"/>
              <a:t>George Mason Fall 2022 Camporee – October 21 – 23, 2022</a:t>
            </a:r>
          </a:p>
          <a:p>
            <a:pPr lvl="1"/>
            <a:r>
              <a:rPr lang="en-US" sz="1600" dirty="0"/>
              <a:t>Theme and Site TBD</a:t>
            </a:r>
          </a:p>
          <a:p>
            <a:endParaRPr lang="en-US" sz="1600" dirty="0"/>
          </a:p>
          <a:p>
            <a:r>
              <a:rPr lang="en-US" sz="1600" dirty="0"/>
              <a:t>Please factor this into unit calendars/planning.</a:t>
            </a:r>
          </a:p>
          <a:p>
            <a:endParaRPr lang="en-US" sz="1600" dirty="0"/>
          </a:p>
          <a:p>
            <a:r>
              <a:rPr lang="en-US" sz="1600" dirty="0"/>
              <a:t>Scouts are loyal – including loyalty to District activities.</a:t>
            </a:r>
          </a:p>
        </p:txBody>
      </p:sp>
      <p:pic>
        <p:nvPicPr>
          <p:cNvPr id="5" name="Picture 4" descr="A group of people in a forest&#10;&#10;Description automatically generated">
            <a:extLst>
              <a:ext uri="{FF2B5EF4-FFF2-40B4-BE49-F238E27FC236}">
                <a16:creationId xmlns:a16="http://schemas.microsoft.com/office/drawing/2014/main" id="{19B4C855-353D-45BA-8B8B-10662AEFAF93}"/>
              </a:ext>
            </a:extLst>
          </p:cNvPr>
          <p:cNvPicPr>
            <a:picLocks noChangeAspect="1"/>
          </p:cNvPicPr>
          <p:nvPr/>
        </p:nvPicPr>
        <p:blipFill rotWithShape="1">
          <a:blip r:embed="rId2">
            <a:extLst>
              <a:ext uri="{28A0092B-C50C-407E-A947-70E740481C1C}">
                <a14:useLocalDpi xmlns:a14="http://schemas.microsoft.com/office/drawing/2010/main" val="0"/>
              </a:ext>
            </a:extLst>
          </a:blip>
          <a:srcRect l="4237" r="6810" b="-1"/>
          <a:stretch/>
        </p:blipFill>
        <p:spPr>
          <a:xfrm>
            <a:off x="6338316" y="1513491"/>
            <a:ext cx="5538158" cy="4663472"/>
          </a:xfrm>
          <a:prstGeom prst="rect">
            <a:avLst/>
          </a:prstGeom>
        </p:spPr>
      </p:pic>
    </p:spTree>
    <p:extLst>
      <p:ext uri="{BB962C8B-B14F-4D97-AF65-F5344CB8AC3E}">
        <p14:creationId xmlns:p14="http://schemas.microsoft.com/office/powerpoint/2010/main" val="3771125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5DE87-AA50-4286-81B5-2004A2D8BE97}"/>
              </a:ext>
            </a:extLst>
          </p:cNvPr>
          <p:cNvSpPr>
            <a:spLocks noGrp="1"/>
          </p:cNvSpPr>
          <p:nvPr>
            <p:ph type="title"/>
          </p:nvPr>
        </p:nvSpPr>
        <p:spPr>
          <a:xfrm>
            <a:off x="237308" y="208371"/>
            <a:ext cx="5120114" cy="875846"/>
          </a:xfrm>
        </p:spPr>
        <p:txBody>
          <a:bodyPr>
            <a:normAutofit/>
          </a:bodyPr>
          <a:lstStyle/>
          <a:p>
            <a:r>
              <a:rPr lang="en-US" b="1" dirty="0"/>
              <a:t>Training</a:t>
            </a:r>
          </a:p>
        </p:txBody>
      </p:sp>
      <p:sp>
        <p:nvSpPr>
          <p:cNvPr id="3" name="Content Placeholder 2">
            <a:extLst>
              <a:ext uri="{FF2B5EF4-FFF2-40B4-BE49-F238E27FC236}">
                <a16:creationId xmlns:a16="http://schemas.microsoft.com/office/drawing/2014/main" id="{D1B65B51-857B-4078-9701-20A8B5CC6035}"/>
              </a:ext>
            </a:extLst>
          </p:cNvPr>
          <p:cNvSpPr>
            <a:spLocks noGrp="1"/>
          </p:cNvSpPr>
          <p:nvPr>
            <p:ph idx="1"/>
          </p:nvPr>
        </p:nvSpPr>
        <p:spPr>
          <a:xfrm>
            <a:off x="437624" y="1084217"/>
            <a:ext cx="5658375" cy="5115070"/>
          </a:xfrm>
        </p:spPr>
        <p:txBody>
          <a:bodyPr>
            <a:normAutofit/>
          </a:bodyPr>
          <a:lstStyle/>
          <a:p>
            <a:pPr>
              <a:lnSpc>
                <a:spcPct val="100000"/>
              </a:lnSpc>
              <a:spcBef>
                <a:spcPts val="0"/>
              </a:spcBef>
            </a:pPr>
            <a:r>
              <a:rPr lang="en-US" sz="2000" b="1" dirty="0"/>
              <a:t>Unit Training </a:t>
            </a:r>
            <a:r>
              <a:rPr lang="en-US" sz="2000" dirty="0"/>
              <a:t>– For position-specific training at your unit, contact Roy De Lauder at </a:t>
            </a:r>
            <a:r>
              <a:rPr lang="en-US" sz="2000" dirty="0">
                <a:hlinkClick r:id="rId2"/>
              </a:rPr>
              <a:t>EagleScout.Roy@cox.net</a:t>
            </a:r>
            <a:r>
              <a:rPr lang="en-US" sz="2000" dirty="0"/>
              <a:t> or go to Training Opportunities page on GM Web Site.</a:t>
            </a:r>
          </a:p>
          <a:p>
            <a:pPr algn="l">
              <a:buFont typeface="Arial" panose="020B0604020202020204" pitchFamily="34" charset="0"/>
              <a:buChar char="•"/>
            </a:pPr>
            <a:r>
              <a:rPr lang="en-US" sz="2000" b="1" i="1" dirty="0">
                <a:solidFill>
                  <a:srgbClr val="000000"/>
                </a:solidFill>
                <a:effectLst/>
              </a:rPr>
              <a:t>Basic Adult Leader Outdoor Orientation (BALOO)</a:t>
            </a:r>
            <a:r>
              <a:rPr lang="en-US" sz="2000" b="1" i="0" dirty="0">
                <a:solidFill>
                  <a:srgbClr val="000000"/>
                </a:solidFill>
                <a:effectLst/>
              </a:rPr>
              <a:t>:</a:t>
            </a:r>
            <a:endParaRPr lang="en-US" sz="2000" b="0" i="0" dirty="0">
              <a:solidFill>
                <a:srgbClr val="7A7A7A"/>
              </a:solidFill>
              <a:effectLst/>
            </a:endParaRPr>
          </a:p>
          <a:p>
            <a:pPr marL="742950" lvl="1" indent="-285750" algn="l">
              <a:buFont typeface="Arial" panose="020B0604020202020204" pitchFamily="34" charset="0"/>
              <a:buChar char="•"/>
            </a:pPr>
            <a:r>
              <a:rPr lang="en-US" sz="2000" i="0" u="sng" dirty="0">
                <a:solidFill>
                  <a:srgbClr val="0070C0"/>
                </a:solidFill>
                <a:effectLst/>
              </a:rPr>
              <a:t>05</a:t>
            </a:r>
            <a:r>
              <a:rPr lang="en-US" sz="2000" i="0" u="none" strike="noStrike" dirty="0">
                <a:solidFill>
                  <a:srgbClr val="0000FF"/>
                </a:solidFill>
                <a:effectLst/>
                <a:hlinkClick r:id="rId3"/>
              </a:rPr>
              <a:t>/20/21 &amp; 05/23/21 – Camp Snyder</a:t>
            </a:r>
            <a:endParaRPr lang="en-US" sz="2000" i="0" dirty="0">
              <a:solidFill>
                <a:srgbClr val="7A7A7A"/>
              </a:solidFill>
              <a:effectLst/>
            </a:endParaRPr>
          </a:p>
          <a:p>
            <a:pPr marL="742950" lvl="1" indent="-285750" algn="l">
              <a:buFont typeface="Arial" panose="020B0604020202020204" pitchFamily="34" charset="0"/>
              <a:buChar char="•"/>
            </a:pPr>
            <a:r>
              <a:rPr lang="en-US" sz="2000" i="0" u="none" strike="noStrike" dirty="0">
                <a:solidFill>
                  <a:srgbClr val="0000FF"/>
                </a:solidFill>
                <a:effectLst/>
                <a:hlinkClick r:id="rId4"/>
              </a:rPr>
              <a:t>05/24/21, 05/27/21 &amp; 05/29/21 – Gaithersburg, MD</a:t>
            </a:r>
            <a:endParaRPr lang="en-US" sz="2000" i="0" dirty="0">
              <a:solidFill>
                <a:srgbClr val="7A7A7A"/>
              </a:solidFill>
              <a:effectLst/>
            </a:endParaRPr>
          </a:p>
          <a:p>
            <a:pPr marL="742950" lvl="1" indent="-285750" algn="l">
              <a:buFont typeface="Arial" panose="020B0604020202020204" pitchFamily="34" charset="0"/>
              <a:buChar char="•"/>
            </a:pPr>
            <a:r>
              <a:rPr lang="en-US" sz="2000" i="0" u="none" strike="noStrike" dirty="0">
                <a:solidFill>
                  <a:srgbClr val="0000FF"/>
                </a:solidFill>
                <a:effectLst/>
                <a:hlinkClick r:id="rId5"/>
              </a:rPr>
              <a:t>06/19/21 – 06/20/21 – Huntingtown, MD</a:t>
            </a:r>
            <a:endParaRPr lang="en-US" sz="2000" i="0" u="none" strike="noStrike" dirty="0">
              <a:solidFill>
                <a:srgbClr val="0000FF"/>
              </a:solidFill>
              <a:effectLst/>
            </a:endParaRPr>
          </a:p>
          <a:p>
            <a:pPr algn="l">
              <a:buFont typeface="Arial" panose="020B0604020202020204" pitchFamily="34" charset="0"/>
              <a:buChar char="•"/>
            </a:pPr>
            <a:r>
              <a:rPr lang="en-US" sz="2000" b="1" i="1" dirty="0">
                <a:solidFill>
                  <a:srgbClr val="000000"/>
                </a:solidFill>
                <a:effectLst/>
              </a:rPr>
              <a:t>Introduction to Outdoor Leadership Skills (IOLS)</a:t>
            </a:r>
            <a:r>
              <a:rPr lang="en-US" sz="2000" b="1" i="0" dirty="0">
                <a:solidFill>
                  <a:srgbClr val="000000"/>
                </a:solidFill>
                <a:effectLst/>
              </a:rPr>
              <a:t>:</a:t>
            </a:r>
            <a:endParaRPr lang="en-US" sz="2000" b="0" i="0" dirty="0">
              <a:solidFill>
                <a:srgbClr val="7A7A7A"/>
              </a:solidFill>
              <a:effectLst/>
            </a:endParaRPr>
          </a:p>
          <a:p>
            <a:pPr marL="742950" lvl="1" indent="-285750" algn="l">
              <a:buFont typeface="Arial" panose="020B0604020202020204" pitchFamily="34" charset="0"/>
              <a:buChar char="•"/>
            </a:pPr>
            <a:r>
              <a:rPr lang="en-US" sz="2000" i="0" u="none" strike="noStrike" dirty="0">
                <a:solidFill>
                  <a:srgbClr val="0000FF"/>
                </a:solidFill>
                <a:effectLst/>
                <a:hlinkClick r:id="rId6"/>
              </a:rPr>
              <a:t>05/21/21 – 05/22/21 – Camp Snyder</a:t>
            </a:r>
            <a:endParaRPr lang="en-US" sz="2000" i="0" dirty="0">
              <a:solidFill>
                <a:srgbClr val="7A7A7A"/>
              </a:solidFill>
              <a:effectLst/>
            </a:endParaRPr>
          </a:p>
          <a:p>
            <a:pPr marL="742950" lvl="1" indent="-285750" algn="l">
              <a:buFont typeface="Arial" panose="020B0604020202020204" pitchFamily="34" charset="0"/>
              <a:buChar char="•"/>
            </a:pPr>
            <a:r>
              <a:rPr lang="en-US" sz="2000" i="0" u="none" strike="noStrike" dirty="0">
                <a:solidFill>
                  <a:srgbClr val="0000FF"/>
                </a:solidFill>
                <a:effectLst/>
                <a:hlinkClick r:id="rId5"/>
              </a:rPr>
              <a:t>06/19/21 – 06/20/21 – Huntingtown, MD</a:t>
            </a:r>
            <a:endParaRPr lang="en-US" sz="2000" dirty="0">
              <a:solidFill>
                <a:srgbClr val="0000FF"/>
              </a:solidFill>
            </a:endParaRPr>
          </a:p>
          <a:p>
            <a:pPr marL="285750" indent="-285750"/>
            <a:r>
              <a:rPr lang="en-US" sz="1800" b="1" dirty="0">
                <a:solidFill>
                  <a:srgbClr val="000000"/>
                </a:solidFill>
                <a:effectLst/>
                <a:latin typeface="Arial" panose="020B0604020202020204" pitchFamily="34" charset="0"/>
                <a:ea typeface="Calibri" panose="020F0502020204030204" pitchFamily="34" charset="0"/>
              </a:rPr>
              <a:t>Red Cross Remote and Wilderness First Aid </a:t>
            </a:r>
            <a:r>
              <a:rPr lang="en-US" sz="1800" dirty="0">
                <a:solidFill>
                  <a:srgbClr val="000000"/>
                </a:solidFill>
                <a:effectLst/>
                <a:latin typeface="Arial" panose="020B0604020202020204" pitchFamily="34" charset="0"/>
                <a:ea typeface="Calibri" panose="020F0502020204030204" pitchFamily="34" charset="0"/>
              </a:rPr>
              <a:t>("WRFA") - May 22-23, 2021</a:t>
            </a:r>
            <a:endParaRPr lang="en-US" sz="2400" i="0" dirty="0">
              <a:solidFill>
                <a:srgbClr val="7A7A7A"/>
              </a:solidFill>
              <a:effectLst/>
            </a:endParaRPr>
          </a:p>
          <a:p>
            <a:pPr marL="285750" indent="-285750"/>
            <a:endParaRPr lang="en-US" sz="2400" b="0" i="0" dirty="0">
              <a:solidFill>
                <a:srgbClr val="7A7A7A"/>
              </a:solidFill>
              <a:effectLst/>
            </a:endParaRPr>
          </a:p>
          <a:p>
            <a:pPr>
              <a:lnSpc>
                <a:spcPct val="100000"/>
              </a:lnSpc>
              <a:spcBef>
                <a:spcPts val="0"/>
              </a:spcBef>
            </a:pPr>
            <a:endParaRPr lang="en-US" sz="2000" u="sng" dirty="0">
              <a:solidFill>
                <a:srgbClr val="0563C1"/>
              </a:solidFill>
              <a:effectLst/>
              <a:latin typeface="Calibri" panose="020F0502020204030204" pitchFamily="34" charset="0"/>
              <a:ea typeface="Times New Roman" panose="02020603050405020304" pitchFamily="18" charset="0"/>
            </a:endParaRPr>
          </a:p>
          <a:p>
            <a:pPr>
              <a:lnSpc>
                <a:spcPct val="100000"/>
              </a:lnSpc>
              <a:spcBef>
                <a:spcPts val="0"/>
              </a:spcBef>
            </a:pPr>
            <a:endParaRPr lang="en-US" sz="2000" dirty="0">
              <a:effectLst/>
              <a:latin typeface="Calibri" panose="020F0502020204030204" pitchFamily="34" charset="0"/>
              <a:ea typeface="Times New Roman" panose="02020603050405020304" pitchFamily="18" charset="0"/>
            </a:endParaRPr>
          </a:p>
          <a:p>
            <a:endParaRPr lang="en-US" sz="1800" dirty="0"/>
          </a:p>
          <a:p>
            <a:endParaRPr lang="en-US" sz="1800" dirty="0"/>
          </a:p>
        </p:txBody>
      </p:sp>
      <p:pic>
        <p:nvPicPr>
          <p:cNvPr id="5" name="Picture 4" descr="A red and white sign&#10;&#10;Description automatically generated">
            <a:extLst>
              <a:ext uri="{FF2B5EF4-FFF2-40B4-BE49-F238E27FC236}">
                <a16:creationId xmlns:a16="http://schemas.microsoft.com/office/drawing/2014/main" id="{ABD4E343-1B39-4611-AE73-6DC8F4EEDA42}"/>
              </a:ext>
            </a:extLst>
          </p:cNvPr>
          <p:cNvPicPr>
            <a:picLocks noChangeAspect="1"/>
          </p:cNvPicPr>
          <p:nvPr/>
        </p:nvPicPr>
        <p:blipFill rotWithShape="1">
          <a:blip r:embed="rId7">
            <a:extLst>
              <a:ext uri="{28A0092B-C50C-407E-A947-70E740481C1C}">
                <a14:useLocalDpi xmlns:a14="http://schemas.microsoft.com/office/drawing/2010/main" val="0"/>
              </a:ext>
            </a:extLst>
          </a:blip>
          <a:srcRect l="4616" r="15757"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5060568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1E3693E-696D-4534-AC94-20FA13AAD3EB}"/>
              </a:ext>
            </a:extLst>
          </p:cNvPr>
          <p:cNvSpPr txBox="1"/>
          <p:nvPr/>
        </p:nvSpPr>
        <p:spPr>
          <a:xfrm>
            <a:off x="358923" y="190768"/>
            <a:ext cx="11474154" cy="707886"/>
          </a:xfrm>
          <a:prstGeom prst="rect">
            <a:avLst/>
          </a:prstGeom>
          <a:noFill/>
        </p:spPr>
        <p:txBody>
          <a:bodyPr wrap="square" rtlCol="0">
            <a:spAutoFit/>
          </a:bodyPr>
          <a:lstStyle/>
          <a:p>
            <a:pPr algn="ctr"/>
            <a:r>
              <a:rPr lang="en-US" sz="4000" b="1" dirty="0"/>
              <a:t>Wood Badge Registration NOW Open</a:t>
            </a:r>
          </a:p>
        </p:txBody>
      </p:sp>
      <p:pic>
        <p:nvPicPr>
          <p:cNvPr id="3" name="Picture 2">
            <a:extLst>
              <a:ext uri="{FF2B5EF4-FFF2-40B4-BE49-F238E27FC236}">
                <a16:creationId xmlns:a16="http://schemas.microsoft.com/office/drawing/2014/main" id="{C6215F42-FF5B-46D1-8CB7-9A50D6458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75" y="0"/>
            <a:ext cx="2051928" cy="4439833"/>
          </a:xfrm>
          <a:prstGeom prst="rect">
            <a:avLst/>
          </a:prstGeom>
        </p:spPr>
      </p:pic>
      <p:sp>
        <p:nvSpPr>
          <p:cNvPr id="10" name="TextBox 9">
            <a:extLst>
              <a:ext uri="{FF2B5EF4-FFF2-40B4-BE49-F238E27FC236}">
                <a16:creationId xmlns:a16="http://schemas.microsoft.com/office/drawing/2014/main" id="{7362CE22-7E02-492F-BA9E-3B2EBD829F6F}"/>
              </a:ext>
            </a:extLst>
          </p:cNvPr>
          <p:cNvSpPr txBox="1"/>
          <p:nvPr/>
        </p:nvSpPr>
        <p:spPr>
          <a:xfrm>
            <a:off x="273465" y="4767423"/>
            <a:ext cx="8776531" cy="1846659"/>
          </a:xfrm>
          <a:prstGeom prst="rect">
            <a:avLst/>
          </a:prstGeom>
          <a:solidFill>
            <a:srgbClr val="F8F8F8">
              <a:alpha val="67843"/>
            </a:srgbClr>
          </a:solidFill>
        </p:spPr>
        <p:txBody>
          <a:bodyPr wrap="square" rtlCol="0">
            <a:spAutoFit/>
          </a:bodyPr>
          <a:lstStyle/>
          <a:p>
            <a:pPr algn="ctr"/>
            <a:r>
              <a:rPr lang="en-US" b="1" i="1" u="sng" dirty="0">
                <a:solidFill>
                  <a:srgbClr val="C00000"/>
                </a:solidFill>
              </a:rPr>
              <a:t>Wood Badge could be postponed or delayed based on covid restrictions</a:t>
            </a:r>
          </a:p>
          <a:p>
            <a:r>
              <a:rPr lang="en-US" sz="1200" dirty="0"/>
              <a:t>Wood Badge is the Boy Scouts of America’s ultimate leadership training designed to meet the advanced leadership needs of Scouters in all aspects of the BSA, whether unit, district, or council level – from assistant den leaders to Scoutmasters, from Cubmasters to Venturing Advisors, from committee members to commissioners. It is a fun, energetic and inspiring course guaranteed to infuse your unit with fun and meaning – all designed to fulfill the mission of the BSA, and ensure our youth is getting everything they are promised from the program.</a:t>
            </a:r>
          </a:p>
          <a:p>
            <a:br>
              <a:rPr lang="en-US" sz="1200" dirty="0"/>
            </a:br>
            <a:r>
              <a:rPr lang="en-US" sz="1200" dirty="0"/>
              <a:t>QUESTIONS?</a:t>
            </a:r>
            <a:br>
              <a:rPr lang="en-US" sz="1200" dirty="0"/>
            </a:br>
            <a:r>
              <a:rPr lang="en-US" sz="1200" dirty="0"/>
              <a:t>For information about specific courses, contact the Course Director listed above. </a:t>
            </a:r>
            <a:endParaRPr lang="en-US" sz="1000" i="1" dirty="0"/>
          </a:p>
        </p:txBody>
      </p:sp>
      <p:sp>
        <p:nvSpPr>
          <p:cNvPr id="13" name="TextBox 12">
            <a:extLst>
              <a:ext uri="{FF2B5EF4-FFF2-40B4-BE49-F238E27FC236}">
                <a16:creationId xmlns:a16="http://schemas.microsoft.com/office/drawing/2014/main" id="{CC09C5B1-3A90-426A-B71E-24335B5BDFAE}"/>
              </a:ext>
            </a:extLst>
          </p:cNvPr>
          <p:cNvSpPr txBox="1"/>
          <p:nvPr/>
        </p:nvSpPr>
        <p:spPr>
          <a:xfrm>
            <a:off x="1992909" y="1038027"/>
            <a:ext cx="7663470" cy="1631216"/>
          </a:xfrm>
          <a:prstGeom prst="rect">
            <a:avLst/>
          </a:prstGeom>
          <a:noFill/>
        </p:spPr>
        <p:txBody>
          <a:bodyPr wrap="square" rtlCol="0">
            <a:spAutoFit/>
          </a:bodyPr>
          <a:lstStyle/>
          <a:p>
            <a:pPr algn="ctr"/>
            <a:r>
              <a:rPr lang="en-US" sz="2800" dirty="0"/>
              <a:t>Fall Course</a:t>
            </a:r>
          </a:p>
          <a:p>
            <a:pPr algn="ctr"/>
            <a:r>
              <a:rPr lang="en-US" sz="1600" i="1" dirty="0"/>
              <a:t>Registration Open 1 May, 2021</a:t>
            </a:r>
          </a:p>
          <a:p>
            <a:pPr algn="ctr"/>
            <a:r>
              <a:rPr lang="en-US" sz="1600" dirty="0"/>
              <a:t>Weekend #1: 10 - 12 September</a:t>
            </a:r>
          </a:p>
          <a:p>
            <a:pPr algn="ctr"/>
            <a:r>
              <a:rPr lang="en-US" sz="1600" dirty="0"/>
              <a:t>Weekend #2: 9 - 10 October</a:t>
            </a:r>
          </a:p>
          <a:p>
            <a:pPr algn="ctr"/>
            <a:r>
              <a:rPr lang="en-US" sz="1200" i="1" dirty="0"/>
              <a:t>Course Director: Mrs. Alexandria Keenan</a:t>
            </a:r>
          </a:p>
          <a:p>
            <a:pPr algn="ctr"/>
            <a:r>
              <a:rPr lang="en-US" sz="1200" i="1" dirty="0">
                <a:hlinkClick r:id="rId3"/>
              </a:rPr>
              <a:t>ADLKeenan@gmail.com</a:t>
            </a:r>
            <a:endParaRPr lang="en-US" sz="1200" i="1" dirty="0"/>
          </a:p>
        </p:txBody>
      </p:sp>
      <p:pic>
        <p:nvPicPr>
          <p:cNvPr id="6" name="Picture 5" descr="Qr code&#10;&#10;Description automatically generated">
            <a:extLst>
              <a:ext uri="{FF2B5EF4-FFF2-40B4-BE49-F238E27FC236}">
                <a16:creationId xmlns:a16="http://schemas.microsoft.com/office/drawing/2014/main" id="{48BE22A0-0596-4097-9FDF-6CA1660A6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179" y="3034868"/>
            <a:ext cx="1366930" cy="1366930"/>
          </a:xfrm>
          <a:prstGeom prst="rect">
            <a:avLst/>
          </a:prstGeom>
        </p:spPr>
      </p:pic>
      <p:pic>
        <p:nvPicPr>
          <p:cNvPr id="1027" name="Picture 3">
            <a:extLst>
              <a:ext uri="{FF2B5EF4-FFF2-40B4-BE49-F238E27FC236}">
                <a16:creationId xmlns:a16="http://schemas.microsoft.com/office/drawing/2014/main" id="{B9272F5B-1218-45DA-9702-C0475967E9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6400" y="3162300"/>
            <a:ext cx="27051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623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E60F-AE1D-4F51-854E-48657D2221B0}"/>
              </a:ext>
            </a:extLst>
          </p:cNvPr>
          <p:cNvSpPr>
            <a:spLocks noGrp="1"/>
          </p:cNvSpPr>
          <p:nvPr>
            <p:ph type="title"/>
          </p:nvPr>
        </p:nvSpPr>
        <p:spPr/>
        <p:txBody>
          <a:bodyPr/>
          <a:lstStyle/>
          <a:p>
            <a:r>
              <a:rPr lang="en-US" b="1" dirty="0"/>
              <a:t>Shooting Sports</a:t>
            </a:r>
          </a:p>
        </p:txBody>
      </p:sp>
      <p:sp>
        <p:nvSpPr>
          <p:cNvPr id="3" name="Content Placeholder 2">
            <a:extLst>
              <a:ext uri="{FF2B5EF4-FFF2-40B4-BE49-F238E27FC236}">
                <a16:creationId xmlns:a16="http://schemas.microsoft.com/office/drawing/2014/main" id="{95468FFE-761A-4590-ADF2-5033151C909A}"/>
              </a:ext>
            </a:extLst>
          </p:cNvPr>
          <p:cNvSpPr>
            <a:spLocks noGrp="1"/>
          </p:cNvSpPr>
          <p:nvPr>
            <p:ph idx="1"/>
          </p:nvPr>
        </p:nvSpPr>
        <p:spPr/>
        <p:txBody>
          <a:bodyPr>
            <a:normAutofit lnSpcReduction="10000"/>
          </a:bodyPr>
          <a:lstStyle/>
          <a:p>
            <a:r>
              <a:rPr lang="en-US" dirty="0"/>
              <a:t>Requests for Shooting Events – Lead Time!</a:t>
            </a:r>
          </a:p>
          <a:p>
            <a:pPr lvl="1"/>
            <a:r>
              <a:rPr lang="en-US" dirty="0"/>
              <a:t>50+ scouts - 6mos</a:t>
            </a:r>
          </a:p>
          <a:p>
            <a:pPr lvl="1"/>
            <a:r>
              <a:rPr lang="en-US" dirty="0"/>
              <a:t>Less than 50 scouts -  3mos</a:t>
            </a:r>
          </a:p>
          <a:p>
            <a:r>
              <a:rPr lang="en-US" dirty="0"/>
              <a:t>Shooting on private land: </a:t>
            </a:r>
          </a:p>
          <a:p>
            <a:pPr lvl="1"/>
            <a:r>
              <a:rPr lang="en-US" dirty="0"/>
              <a:t>Requirements</a:t>
            </a:r>
          </a:p>
          <a:p>
            <a:pPr lvl="1"/>
            <a:r>
              <a:rPr lang="en-US" dirty="0"/>
              <a:t>Permissions/protocols</a:t>
            </a:r>
          </a:p>
          <a:p>
            <a:r>
              <a:rPr lang="en-US" dirty="0"/>
              <a:t>Shooting Sports </a:t>
            </a:r>
            <a:r>
              <a:rPr lang="en-US" dirty="0">
                <a:solidFill>
                  <a:srgbClr val="002060"/>
                </a:solidFill>
                <a:hlinkClick r:id="rId2">
                  <a:extLst>
                    <a:ext uri="{A12FA001-AC4F-418D-AE19-62706E023703}">
                      <ahyp:hlinkClr xmlns:ahyp="http://schemas.microsoft.com/office/drawing/2018/hyperlinkcolor" val="tx"/>
                    </a:ext>
                  </a:extLst>
                </a:hlinkClick>
              </a:rPr>
              <a:t>web page</a:t>
            </a:r>
            <a:endParaRPr lang="en-US" dirty="0">
              <a:solidFill>
                <a:srgbClr val="002060"/>
              </a:solidFill>
            </a:endParaRPr>
          </a:p>
          <a:p>
            <a:r>
              <a:rPr lang="en-US" dirty="0"/>
              <a:t>Shooting Sports Instructor Classes:</a:t>
            </a:r>
          </a:p>
          <a:p>
            <a:pPr lvl="1"/>
            <a:r>
              <a:rPr lang="en-US" dirty="0">
                <a:solidFill>
                  <a:srgbClr val="002060"/>
                </a:solidFill>
                <a:hlinkClick r:id="rId2">
                  <a:extLst>
                    <a:ext uri="{A12FA001-AC4F-418D-AE19-62706E023703}">
                      <ahyp:hlinkClr xmlns:ahyp="http://schemas.microsoft.com/office/drawing/2018/hyperlinkcolor" val="tx"/>
                    </a:ext>
                  </a:extLst>
                </a:hlinkClick>
              </a:rPr>
              <a:t>Rifle/Shotgun</a:t>
            </a:r>
            <a:r>
              <a:rPr lang="en-US" dirty="0">
                <a:solidFill>
                  <a:srgbClr val="002060"/>
                </a:solidFill>
              </a:rPr>
              <a:t>       </a:t>
            </a:r>
          </a:p>
          <a:p>
            <a:pPr lvl="1"/>
            <a:r>
              <a:rPr lang="en-US" dirty="0">
                <a:solidFill>
                  <a:srgbClr val="002060"/>
                </a:solidFill>
                <a:hlinkClick r:id="rId2">
                  <a:extLst>
                    <a:ext uri="{A12FA001-AC4F-418D-AE19-62706E023703}">
                      <ahyp:hlinkClr xmlns:ahyp="http://schemas.microsoft.com/office/drawing/2018/hyperlinkcolor" val="tx"/>
                    </a:ext>
                  </a:extLst>
                </a:hlinkClick>
              </a:rPr>
              <a:t>Archery</a:t>
            </a:r>
            <a:r>
              <a:rPr lang="en-US" dirty="0"/>
              <a:t> (Virtual classes available)</a:t>
            </a:r>
          </a:p>
          <a:p>
            <a:endParaRPr lang="en-US" dirty="0"/>
          </a:p>
        </p:txBody>
      </p:sp>
      <p:pic>
        <p:nvPicPr>
          <p:cNvPr id="4" name="Picture 3">
            <a:extLst>
              <a:ext uri="{FF2B5EF4-FFF2-40B4-BE49-F238E27FC236}">
                <a16:creationId xmlns:a16="http://schemas.microsoft.com/office/drawing/2014/main" id="{9B7E0FC1-CB75-452B-859C-1B914353FA27}"/>
              </a:ext>
            </a:extLst>
          </p:cNvPr>
          <p:cNvPicPr>
            <a:picLocks noChangeAspect="1"/>
          </p:cNvPicPr>
          <p:nvPr/>
        </p:nvPicPr>
        <p:blipFill>
          <a:blip r:embed="rId3"/>
          <a:stretch>
            <a:fillRect/>
          </a:stretch>
        </p:blipFill>
        <p:spPr>
          <a:xfrm>
            <a:off x="7449014" y="814852"/>
            <a:ext cx="4138961" cy="2605510"/>
          </a:xfrm>
          <a:prstGeom prst="rect">
            <a:avLst/>
          </a:prstGeom>
        </p:spPr>
      </p:pic>
      <p:pic>
        <p:nvPicPr>
          <p:cNvPr id="6" name="Picture 5">
            <a:extLst>
              <a:ext uri="{FF2B5EF4-FFF2-40B4-BE49-F238E27FC236}">
                <a16:creationId xmlns:a16="http://schemas.microsoft.com/office/drawing/2014/main" id="{96122C9A-13F6-41CB-8FBE-2FAC30D3E0CE}"/>
              </a:ext>
            </a:extLst>
          </p:cNvPr>
          <p:cNvPicPr>
            <a:picLocks noChangeAspect="1"/>
          </p:cNvPicPr>
          <p:nvPr/>
        </p:nvPicPr>
        <p:blipFill>
          <a:blip r:embed="rId4"/>
          <a:stretch>
            <a:fillRect/>
          </a:stretch>
        </p:blipFill>
        <p:spPr>
          <a:xfrm>
            <a:off x="9199756" y="3555299"/>
            <a:ext cx="2690812" cy="2315207"/>
          </a:xfrm>
          <a:prstGeom prst="rect">
            <a:avLst/>
          </a:prstGeom>
        </p:spPr>
      </p:pic>
    </p:spTree>
    <p:extLst>
      <p:ext uri="{BB962C8B-B14F-4D97-AF65-F5344CB8AC3E}">
        <p14:creationId xmlns:p14="http://schemas.microsoft.com/office/powerpoint/2010/main" val="191209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6B805-4C05-4748-9C96-B491E7658E5A}"/>
              </a:ext>
            </a:extLst>
          </p:cNvPr>
          <p:cNvSpPr>
            <a:spLocks noGrp="1"/>
          </p:cNvSpPr>
          <p:nvPr>
            <p:ph type="title"/>
          </p:nvPr>
        </p:nvSpPr>
        <p:spPr>
          <a:xfrm>
            <a:off x="629194" y="157712"/>
            <a:ext cx="10515600" cy="1325563"/>
          </a:xfrm>
        </p:spPr>
        <p:txBody>
          <a:bodyPr/>
          <a:lstStyle/>
          <a:p>
            <a:r>
              <a:rPr lang="en-US" b="1" dirty="0"/>
              <a:t>Merit Badges</a:t>
            </a:r>
          </a:p>
        </p:txBody>
      </p:sp>
      <p:sp>
        <p:nvSpPr>
          <p:cNvPr id="3" name="Content Placeholder 2">
            <a:extLst>
              <a:ext uri="{FF2B5EF4-FFF2-40B4-BE49-F238E27FC236}">
                <a16:creationId xmlns:a16="http://schemas.microsoft.com/office/drawing/2014/main" id="{3AC38018-2044-4F51-8877-6F503EBEAC10}"/>
              </a:ext>
            </a:extLst>
          </p:cNvPr>
          <p:cNvSpPr>
            <a:spLocks noGrp="1"/>
          </p:cNvSpPr>
          <p:nvPr>
            <p:ph idx="1"/>
          </p:nvPr>
        </p:nvSpPr>
        <p:spPr>
          <a:xfrm>
            <a:off x="629194" y="1365837"/>
            <a:ext cx="9860280" cy="2608634"/>
          </a:xfrm>
        </p:spPr>
        <p:txBody>
          <a:bodyPr>
            <a:normAutofit fontScale="62500" lnSpcReduction="20000"/>
          </a:bodyPr>
          <a:lstStyle/>
          <a:p>
            <a:r>
              <a:rPr lang="en-US" dirty="0"/>
              <a:t>Every merit badge counselor needs to be on the District Charter.  The time for action is NOW!</a:t>
            </a:r>
          </a:p>
          <a:p>
            <a:r>
              <a:rPr lang="en-US" dirty="0"/>
              <a:t>The online Merit Badge Counselor </a:t>
            </a:r>
            <a:r>
              <a:rPr lang="en-US" sz="2800" dirty="0">
                <a:hlinkClick r:id="rId2"/>
              </a:rPr>
              <a:t>registration</a:t>
            </a:r>
            <a:r>
              <a:rPr lang="en-US" sz="2800" dirty="0"/>
              <a:t> w</a:t>
            </a:r>
            <a:r>
              <a:rPr lang="en-US" dirty="0"/>
              <a:t>orks for all Scouters who do not already hold another District position.  </a:t>
            </a:r>
          </a:p>
          <a:p>
            <a:r>
              <a:rPr lang="en-US" dirty="0"/>
              <a:t>Be sure the counselor uses his/her legal name – no nicknames.</a:t>
            </a:r>
          </a:p>
          <a:p>
            <a:r>
              <a:rPr lang="en-US" dirty="0"/>
              <a:t>Merit Badge Counselors, or the unit Dean/Leader, also need to scan and send Margee the Merit Badge application form listing the badges the counselor is applying to teach and providing a justification of his/her qualifications.</a:t>
            </a:r>
          </a:p>
          <a:p>
            <a:r>
              <a:rPr lang="en-US" dirty="0"/>
              <a:t>Youth Protection Training is the essential first step.  Don’t hit “send” on the application without it!</a:t>
            </a:r>
          </a:p>
          <a:p>
            <a:r>
              <a:rPr lang="en-US" dirty="0"/>
              <a:t>Contact Margee if you have questions at </a:t>
            </a:r>
            <a:r>
              <a:rPr lang="en-US" dirty="0">
                <a:hlinkClick r:id="rId2"/>
              </a:rPr>
              <a:t>GM.MB.Dean@hotmail.com</a:t>
            </a:r>
            <a:r>
              <a:rPr lang="en-US" dirty="0"/>
              <a:t>. </a:t>
            </a:r>
          </a:p>
        </p:txBody>
      </p:sp>
      <p:pic>
        <p:nvPicPr>
          <p:cNvPr id="5" name="Picture 4">
            <a:extLst>
              <a:ext uri="{FF2B5EF4-FFF2-40B4-BE49-F238E27FC236}">
                <a16:creationId xmlns:a16="http://schemas.microsoft.com/office/drawing/2014/main" id="{C4CDA075-369C-4D51-8A1F-6997448361A7}"/>
              </a:ext>
            </a:extLst>
          </p:cNvPr>
          <p:cNvPicPr>
            <a:picLocks noChangeAspect="1"/>
          </p:cNvPicPr>
          <p:nvPr/>
        </p:nvPicPr>
        <p:blipFill>
          <a:blip r:embed="rId3"/>
          <a:stretch>
            <a:fillRect/>
          </a:stretch>
        </p:blipFill>
        <p:spPr>
          <a:xfrm>
            <a:off x="10906125" y="740665"/>
            <a:ext cx="895350" cy="2733675"/>
          </a:xfrm>
          <a:prstGeom prst="rect">
            <a:avLst/>
          </a:prstGeom>
        </p:spPr>
      </p:pic>
      <p:pic>
        <p:nvPicPr>
          <p:cNvPr id="6" name="Picture 5">
            <a:extLst>
              <a:ext uri="{FF2B5EF4-FFF2-40B4-BE49-F238E27FC236}">
                <a16:creationId xmlns:a16="http://schemas.microsoft.com/office/drawing/2014/main" id="{FB28F7B9-FD3C-4800-A0B2-208FE11B8704}"/>
              </a:ext>
            </a:extLst>
          </p:cNvPr>
          <p:cNvPicPr>
            <a:picLocks noChangeAspect="1"/>
          </p:cNvPicPr>
          <p:nvPr/>
        </p:nvPicPr>
        <p:blipFill>
          <a:blip r:embed="rId4"/>
          <a:stretch>
            <a:fillRect/>
          </a:stretch>
        </p:blipFill>
        <p:spPr>
          <a:xfrm>
            <a:off x="10906125" y="3474340"/>
            <a:ext cx="904875" cy="2714625"/>
          </a:xfrm>
          <a:prstGeom prst="rect">
            <a:avLst/>
          </a:prstGeom>
        </p:spPr>
      </p:pic>
      <p:sp>
        <p:nvSpPr>
          <p:cNvPr id="7" name="Content Placeholder 2">
            <a:extLst>
              <a:ext uri="{FF2B5EF4-FFF2-40B4-BE49-F238E27FC236}">
                <a16:creationId xmlns:a16="http://schemas.microsoft.com/office/drawing/2014/main" id="{F89C1CB1-29D6-4CA1-BFEF-CC77F6088F0C}"/>
              </a:ext>
            </a:extLst>
          </p:cNvPr>
          <p:cNvSpPr txBox="1">
            <a:spLocks/>
          </p:cNvSpPr>
          <p:nvPr/>
        </p:nvSpPr>
        <p:spPr>
          <a:xfrm>
            <a:off x="2338935" y="4111588"/>
            <a:ext cx="6440797" cy="22718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 typeface="Arial" panose="020B0604020202020204" pitchFamily="34" charset="0"/>
              <a:buChar char="•"/>
            </a:pPr>
            <a:r>
              <a:rPr lang="en-US" sz="1400" b="1" i="0" u="none" strike="noStrike" dirty="0">
                <a:solidFill>
                  <a:srgbClr val="0000FF"/>
                </a:solidFill>
                <a:effectLst/>
                <a:latin typeface="Roboto"/>
                <a:hlinkClick r:id="rId2"/>
              </a:rPr>
              <a:t>Online Merit Badge Courses</a:t>
            </a:r>
            <a:r>
              <a:rPr lang="en-US" sz="1400" b="0" i="0" dirty="0">
                <a:solidFill>
                  <a:srgbClr val="000000"/>
                </a:solidFill>
                <a:effectLst/>
                <a:latin typeface="Roboto"/>
              </a:rPr>
              <a:t> – Watch video, fill out workbook, contact Counselor</a:t>
            </a:r>
            <a:endParaRPr lang="en-US" sz="1400" b="0" i="0" dirty="0">
              <a:solidFill>
                <a:srgbClr val="7A7A7A"/>
              </a:solidFill>
              <a:effectLst/>
              <a:latin typeface="Roboto"/>
            </a:endParaRPr>
          </a:p>
          <a:p>
            <a:pPr algn="l">
              <a:buFont typeface="Arial" panose="020B0604020202020204" pitchFamily="34" charset="0"/>
              <a:buChar char="•"/>
            </a:pPr>
            <a:r>
              <a:rPr lang="en-US" sz="1400" b="1" i="0" u="none" strike="noStrike" dirty="0">
                <a:solidFill>
                  <a:srgbClr val="0000FF"/>
                </a:solidFill>
                <a:effectLst/>
                <a:latin typeface="Roboto"/>
                <a:hlinkClick r:id="rId2"/>
              </a:rPr>
              <a:t>Virtual Merit Badge Opportunities (Nation-wide)</a:t>
            </a:r>
            <a:endParaRPr lang="en-US" sz="1400" b="0" i="0" dirty="0">
              <a:solidFill>
                <a:srgbClr val="7A7A7A"/>
              </a:solidFill>
              <a:effectLst/>
              <a:latin typeface="Roboto"/>
            </a:endParaRPr>
          </a:p>
          <a:p>
            <a:pPr algn="l">
              <a:buFont typeface="Arial" panose="020B0604020202020204" pitchFamily="34" charset="0"/>
              <a:buChar char="•"/>
            </a:pPr>
            <a:r>
              <a:rPr lang="en-US" sz="1400" b="1" i="0" u="none" strike="noStrike" dirty="0">
                <a:solidFill>
                  <a:srgbClr val="0000FF"/>
                </a:solidFill>
                <a:effectLst/>
                <a:latin typeface="Roboto"/>
                <a:hlinkClick r:id="rId2"/>
              </a:rPr>
              <a:t>Parktakes </a:t>
            </a:r>
            <a:r>
              <a:rPr lang="en-US" sz="1400" b="0" i="0" dirty="0">
                <a:solidFill>
                  <a:srgbClr val="000000"/>
                </a:solidFill>
                <a:effectLst/>
                <a:latin typeface="Roboto"/>
              </a:rPr>
              <a:t>(select “Scouts” from the Category of Activity)</a:t>
            </a:r>
            <a:endParaRPr lang="en-US" sz="1400" b="0" i="0" dirty="0">
              <a:solidFill>
                <a:srgbClr val="7A7A7A"/>
              </a:solidFill>
              <a:effectLst/>
              <a:latin typeface="Roboto"/>
            </a:endParaRPr>
          </a:p>
          <a:p>
            <a:pPr algn="l">
              <a:buFont typeface="Arial" panose="020B0604020202020204" pitchFamily="34" charset="0"/>
              <a:buChar char="•"/>
            </a:pPr>
            <a:r>
              <a:rPr lang="en-US" sz="1400" b="1" i="0" u="none" strike="noStrike" dirty="0">
                <a:solidFill>
                  <a:srgbClr val="0000FF"/>
                </a:solidFill>
                <a:effectLst/>
                <a:latin typeface="Roboto"/>
                <a:hlinkClick r:id="rId2"/>
              </a:rPr>
              <a:t>MeritBadge.Info</a:t>
            </a:r>
            <a:r>
              <a:rPr lang="en-US" sz="1400" b="0" i="0" dirty="0">
                <a:solidFill>
                  <a:srgbClr val="7A7A7A"/>
                </a:solidFill>
                <a:effectLst/>
                <a:latin typeface="Roboto"/>
              </a:rPr>
              <a:t> – </a:t>
            </a:r>
            <a:r>
              <a:rPr lang="en-US" sz="1400" b="0" i="0" dirty="0">
                <a:solidFill>
                  <a:srgbClr val="000000"/>
                </a:solidFill>
                <a:effectLst/>
                <a:latin typeface="Roboto"/>
              </a:rPr>
              <a:t>Various MB Days throughout the country</a:t>
            </a:r>
            <a:endParaRPr lang="en-US" sz="1400" b="0" i="0" dirty="0">
              <a:solidFill>
                <a:srgbClr val="7A7A7A"/>
              </a:solidFill>
              <a:effectLst/>
              <a:latin typeface="Roboto"/>
            </a:endParaRPr>
          </a:p>
          <a:p>
            <a:pPr algn="l">
              <a:buFont typeface="Arial" panose="020B0604020202020204" pitchFamily="34" charset="0"/>
              <a:buChar char="•"/>
            </a:pPr>
            <a:r>
              <a:rPr lang="en-US" sz="1400" b="1" i="0" u="none" strike="noStrike" dirty="0">
                <a:solidFill>
                  <a:srgbClr val="0000FF"/>
                </a:solidFill>
                <a:effectLst/>
                <a:latin typeface="Roboto"/>
                <a:hlinkClick r:id="rId2"/>
              </a:rPr>
              <a:t>Fly Fishing Merit Badge Program</a:t>
            </a:r>
            <a:r>
              <a:rPr lang="en-US" sz="1400" b="0" i="0" dirty="0">
                <a:solidFill>
                  <a:srgbClr val="7A7A7A"/>
                </a:solidFill>
                <a:effectLst/>
                <a:latin typeface="Roboto"/>
              </a:rPr>
              <a:t>, </a:t>
            </a:r>
            <a:r>
              <a:rPr lang="en-US" sz="1400" b="0" i="0" dirty="0">
                <a:solidFill>
                  <a:srgbClr val="000000"/>
                </a:solidFill>
                <a:effectLst/>
                <a:latin typeface="Roboto"/>
              </a:rPr>
              <a:t>Northern Virginia</a:t>
            </a:r>
            <a:endParaRPr lang="en-US" sz="1400" b="0" i="0" dirty="0">
              <a:solidFill>
                <a:srgbClr val="7A7A7A"/>
              </a:solidFill>
              <a:effectLst/>
              <a:latin typeface="Roboto"/>
            </a:endParaRPr>
          </a:p>
          <a:p>
            <a:pPr algn="l">
              <a:buFont typeface="Arial" panose="020B0604020202020204" pitchFamily="34" charset="0"/>
              <a:buChar char="•"/>
            </a:pPr>
            <a:r>
              <a:rPr lang="en-US" sz="1400" b="1" i="0" u="none" strike="noStrike" dirty="0">
                <a:solidFill>
                  <a:srgbClr val="0000FF"/>
                </a:solidFill>
                <a:effectLst/>
                <a:latin typeface="Roboto"/>
                <a:hlinkClick r:id="rId2"/>
              </a:rPr>
              <a:t>Merit Badges Scouts can complete at Home</a:t>
            </a:r>
            <a:endParaRPr lang="en-US" sz="1400" b="0" i="0" dirty="0">
              <a:solidFill>
                <a:srgbClr val="7A7A7A"/>
              </a:solidFill>
              <a:effectLst/>
              <a:latin typeface="Roboto"/>
            </a:endParaRPr>
          </a:p>
          <a:p>
            <a:endParaRPr lang="en-US" sz="2000" dirty="0"/>
          </a:p>
        </p:txBody>
      </p:sp>
    </p:spTree>
    <p:extLst>
      <p:ext uri="{BB962C8B-B14F-4D97-AF65-F5344CB8AC3E}">
        <p14:creationId xmlns:p14="http://schemas.microsoft.com/office/powerpoint/2010/main" val="3110684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txBox="1">
            <a:spLocks noGrp="1"/>
          </p:cNvSpPr>
          <p:nvPr>
            <p:ph type="ctrTitle"/>
          </p:nvPr>
        </p:nvSpPr>
        <p:spPr>
          <a:xfrm>
            <a:off x="1524000" y="149402"/>
            <a:ext cx="9144000" cy="989272"/>
          </a:xfrm>
          <a:prstGeom prst="rect">
            <a:avLst/>
          </a:prstGeom>
        </p:spPr>
        <p:txBody>
          <a:bodyPr/>
          <a:lstStyle/>
          <a:p>
            <a:r>
              <a:t>George Mason Program </a:t>
            </a:r>
          </a:p>
        </p:txBody>
      </p:sp>
      <p:pic>
        <p:nvPicPr>
          <p:cNvPr id="98" name="Picture 3" descr="Picture 3"/>
          <p:cNvPicPr>
            <a:picLocks noChangeAspect="1"/>
          </p:cNvPicPr>
          <p:nvPr/>
        </p:nvPicPr>
        <p:blipFill>
          <a:blip r:embed="rId2"/>
          <a:stretch>
            <a:fillRect/>
          </a:stretch>
        </p:blipFill>
        <p:spPr>
          <a:xfrm>
            <a:off x="4390714" y="1022870"/>
            <a:ext cx="3249386" cy="4088628"/>
          </a:xfrm>
          <a:prstGeom prst="rect">
            <a:avLst/>
          </a:prstGeom>
          <a:ln w="12700">
            <a:miter lim="400000"/>
          </a:ln>
        </p:spPr>
      </p:pic>
      <p:pic>
        <p:nvPicPr>
          <p:cNvPr id="99" name="Picture 6" descr="Picture 6"/>
          <p:cNvPicPr>
            <a:picLocks noChangeAspect="1"/>
          </p:cNvPicPr>
          <p:nvPr/>
        </p:nvPicPr>
        <p:blipFill>
          <a:blip r:embed="rId3"/>
          <a:stretch>
            <a:fillRect/>
          </a:stretch>
        </p:blipFill>
        <p:spPr>
          <a:xfrm>
            <a:off x="9951874" y="5187950"/>
            <a:ext cx="2222190" cy="1670050"/>
          </a:xfrm>
          <a:prstGeom prst="rect">
            <a:avLst/>
          </a:prstGeom>
          <a:ln w="12700">
            <a:miter lim="400000"/>
          </a:ln>
        </p:spPr>
      </p:pic>
      <p:pic>
        <p:nvPicPr>
          <p:cNvPr id="100" name="Picture 8" descr="Picture 8"/>
          <p:cNvPicPr>
            <a:picLocks noChangeAspect="1"/>
          </p:cNvPicPr>
          <p:nvPr/>
        </p:nvPicPr>
        <p:blipFill>
          <a:blip r:embed="rId4"/>
          <a:stretch>
            <a:fillRect/>
          </a:stretch>
        </p:blipFill>
        <p:spPr>
          <a:xfrm>
            <a:off x="0" y="5119447"/>
            <a:ext cx="3764192" cy="1443163"/>
          </a:xfrm>
          <a:prstGeom prst="rect">
            <a:avLst/>
          </a:prstGeom>
          <a:ln w="12700">
            <a:miter lim="400000"/>
          </a:ln>
        </p:spPr>
      </p:pic>
      <p:pic>
        <p:nvPicPr>
          <p:cNvPr id="101" name="Picture 10" descr="Picture 10"/>
          <p:cNvPicPr>
            <a:picLocks noChangeAspect="1"/>
          </p:cNvPicPr>
          <p:nvPr/>
        </p:nvPicPr>
        <p:blipFill>
          <a:blip r:embed="rId5"/>
          <a:stretch>
            <a:fillRect/>
          </a:stretch>
        </p:blipFill>
        <p:spPr>
          <a:xfrm>
            <a:off x="7758714" y="5331459"/>
            <a:ext cx="2074546" cy="1383031"/>
          </a:xfrm>
          <a:prstGeom prst="rect">
            <a:avLst/>
          </a:prstGeom>
          <a:ln w="12700">
            <a:miter lim="400000"/>
          </a:ln>
        </p:spPr>
      </p:pic>
      <p:pic>
        <p:nvPicPr>
          <p:cNvPr id="102" name="Picture 12" descr="Picture 12"/>
          <p:cNvPicPr>
            <a:picLocks noChangeAspect="1"/>
          </p:cNvPicPr>
          <p:nvPr/>
        </p:nvPicPr>
        <p:blipFill>
          <a:blip r:embed="rId6"/>
          <a:stretch>
            <a:fillRect/>
          </a:stretch>
        </p:blipFill>
        <p:spPr>
          <a:xfrm>
            <a:off x="8377074" y="2292350"/>
            <a:ext cx="1574801" cy="2895600"/>
          </a:xfrm>
          <a:prstGeom prst="rect">
            <a:avLst/>
          </a:prstGeom>
          <a:ln w="12700">
            <a:miter lim="400000"/>
          </a:ln>
        </p:spPr>
      </p:pic>
      <p:pic>
        <p:nvPicPr>
          <p:cNvPr id="103" name="Picture 14" descr="Picture 14"/>
          <p:cNvPicPr>
            <a:picLocks noChangeAspect="1"/>
          </p:cNvPicPr>
          <p:nvPr/>
        </p:nvPicPr>
        <p:blipFill>
          <a:blip r:embed="rId7"/>
          <a:stretch>
            <a:fillRect/>
          </a:stretch>
        </p:blipFill>
        <p:spPr>
          <a:xfrm>
            <a:off x="0" y="3145537"/>
            <a:ext cx="1965961" cy="1965961"/>
          </a:xfrm>
          <a:prstGeom prst="rect">
            <a:avLst/>
          </a:prstGeom>
          <a:ln w="12700">
            <a:miter lim="400000"/>
          </a:ln>
        </p:spPr>
      </p:pic>
      <p:pic>
        <p:nvPicPr>
          <p:cNvPr id="104" name="Picture 16" descr="Picture 16"/>
          <p:cNvPicPr>
            <a:picLocks noChangeAspect="1"/>
          </p:cNvPicPr>
          <p:nvPr/>
        </p:nvPicPr>
        <p:blipFill>
          <a:blip r:embed="rId8"/>
          <a:stretch>
            <a:fillRect/>
          </a:stretch>
        </p:blipFill>
        <p:spPr>
          <a:xfrm>
            <a:off x="202566" y="848015"/>
            <a:ext cx="1965960" cy="1965961"/>
          </a:xfrm>
          <a:prstGeom prst="rect">
            <a:avLst/>
          </a:prstGeom>
          <a:ln w="12700">
            <a:miter lim="400000"/>
          </a:ln>
        </p:spPr>
      </p:pic>
      <p:pic>
        <p:nvPicPr>
          <p:cNvPr id="105" name="Picture 18" descr="Picture 18"/>
          <p:cNvPicPr>
            <a:picLocks noChangeAspect="1"/>
          </p:cNvPicPr>
          <p:nvPr/>
        </p:nvPicPr>
        <p:blipFill>
          <a:blip r:embed="rId9"/>
          <a:stretch>
            <a:fillRect/>
          </a:stretch>
        </p:blipFill>
        <p:spPr>
          <a:xfrm>
            <a:off x="2526029" y="3120482"/>
            <a:ext cx="1965960" cy="1965961"/>
          </a:xfrm>
          <a:prstGeom prst="rect">
            <a:avLst/>
          </a:prstGeom>
          <a:ln w="12700">
            <a:miter lim="400000"/>
          </a:ln>
        </p:spPr>
      </p:pic>
      <p:pic>
        <p:nvPicPr>
          <p:cNvPr id="106" name="Picture 20" descr="Picture 20"/>
          <p:cNvPicPr>
            <a:picLocks noChangeAspect="1"/>
          </p:cNvPicPr>
          <p:nvPr/>
        </p:nvPicPr>
        <p:blipFill>
          <a:blip r:embed="rId10"/>
          <a:stretch>
            <a:fillRect/>
          </a:stretch>
        </p:blipFill>
        <p:spPr>
          <a:xfrm>
            <a:off x="2713995" y="1670342"/>
            <a:ext cx="1676719" cy="1257539"/>
          </a:xfrm>
          <a:prstGeom prst="rect">
            <a:avLst/>
          </a:prstGeom>
          <a:ln w="12700">
            <a:miter lim="400000"/>
          </a:ln>
        </p:spPr>
      </p:pic>
      <p:pic>
        <p:nvPicPr>
          <p:cNvPr id="107" name="Picture 22" descr="Picture 22"/>
          <p:cNvPicPr>
            <a:picLocks noChangeAspect="1"/>
          </p:cNvPicPr>
          <p:nvPr/>
        </p:nvPicPr>
        <p:blipFill>
          <a:blip r:embed="rId11"/>
          <a:stretch>
            <a:fillRect/>
          </a:stretch>
        </p:blipFill>
        <p:spPr>
          <a:xfrm>
            <a:off x="10027918" y="3325586"/>
            <a:ext cx="2070101" cy="1555751"/>
          </a:xfrm>
          <a:prstGeom prst="rect">
            <a:avLst/>
          </a:prstGeom>
          <a:ln w="12700">
            <a:miter lim="400000"/>
          </a:ln>
        </p:spPr>
      </p:pic>
      <p:pic>
        <p:nvPicPr>
          <p:cNvPr id="108" name="Picture 24" descr="Picture 24"/>
          <p:cNvPicPr>
            <a:picLocks noChangeAspect="1"/>
          </p:cNvPicPr>
          <p:nvPr/>
        </p:nvPicPr>
        <p:blipFill>
          <a:blip r:embed="rId12"/>
          <a:stretch>
            <a:fillRect/>
          </a:stretch>
        </p:blipFill>
        <p:spPr>
          <a:xfrm>
            <a:off x="10545356" y="1220543"/>
            <a:ext cx="1159917" cy="1965961"/>
          </a:xfrm>
          <a:prstGeom prst="rect">
            <a:avLst/>
          </a:prstGeom>
          <a:ln w="12700">
            <a:miter lim="400000"/>
          </a:ln>
        </p:spPr>
      </p:pic>
      <p:sp>
        <p:nvSpPr>
          <p:cNvPr id="109" name="TextBox 2"/>
          <p:cNvSpPr txBox="1"/>
          <p:nvPr/>
        </p:nvSpPr>
        <p:spPr>
          <a:xfrm>
            <a:off x="3809911" y="5414838"/>
            <a:ext cx="4008208" cy="917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Matt Burns, Vice Chair Program</a:t>
            </a:r>
          </a:p>
          <a:p>
            <a:r>
              <a:t>Teralyn Carlson, Deputy Vice Chair</a:t>
            </a:r>
          </a:p>
          <a:p>
            <a:r>
              <a:t>George Mason District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1"/>
          <p:cNvSpPr txBox="1">
            <a:spLocks noGrp="1"/>
          </p:cNvSpPr>
          <p:nvPr>
            <p:ph type="title"/>
          </p:nvPr>
        </p:nvSpPr>
        <p:spPr>
          <a:xfrm>
            <a:off x="509951" y="222477"/>
            <a:ext cx="10306522" cy="1325563"/>
          </a:xfrm>
          <a:prstGeom prst="rect">
            <a:avLst/>
          </a:prstGeom>
        </p:spPr>
        <p:txBody>
          <a:bodyPr/>
          <a:lstStyle>
            <a:lvl1pPr>
              <a:defRPr sz="4000"/>
            </a:lvl1pPr>
          </a:lstStyle>
          <a:p>
            <a:r>
              <a:t>Current 2020-2021 GM Calendar</a:t>
            </a:r>
          </a:p>
        </p:txBody>
      </p:sp>
      <p:sp>
        <p:nvSpPr>
          <p:cNvPr id="112" name="Content Placeholder 2"/>
          <p:cNvSpPr txBox="1">
            <a:spLocks noGrp="1"/>
          </p:cNvSpPr>
          <p:nvPr>
            <p:ph type="body" sz="half" idx="1"/>
          </p:nvPr>
        </p:nvSpPr>
        <p:spPr>
          <a:xfrm>
            <a:off x="358218" y="1904214"/>
            <a:ext cx="5885829" cy="4153395"/>
          </a:xfrm>
          <a:prstGeom prst="rect">
            <a:avLst/>
          </a:prstGeom>
        </p:spPr>
        <p:txBody>
          <a:bodyPr/>
          <a:lstStyle/>
          <a:p>
            <a:pPr>
              <a:defRPr sz="2000"/>
            </a:pPr>
            <a:r>
              <a:rPr dirty="0"/>
              <a:t>May 31, 2021 - Memorial Day Flags In</a:t>
            </a:r>
          </a:p>
          <a:p>
            <a:pPr>
              <a:defRPr sz="2000"/>
            </a:pPr>
            <a:r>
              <a:rPr dirty="0"/>
              <a:t>October 15-17, 2021 – GM District STEM Camporee</a:t>
            </a:r>
          </a:p>
          <a:p>
            <a:pPr>
              <a:defRPr sz="2000"/>
            </a:pPr>
            <a:r>
              <a:rPr dirty="0"/>
              <a:t>November 10, 2021 – Veterans Day Flags In</a:t>
            </a:r>
          </a:p>
        </p:txBody>
      </p:sp>
      <p:pic>
        <p:nvPicPr>
          <p:cNvPr id="113" name="Picture 4" descr="Picture 4"/>
          <p:cNvPicPr>
            <a:picLocks noChangeAspect="1"/>
          </p:cNvPicPr>
          <p:nvPr/>
        </p:nvPicPr>
        <p:blipFill>
          <a:blip r:embed="rId2"/>
          <a:srcRect t="1067"/>
          <a:stretch>
            <a:fillRect/>
          </a:stretch>
        </p:blipFill>
        <p:spPr>
          <a:xfrm>
            <a:off x="6693251" y="1867637"/>
            <a:ext cx="4802406" cy="3563374"/>
          </a:xfrm>
          <a:prstGeom prst="rect">
            <a:avLst/>
          </a:prstGeom>
          <a:ln w="12700">
            <a:miter lim="400000"/>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itle 1"/>
          <p:cNvSpPr txBox="1">
            <a:spLocks noGrp="1"/>
          </p:cNvSpPr>
          <p:nvPr>
            <p:ph type="title"/>
          </p:nvPr>
        </p:nvSpPr>
        <p:spPr>
          <a:xfrm>
            <a:off x="838200" y="365125"/>
            <a:ext cx="10515600" cy="625475"/>
          </a:xfrm>
          <a:prstGeom prst="rect">
            <a:avLst/>
          </a:prstGeom>
        </p:spPr>
        <p:txBody>
          <a:bodyPr>
            <a:normAutofit fontScale="90000"/>
          </a:bodyPr>
          <a:lstStyle>
            <a:lvl1pPr>
              <a:defRPr sz="3900">
                <a:effectLst>
                  <a:outerShdw blurRad="38100" dist="38100" dir="2700000" rotWithShape="0">
                    <a:srgbClr val="000000">
                      <a:alpha val="43137"/>
                    </a:srgbClr>
                  </a:outerShdw>
                </a:effectLst>
              </a:defRPr>
            </a:lvl1pPr>
          </a:lstStyle>
          <a:p>
            <a:r>
              <a:t>George Mason Hike-O-Ree 2021</a:t>
            </a:r>
          </a:p>
        </p:txBody>
      </p:sp>
      <p:sp>
        <p:nvSpPr>
          <p:cNvPr id="116" name="Content Placeholder 2"/>
          <p:cNvSpPr txBox="1">
            <a:spLocks noGrp="1"/>
          </p:cNvSpPr>
          <p:nvPr>
            <p:ph type="body" idx="1"/>
          </p:nvPr>
        </p:nvSpPr>
        <p:spPr>
          <a:xfrm>
            <a:off x="304800" y="1057275"/>
            <a:ext cx="9020176" cy="5419728"/>
          </a:xfrm>
          <a:prstGeom prst="rect">
            <a:avLst/>
          </a:prstGeom>
        </p:spPr>
        <p:txBody>
          <a:bodyPr>
            <a:normAutofit lnSpcReduction="10000"/>
          </a:bodyPr>
          <a:lstStyle/>
          <a:p>
            <a:pPr>
              <a:defRPr b="1"/>
            </a:pPr>
            <a:r>
              <a:rPr dirty="0"/>
              <a:t>Challenge</a:t>
            </a:r>
            <a:r>
              <a:rPr b="0" dirty="0"/>
              <a:t> – </a:t>
            </a:r>
            <a:r>
              <a:rPr sz="2000" b="0" dirty="0"/>
              <a:t>See if George Mason District Scouts/Scouters, family &amp; friends can, collectively, total 2,021 miles.  Participating units earn a ribbon.</a:t>
            </a:r>
          </a:p>
          <a:p>
            <a:pPr>
              <a:defRPr sz="2000"/>
            </a:pPr>
            <a:r>
              <a:rPr dirty="0"/>
              <a:t>Have heard from the following units</a:t>
            </a:r>
            <a:r>
              <a:rPr lang="en-US" dirty="0"/>
              <a:t> as of 5-12-21</a:t>
            </a:r>
            <a:r>
              <a:rPr dirty="0"/>
              <a:t>:</a:t>
            </a:r>
          </a:p>
          <a:p>
            <a:pPr marL="685800" lvl="1" indent="-228600">
              <a:spcBef>
                <a:spcPts val="500"/>
              </a:spcBef>
              <a:defRPr sz="1600"/>
            </a:pPr>
            <a:r>
              <a:rPr dirty="0"/>
              <a:t>Pack 152</a:t>
            </a:r>
            <a:endParaRPr lang="en-US" dirty="0"/>
          </a:p>
          <a:p>
            <a:pPr marL="685800" lvl="1" indent="-228600">
              <a:spcBef>
                <a:spcPts val="500"/>
              </a:spcBef>
              <a:defRPr sz="1600"/>
            </a:pPr>
            <a:r>
              <a:rPr dirty="0"/>
              <a:t>Pack </a:t>
            </a:r>
            <a:r>
              <a:rPr lang="en-US" dirty="0"/>
              <a:t>675 </a:t>
            </a:r>
          </a:p>
          <a:p>
            <a:pPr marL="685800" lvl="1" indent="-228600">
              <a:spcBef>
                <a:spcPts val="500"/>
              </a:spcBef>
              <a:defRPr sz="1600"/>
            </a:pPr>
            <a:r>
              <a:rPr lang="en-US" dirty="0"/>
              <a:t>Pack 882</a:t>
            </a:r>
          </a:p>
          <a:p>
            <a:pPr marL="685800" lvl="1" indent="-228600">
              <a:spcBef>
                <a:spcPts val="500"/>
              </a:spcBef>
              <a:defRPr sz="1600"/>
            </a:pPr>
            <a:r>
              <a:rPr dirty="0"/>
              <a:t>Troop 1</a:t>
            </a:r>
            <a:r>
              <a:rPr lang="en-US" dirty="0"/>
              <a:t>40</a:t>
            </a:r>
            <a:endParaRPr sz="2400" dirty="0"/>
          </a:p>
          <a:p>
            <a:pPr marL="685800" lvl="1" indent="-228600">
              <a:spcBef>
                <a:spcPts val="500"/>
              </a:spcBef>
              <a:defRPr sz="1600"/>
            </a:pPr>
            <a:r>
              <a:rPr dirty="0"/>
              <a:t>Troop 187</a:t>
            </a:r>
            <a:endParaRPr sz="2400" dirty="0"/>
          </a:p>
          <a:p>
            <a:pPr marL="685800" lvl="1" indent="-228600">
              <a:spcBef>
                <a:spcPts val="500"/>
              </a:spcBef>
              <a:defRPr sz="1600"/>
            </a:pPr>
            <a:r>
              <a:rPr dirty="0"/>
              <a:t>Troop </a:t>
            </a:r>
            <a:r>
              <a:rPr lang="en-US" dirty="0"/>
              <a:t>918  </a:t>
            </a:r>
          </a:p>
          <a:p>
            <a:pPr marL="685800" lvl="1" indent="-228600">
              <a:spcBef>
                <a:spcPts val="500"/>
              </a:spcBef>
              <a:defRPr sz="1600"/>
            </a:pPr>
            <a:r>
              <a:rPr lang="en-US" dirty="0"/>
              <a:t>Troop </a:t>
            </a:r>
            <a:r>
              <a:rPr dirty="0"/>
              <a:t>1887</a:t>
            </a:r>
            <a:endParaRPr sz="2400" dirty="0"/>
          </a:p>
          <a:p>
            <a:pPr marL="685800" lvl="1" indent="-228600">
              <a:spcBef>
                <a:spcPts val="500"/>
              </a:spcBef>
              <a:defRPr sz="1600"/>
            </a:pPr>
            <a:r>
              <a:rPr dirty="0"/>
              <a:t>Troop </a:t>
            </a:r>
            <a:r>
              <a:rPr lang="en-US" dirty="0"/>
              <a:t>1</a:t>
            </a:r>
            <a:r>
              <a:rPr dirty="0"/>
              <a:t>9</a:t>
            </a:r>
            <a:r>
              <a:rPr lang="en-US" dirty="0"/>
              <a:t>7</a:t>
            </a:r>
            <a:r>
              <a:rPr dirty="0"/>
              <a:t>8</a:t>
            </a:r>
            <a:r>
              <a:rPr lang="en-US" dirty="0"/>
              <a:t>G </a:t>
            </a:r>
          </a:p>
          <a:p>
            <a:pPr marL="685800" lvl="1" indent="-228600">
              <a:spcBef>
                <a:spcPts val="500"/>
              </a:spcBef>
              <a:defRPr sz="1600"/>
            </a:pPr>
            <a:r>
              <a:rPr lang="en-US" dirty="0"/>
              <a:t>District Committee</a:t>
            </a:r>
          </a:p>
          <a:p>
            <a:pPr marL="685800" lvl="1" indent="-228600">
              <a:spcBef>
                <a:spcPts val="500"/>
              </a:spcBef>
              <a:defRPr sz="1600"/>
            </a:pPr>
            <a:endParaRPr sz="2400" dirty="0"/>
          </a:p>
          <a:p>
            <a:pPr marL="190500">
              <a:spcBef>
                <a:spcPts val="500"/>
              </a:spcBef>
              <a:defRPr sz="1600"/>
            </a:pPr>
            <a:r>
              <a:rPr lang="en-US" sz="2400" dirty="0"/>
              <a:t>So far, total of 649 miles hiked.</a:t>
            </a:r>
          </a:p>
          <a:p>
            <a:pPr marL="190500">
              <a:spcBef>
                <a:spcPts val="500"/>
              </a:spcBef>
              <a:defRPr sz="1600"/>
            </a:pPr>
            <a:r>
              <a:rPr lang="en-US" sz="2400" dirty="0"/>
              <a:t>Will order unit streamers next week – delivery early June.</a:t>
            </a:r>
            <a:endParaRPr sz="2400" dirty="0"/>
          </a:p>
          <a:p>
            <a:pPr>
              <a:defRPr sz="2000"/>
            </a:pPr>
            <a:r>
              <a:rPr dirty="0"/>
              <a:t>Looking for more unit reports.  Please e-mail unit number and mileage totals to Matt Burns (</a:t>
            </a:r>
            <a:r>
              <a:rPr u="sng" dirty="0">
                <a:solidFill>
                  <a:srgbClr val="0563C1"/>
                </a:solidFill>
                <a:uFill>
                  <a:solidFill>
                    <a:srgbClr val="0563C1"/>
                  </a:solidFill>
                </a:uFill>
                <a:hlinkClick r:id="rId2"/>
              </a:rPr>
              <a:t>burnsmj509@gmail.com</a:t>
            </a:r>
            <a:r>
              <a:rPr dirty="0"/>
              <a:t>).  Matt will publish total and distribute unit ribbons.</a:t>
            </a:r>
          </a:p>
        </p:txBody>
      </p:sp>
      <p:pic>
        <p:nvPicPr>
          <p:cNvPr id="117" name="Picture 4" descr="Picture 4"/>
          <p:cNvPicPr>
            <a:picLocks noChangeAspect="1"/>
          </p:cNvPicPr>
          <p:nvPr/>
        </p:nvPicPr>
        <p:blipFill>
          <a:blip r:embed="rId3"/>
          <a:stretch>
            <a:fillRect/>
          </a:stretch>
        </p:blipFill>
        <p:spPr>
          <a:xfrm>
            <a:off x="9421600" y="1589880"/>
            <a:ext cx="2642130" cy="3963196"/>
          </a:xfrm>
          <a:prstGeom prst="rect">
            <a:avLst/>
          </a:prstGeom>
          <a:ln w="12700">
            <a:miter lim="400000"/>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4" descr="Picture 4"/>
          <p:cNvPicPr>
            <a:picLocks noChangeAspect="1"/>
          </p:cNvPicPr>
          <p:nvPr/>
        </p:nvPicPr>
        <p:blipFill>
          <a:blip r:embed="rId2"/>
          <a:srcRect t="6217" b="7905"/>
          <a:stretch>
            <a:fillRect/>
          </a:stretch>
        </p:blipFill>
        <p:spPr>
          <a:xfrm>
            <a:off x="0" y="10"/>
            <a:ext cx="12192000" cy="6857990"/>
          </a:xfrm>
          <a:prstGeom prst="rect">
            <a:avLst/>
          </a:prstGeom>
          <a:ln w="12700">
            <a:miter lim="400000"/>
          </a:ln>
        </p:spPr>
      </p:pic>
      <p:sp>
        <p:nvSpPr>
          <p:cNvPr id="120" name="Title 1"/>
          <p:cNvSpPr txBox="1">
            <a:spLocks noGrp="1"/>
          </p:cNvSpPr>
          <p:nvPr>
            <p:ph type="title"/>
          </p:nvPr>
        </p:nvSpPr>
        <p:spPr>
          <a:xfrm>
            <a:off x="7079660" y="108280"/>
            <a:ext cx="4204138" cy="973628"/>
          </a:xfrm>
          <a:prstGeom prst="rect">
            <a:avLst/>
          </a:prstGeom>
        </p:spPr>
        <p:txBody>
          <a:bodyPr/>
          <a:lstStyle>
            <a:lvl1pPr algn="ctr">
              <a:defRPr sz="5400">
                <a:solidFill>
                  <a:srgbClr val="FFFF00"/>
                </a:solidFill>
                <a:effectLst>
                  <a:outerShdw blurRad="38100" dist="38100" dir="2700000" rotWithShape="0">
                    <a:srgbClr val="000000">
                      <a:alpha val="43137"/>
                    </a:srgbClr>
                  </a:outerShdw>
                </a:effectLst>
              </a:defRPr>
            </a:lvl1pPr>
          </a:lstStyle>
          <a:p>
            <a:r>
              <a:rPr b="1" dirty="0"/>
              <a:t>Flags In</a:t>
            </a:r>
          </a:p>
        </p:txBody>
      </p:sp>
      <p:sp>
        <p:nvSpPr>
          <p:cNvPr id="121" name="Content Placeholder 2"/>
          <p:cNvSpPr txBox="1">
            <a:spLocks noGrp="1"/>
          </p:cNvSpPr>
          <p:nvPr>
            <p:ph type="body" sz="quarter" idx="1"/>
          </p:nvPr>
        </p:nvSpPr>
        <p:spPr>
          <a:xfrm>
            <a:off x="2534194" y="2373516"/>
            <a:ext cx="6100355" cy="2619841"/>
          </a:xfrm>
          <a:prstGeom prst="rect">
            <a:avLst/>
          </a:prstGeom>
        </p:spPr>
        <p:txBody>
          <a:bodyPr anchor="ctr">
            <a:normAutofit lnSpcReduction="10000"/>
          </a:bodyPr>
          <a:lstStyle/>
          <a:p>
            <a:pPr marL="171450" indent="-171450" defTabSz="685800">
              <a:spcBef>
                <a:spcPts val="700"/>
              </a:spcBef>
              <a:defRPr sz="2400" b="1"/>
            </a:pPr>
            <a:r>
              <a:t>Social distancing – bring a mask. </a:t>
            </a:r>
          </a:p>
          <a:p>
            <a:pPr marL="171450" indent="-171450" defTabSz="685800">
              <a:spcBef>
                <a:spcPts val="700"/>
              </a:spcBef>
              <a:defRPr sz="2400" b="1"/>
            </a:pPr>
            <a:r>
              <a:t>National Memorial Park, 7482 Lee Highway, Falls Church</a:t>
            </a:r>
          </a:p>
          <a:p>
            <a:pPr marL="171450" indent="-171450" defTabSz="685800">
              <a:spcBef>
                <a:spcPts val="700"/>
              </a:spcBef>
              <a:defRPr sz="2400" b="1"/>
            </a:pPr>
            <a:endParaRPr/>
          </a:p>
          <a:p>
            <a:pPr marL="171450" indent="-171450" defTabSz="685800">
              <a:spcBef>
                <a:spcPts val="700"/>
              </a:spcBef>
              <a:defRPr sz="2400" b="1"/>
            </a:pPr>
            <a:r>
              <a:t>All Scouts, including Girl Scouts, are welcome.</a:t>
            </a:r>
          </a:p>
          <a:p>
            <a:pPr marL="171450" indent="-171450" defTabSz="685800">
              <a:spcBef>
                <a:spcPts val="700"/>
              </a:spcBef>
              <a:defRPr sz="2400" b="1"/>
            </a:pPr>
            <a:r>
              <a:t>Class A Uniforms</a:t>
            </a:r>
          </a:p>
        </p:txBody>
      </p:sp>
      <p:sp>
        <p:nvSpPr>
          <p:cNvPr id="122" name="TextBox 3"/>
          <p:cNvSpPr txBox="1"/>
          <p:nvPr/>
        </p:nvSpPr>
        <p:spPr>
          <a:xfrm>
            <a:off x="3729445" y="5638634"/>
            <a:ext cx="2592643" cy="1247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b="1"/>
            </a:pPr>
            <a:r>
              <a:t>For more info, contact Russell Pittman at ruspittman@gmail.com</a:t>
            </a:r>
            <a:r>
              <a:rPr sz="1800" b="0"/>
              <a:t>.</a:t>
            </a:r>
          </a:p>
        </p:txBody>
      </p:sp>
      <p:sp>
        <p:nvSpPr>
          <p:cNvPr id="123" name="TextBox 5"/>
          <p:cNvSpPr txBox="1"/>
          <p:nvPr/>
        </p:nvSpPr>
        <p:spPr>
          <a:xfrm>
            <a:off x="241665" y="108281"/>
            <a:ext cx="6492238" cy="9923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rgbClr val="FFFF00"/>
                </a:solidFill>
              </a:defRPr>
            </a:pPr>
            <a:r>
              <a:t>May 31, 2021</a:t>
            </a:r>
          </a:p>
          <a:p>
            <a:pPr>
              <a:defRPr sz="3200" b="1">
                <a:solidFill>
                  <a:srgbClr val="FFFF00"/>
                </a:solidFill>
              </a:defRPr>
            </a:pPr>
            <a:r>
              <a:t>Flag placement will start at 10:00 am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AA40-6ABF-4601-91C3-0E349DA68D85}"/>
              </a:ext>
            </a:extLst>
          </p:cNvPr>
          <p:cNvSpPr>
            <a:spLocks noGrp="1"/>
          </p:cNvSpPr>
          <p:nvPr>
            <p:ph type="title"/>
          </p:nvPr>
        </p:nvSpPr>
        <p:spPr/>
        <p:txBody>
          <a:bodyPr/>
          <a:lstStyle/>
          <a:p>
            <a:r>
              <a:rPr lang="en-US" b="1" dirty="0"/>
              <a:t>Council Update</a:t>
            </a:r>
          </a:p>
        </p:txBody>
      </p:sp>
    </p:spTree>
    <p:extLst>
      <p:ext uri="{BB962C8B-B14F-4D97-AF65-F5344CB8AC3E}">
        <p14:creationId xmlns:p14="http://schemas.microsoft.com/office/powerpoint/2010/main" val="3476137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4C761-6F50-4FF9-B83A-85F4D56E220D}"/>
              </a:ext>
            </a:extLst>
          </p:cNvPr>
          <p:cNvSpPr>
            <a:spLocks noGrp="1"/>
          </p:cNvSpPr>
          <p:nvPr>
            <p:ph type="title"/>
          </p:nvPr>
        </p:nvSpPr>
        <p:spPr>
          <a:xfrm>
            <a:off x="838200" y="365125"/>
            <a:ext cx="10515600" cy="660111"/>
          </a:xfrm>
        </p:spPr>
        <p:txBody>
          <a:bodyPr>
            <a:normAutofit fontScale="90000"/>
          </a:bodyPr>
          <a:lstStyle/>
          <a:p>
            <a:r>
              <a:rPr lang="en-US" b="1" dirty="0">
                <a:effectLst>
                  <a:outerShdw blurRad="38100" dist="38100" dir="2700000" algn="tl">
                    <a:srgbClr val="000000">
                      <a:alpha val="43137"/>
                    </a:srgbClr>
                  </a:outerShdw>
                </a:effectLst>
              </a:rPr>
              <a:t>STEM</a:t>
            </a:r>
          </a:p>
        </p:txBody>
      </p:sp>
      <p:sp>
        <p:nvSpPr>
          <p:cNvPr id="3" name="Content Placeholder 2">
            <a:extLst>
              <a:ext uri="{FF2B5EF4-FFF2-40B4-BE49-F238E27FC236}">
                <a16:creationId xmlns:a16="http://schemas.microsoft.com/office/drawing/2014/main" id="{9050ED84-CA8C-4124-AA00-10F028E32807}"/>
              </a:ext>
            </a:extLst>
          </p:cNvPr>
          <p:cNvSpPr>
            <a:spLocks noGrp="1"/>
          </p:cNvSpPr>
          <p:nvPr>
            <p:ph idx="1"/>
          </p:nvPr>
        </p:nvSpPr>
        <p:spPr>
          <a:xfrm>
            <a:off x="555853" y="1253331"/>
            <a:ext cx="5734112" cy="5239544"/>
          </a:xfrm>
        </p:spPr>
        <p:txBody>
          <a:bodyPr>
            <a:normAutofit/>
          </a:bodyPr>
          <a:lstStyle/>
          <a:p>
            <a:r>
              <a:rPr lang="en-US" dirty="0"/>
              <a:t>Check out the new GM District STEM page!</a:t>
            </a:r>
          </a:p>
          <a:p>
            <a:pPr lvl="1"/>
            <a:r>
              <a:rPr lang="en-US" dirty="0">
                <a:hlinkClick r:id="rId2"/>
              </a:rPr>
              <a:t>https://www.ncacbsa.org/george-mason/stem-program/</a:t>
            </a:r>
            <a:endParaRPr lang="en-US" dirty="0"/>
          </a:p>
          <a:p>
            <a:pPr lvl="1"/>
            <a:endParaRPr lang="en-US" dirty="0"/>
          </a:p>
          <a:p>
            <a:r>
              <a:rPr lang="en-US" dirty="0"/>
              <a:t>World of Weird (WOW) Science Week – 12-16 July</a:t>
            </a:r>
          </a:p>
          <a:p>
            <a:endParaRPr lang="en-US" dirty="0"/>
          </a:p>
          <a:p>
            <a:pPr lvl="1"/>
            <a:r>
              <a:rPr lang="en-US" dirty="0"/>
              <a:t>STEM day camp for youth in grades K-5</a:t>
            </a:r>
          </a:p>
          <a:p>
            <a:pPr lvl="1"/>
            <a:r>
              <a:rPr lang="en-US" dirty="0"/>
              <a:t>Registration deadline is </a:t>
            </a:r>
            <a:r>
              <a:rPr lang="en-US" b="1" dirty="0"/>
              <a:t>31 May</a:t>
            </a:r>
          </a:p>
          <a:p>
            <a:pPr lvl="1"/>
            <a:r>
              <a:rPr lang="en-US" dirty="0">
                <a:hlinkClick r:id="rId3"/>
              </a:rPr>
              <a:t>https://scoutingevent.com/082-WOWscience</a:t>
            </a:r>
            <a:endParaRPr lang="en-US" dirty="0"/>
          </a:p>
        </p:txBody>
      </p:sp>
      <p:pic>
        <p:nvPicPr>
          <p:cNvPr id="1028" name="Picture 4">
            <a:extLst>
              <a:ext uri="{FF2B5EF4-FFF2-40B4-BE49-F238E27FC236}">
                <a16:creationId xmlns:a16="http://schemas.microsoft.com/office/drawing/2014/main" id="{2D843C17-9C75-4ABC-AD71-583EE42512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940"/>
          <a:stretch/>
        </p:blipFill>
        <p:spPr bwMode="auto">
          <a:xfrm>
            <a:off x="6758719" y="1690688"/>
            <a:ext cx="5363803" cy="3601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081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1"/>
          <p:cNvSpPr txBox="1">
            <a:spLocks noGrp="1"/>
          </p:cNvSpPr>
          <p:nvPr>
            <p:ph type="title"/>
          </p:nvPr>
        </p:nvSpPr>
        <p:spPr>
          <a:xfrm>
            <a:off x="711450" y="265535"/>
            <a:ext cx="10949414" cy="685079"/>
          </a:xfrm>
          <a:prstGeom prst="rect">
            <a:avLst/>
          </a:prstGeom>
        </p:spPr>
        <p:txBody>
          <a:bodyPr/>
          <a:lstStyle>
            <a:lvl1pPr>
              <a:defRPr sz="3900"/>
            </a:lvl1pPr>
          </a:lstStyle>
          <a:p>
            <a:r>
              <a:rPr b="1" dirty="0"/>
              <a:t>Civic and Related Activities of Interest to Scouts</a:t>
            </a:r>
          </a:p>
        </p:txBody>
      </p:sp>
      <p:sp>
        <p:nvSpPr>
          <p:cNvPr id="126" name="Content Placeholder 2"/>
          <p:cNvSpPr txBox="1">
            <a:spLocks noGrp="1"/>
          </p:cNvSpPr>
          <p:nvPr>
            <p:ph type="body" idx="1"/>
          </p:nvPr>
        </p:nvSpPr>
        <p:spPr>
          <a:xfrm>
            <a:off x="711451" y="1083239"/>
            <a:ext cx="10515601" cy="5509226"/>
          </a:xfrm>
          <a:prstGeom prst="rect">
            <a:avLst/>
          </a:prstGeom>
        </p:spPr>
        <p:txBody>
          <a:bodyPr>
            <a:noAutofit/>
          </a:bodyPr>
          <a:lstStyle/>
          <a:p>
            <a:r>
              <a:rPr dirty="0"/>
              <a:t>Dyke Marsh Sunday Morning Bird Walks – 8:00 a.m. on Sundays.  Hikes led by experienced birders.  See website.</a:t>
            </a:r>
          </a:p>
          <a:p>
            <a:r>
              <a:rPr dirty="0"/>
              <a:t>Fairfax City Fitness Challenge (3 April to 29 May).  Register any time.</a:t>
            </a:r>
          </a:p>
          <a:p>
            <a:r>
              <a:rPr dirty="0"/>
              <a:t>Huntley Meadows Monday Morning </a:t>
            </a:r>
            <a:r>
              <a:rPr dirty="0" err="1"/>
              <a:t>Birdwalks</a:t>
            </a:r>
            <a:r>
              <a:rPr dirty="0"/>
              <a:t> (start May 3) 7:00 a.m. on Mondays, rain or shine.  Good activity for the summer vacation that could count for Cub Outdoor Activity Award.</a:t>
            </a:r>
          </a:p>
          <a:p>
            <a:r>
              <a:rPr dirty="0"/>
              <a:t>Viva Vienna (May 29-31) – Rotary Club will be updating Vienna Town Council next week regarding plans for possible event.  If it happens, it will be smaller and socially-distanced.</a:t>
            </a:r>
          </a:p>
          <a:p>
            <a:pPr>
              <a:defRPr>
                <a:latin typeface="Times New Roman"/>
                <a:ea typeface="Times New Roman"/>
                <a:cs typeface="Times New Roman"/>
                <a:sym typeface="Times New Roman"/>
              </a:defRPr>
            </a:pPr>
            <a:r>
              <a:rPr dirty="0">
                <a:latin typeface="Calibri" panose="020F0502020204030204" pitchFamily="34" charset="0"/>
                <a:ea typeface="Cambria" panose="02040503050406030204" pitchFamily="18" charset="0"/>
                <a:cs typeface="Calibri" panose="020F0502020204030204" pitchFamily="34" charset="0"/>
              </a:rPr>
              <a:t>Fairfax City Fido Fest (June 12) activities and demonstrations.  See website.</a:t>
            </a:r>
          </a:p>
          <a:p>
            <a:pPr>
              <a:defRPr>
                <a:latin typeface="Times New Roman"/>
                <a:ea typeface="Times New Roman"/>
                <a:cs typeface="Times New Roman"/>
                <a:sym typeface="Times New Roman"/>
              </a:defRPr>
            </a:pPr>
            <a:r>
              <a:rPr dirty="0">
                <a:latin typeface="Calibri" panose="020F0502020204030204" pitchFamily="34" charset="0"/>
                <a:ea typeface="Cambria" panose="02040503050406030204" pitchFamily="18" charset="0"/>
                <a:cs typeface="Calibri" panose="020F0502020204030204" pitchFamily="34" charset="0"/>
              </a:rPr>
              <a:t>Fairfax City Independence Day (July 3) – Daytime parade popular with Cubs.  Other daytime events and evening fireworks.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1"/>
          <p:cNvSpPr txBox="1">
            <a:spLocks noGrp="1"/>
          </p:cNvSpPr>
          <p:nvPr>
            <p:ph type="title"/>
          </p:nvPr>
        </p:nvSpPr>
        <p:spPr>
          <a:xfrm>
            <a:off x="1051984" y="2304095"/>
            <a:ext cx="10515601" cy="1325564"/>
          </a:xfrm>
          <a:prstGeom prst="rect">
            <a:avLst/>
          </a:prstGeom>
        </p:spPr>
        <p:txBody>
          <a:bodyPr/>
          <a:lstStyle>
            <a:lvl1pPr algn="ctr">
              <a:defRPr>
                <a:effectLst>
                  <a:outerShdw blurRad="38100" dist="38100" dir="2700000" rotWithShape="0">
                    <a:srgbClr val="000000">
                      <a:alpha val="43137"/>
                    </a:srgbClr>
                  </a:outerShdw>
                </a:effectLst>
              </a:defRPr>
            </a:lvl1pPr>
          </a:lstStyle>
          <a:p>
            <a:r>
              <a:t>SCOUTS BSA Roundtable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1"/>
          <p:cNvSpPr txBox="1">
            <a:spLocks noGrp="1"/>
          </p:cNvSpPr>
          <p:nvPr>
            <p:ph type="title"/>
          </p:nvPr>
        </p:nvSpPr>
        <p:spPr>
          <a:xfrm>
            <a:off x="838200" y="365125"/>
            <a:ext cx="10515600" cy="1325563"/>
          </a:xfrm>
          <a:prstGeom prst="rect">
            <a:avLst/>
          </a:prstGeom>
        </p:spPr>
        <p:txBody>
          <a:bodyPr/>
          <a:lstStyle/>
          <a:p>
            <a:r>
              <a:rPr b="1" dirty="0"/>
              <a:t>Fall 2021 District Camporee</a:t>
            </a:r>
          </a:p>
        </p:txBody>
      </p:sp>
      <p:sp>
        <p:nvSpPr>
          <p:cNvPr id="131" name="Content Placeholder 2"/>
          <p:cNvSpPr txBox="1">
            <a:spLocks noGrp="1"/>
          </p:cNvSpPr>
          <p:nvPr>
            <p:ph type="body" sz="half" idx="1"/>
          </p:nvPr>
        </p:nvSpPr>
        <p:spPr>
          <a:xfrm>
            <a:off x="638979" y="1690688"/>
            <a:ext cx="7003375" cy="4351339"/>
          </a:xfrm>
          <a:prstGeom prst="rect">
            <a:avLst/>
          </a:prstGeom>
        </p:spPr>
        <p:txBody>
          <a:bodyPr/>
          <a:lstStyle/>
          <a:p>
            <a:r>
              <a:rPr dirty="0"/>
              <a:t>District will hold its next Camporee on October 15-17, 2021.</a:t>
            </a:r>
          </a:p>
          <a:p>
            <a:r>
              <a:rPr dirty="0"/>
              <a:t>Location – 4H in Front Royal</a:t>
            </a:r>
          </a:p>
          <a:p>
            <a:r>
              <a:rPr dirty="0"/>
              <a:t>Theme - STEM</a:t>
            </a:r>
          </a:p>
          <a:p>
            <a:r>
              <a:rPr dirty="0"/>
              <a:t>Patches – Will be provided as part of Camporee.</a:t>
            </a:r>
          </a:p>
          <a:p>
            <a:r>
              <a:rPr dirty="0"/>
              <a:t>Plan to open registration in late July.</a:t>
            </a:r>
          </a:p>
        </p:txBody>
      </p:sp>
      <p:pic>
        <p:nvPicPr>
          <p:cNvPr id="132" name="Picture 4" descr="Picture 4"/>
          <p:cNvPicPr>
            <a:picLocks noChangeAspect="1"/>
          </p:cNvPicPr>
          <p:nvPr/>
        </p:nvPicPr>
        <p:blipFill>
          <a:blip r:embed="rId2"/>
          <a:stretch>
            <a:fillRect/>
          </a:stretch>
        </p:blipFill>
        <p:spPr>
          <a:xfrm>
            <a:off x="7642353" y="1690688"/>
            <a:ext cx="4417020" cy="2944680"/>
          </a:xfrm>
          <a:prstGeom prst="rect">
            <a:avLst/>
          </a:prstGeom>
          <a:ln w="12700">
            <a:miter lim="400000"/>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itle 1"/>
          <p:cNvSpPr txBox="1">
            <a:spLocks noGrp="1"/>
          </p:cNvSpPr>
          <p:nvPr>
            <p:ph type="title"/>
          </p:nvPr>
        </p:nvSpPr>
        <p:spPr>
          <a:xfrm>
            <a:off x="838200" y="365125"/>
            <a:ext cx="10515600" cy="1325563"/>
          </a:xfrm>
          <a:prstGeom prst="rect">
            <a:avLst/>
          </a:prstGeom>
        </p:spPr>
        <p:txBody>
          <a:bodyPr/>
          <a:lstStyle/>
          <a:p>
            <a:r>
              <a:rPr b="1" dirty="0"/>
              <a:t>Future Camporees</a:t>
            </a:r>
          </a:p>
        </p:txBody>
      </p:sp>
      <p:sp>
        <p:nvSpPr>
          <p:cNvPr id="135" name="Content Placeholder 2"/>
          <p:cNvSpPr txBox="1">
            <a:spLocks noGrp="1"/>
          </p:cNvSpPr>
          <p:nvPr>
            <p:ph type="body" sz="half" idx="1"/>
          </p:nvPr>
        </p:nvSpPr>
        <p:spPr>
          <a:xfrm>
            <a:off x="838199" y="1825625"/>
            <a:ext cx="5015486" cy="4351338"/>
          </a:xfrm>
          <a:prstGeom prst="rect">
            <a:avLst/>
          </a:prstGeom>
        </p:spPr>
        <p:txBody>
          <a:bodyPr/>
          <a:lstStyle/>
          <a:p>
            <a:pPr>
              <a:defRPr sz="3600"/>
            </a:pPr>
            <a:r>
              <a:t>Save the Dates!!!</a:t>
            </a:r>
          </a:p>
          <a:p>
            <a:pPr>
              <a:defRPr sz="1600"/>
            </a:pPr>
            <a:endParaRPr/>
          </a:p>
          <a:p>
            <a:pPr>
              <a:defRPr sz="2000"/>
            </a:pPr>
            <a:r>
              <a:t>George Mason Spring 2022 Camporee – April 29 – May 1, 2022</a:t>
            </a:r>
          </a:p>
          <a:p>
            <a:pPr marL="685800" lvl="1" indent="-228600">
              <a:spcBef>
                <a:spcPts val="500"/>
              </a:spcBef>
              <a:defRPr sz="1600"/>
            </a:pPr>
            <a:r>
              <a:t>Theme and Site TBD</a:t>
            </a:r>
            <a:endParaRPr sz="2400"/>
          </a:p>
          <a:p>
            <a:pPr>
              <a:defRPr sz="2000"/>
            </a:pPr>
            <a:r>
              <a:t>George Mason Fall 2022 Camporee – October 21 – 23, 2022</a:t>
            </a:r>
          </a:p>
          <a:p>
            <a:pPr marL="685800" lvl="1" indent="-228600">
              <a:spcBef>
                <a:spcPts val="500"/>
              </a:spcBef>
              <a:defRPr sz="1600"/>
            </a:pPr>
            <a:r>
              <a:t>Theme and Site TBD</a:t>
            </a:r>
            <a:endParaRPr sz="2400"/>
          </a:p>
          <a:p>
            <a:pPr>
              <a:defRPr sz="1600"/>
            </a:pPr>
            <a:endParaRPr sz="2400"/>
          </a:p>
          <a:p>
            <a:pPr>
              <a:defRPr sz="1600"/>
            </a:pPr>
            <a:r>
              <a:t>Please factor this into unit calendars/planning.</a:t>
            </a:r>
          </a:p>
          <a:p>
            <a:pPr>
              <a:defRPr sz="1600"/>
            </a:pPr>
            <a:endParaRPr/>
          </a:p>
          <a:p>
            <a:pPr>
              <a:defRPr sz="1600"/>
            </a:pPr>
            <a:r>
              <a:t>Scouts are loyal – including loyalty to District activities.</a:t>
            </a:r>
          </a:p>
        </p:txBody>
      </p:sp>
      <p:pic>
        <p:nvPicPr>
          <p:cNvPr id="136" name="Picture 4" descr="Picture 4"/>
          <p:cNvPicPr>
            <a:picLocks noChangeAspect="1"/>
          </p:cNvPicPr>
          <p:nvPr/>
        </p:nvPicPr>
        <p:blipFill>
          <a:blip r:embed="rId2"/>
          <a:srcRect l="4237" r="6810"/>
          <a:stretch>
            <a:fillRect/>
          </a:stretch>
        </p:blipFill>
        <p:spPr>
          <a:xfrm>
            <a:off x="6338315" y="1513490"/>
            <a:ext cx="5538159" cy="4663427"/>
          </a:xfrm>
          <a:prstGeom prst="rect">
            <a:avLst/>
          </a:prstGeom>
          <a:ln w="12700">
            <a:miter lim="400000"/>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237308" y="208371"/>
            <a:ext cx="5120114" cy="875845"/>
          </a:xfrm>
          <a:prstGeom prst="rect">
            <a:avLst/>
          </a:prstGeom>
        </p:spPr>
        <p:txBody>
          <a:bodyPr/>
          <a:lstStyle/>
          <a:p>
            <a:r>
              <a:rPr b="1" dirty="0"/>
              <a:t>Training</a:t>
            </a:r>
          </a:p>
        </p:txBody>
      </p:sp>
      <p:sp>
        <p:nvSpPr>
          <p:cNvPr id="139" name="Content Placeholder 2"/>
          <p:cNvSpPr txBox="1">
            <a:spLocks noGrp="1"/>
          </p:cNvSpPr>
          <p:nvPr>
            <p:ph type="body" sz="half" idx="1"/>
          </p:nvPr>
        </p:nvSpPr>
        <p:spPr>
          <a:xfrm>
            <a:off x="437623" y="1084216"/>
            <a:ext cx="6863722" cy="5749635"/>
          </a:xfrm>
          <a:prstGeom prst="rect">
            <a:avLst/>
          </a:prstGeom>
        </p:spPr>
        <p:txBody>
          <a:bodyPr>
            <a:normAutofit fontScale="55000" lnSpcReduction="20000"/>
          </a:bodyPr>
          <a:lstStyle/>
          <a:p>
            <a:pPr>
              <a:lnSpc>
                <a:spcPct val="100000"/>
              </a:lnSpc>
              <a:spcBef>
                <a:spcPts val="0"/>
              </a:spcBef>
              <a:defRPr sz="2000" b="1"/>
            </a:pPr>
            <a:r>
              <a:rPr sz="3400" dirty="0"/>
              <a:t>Unit Training </a:t>
            </a:r>
            <a:r>
              <a:rPr sz="3400" b="0" dirty="0"/>
              <a:t>– For position-specific training at your unit, contact Roy De Lauder at </a:t>
            </a:r>
            <a:r>
              <a:rPr sz="3400" b="0" u="sng" dirty="0">
                <a:solidFill>
                  <a:srgbClr val="0563C1"/>
                </a:solidFill>
                <a:uFill>
                  <a:solidFill>
                    <a:srgbClr val="0563C1"/>
                  </a:solidFill>
                </a:uFill>
                <a:hlinkClick r:id="rId2"/>
              </a:rPr>
              <a:t>EagleScout.Roy@cox.net</a:t>
            </a:r>
            <a:r>
              <a:rPr sz="3400" b="0" dirty="0"/>
              <a:t> or go to Training Opportunities page on GM Web Site.</a:t>
            </a:r>
            <a:endParaRPr lang="en-US" sz="3400" b="0" dirty="0"/>
          </a:p>
          <a:p>
            <a:pPr>
              <a:lnSpc>
                <a:spcPct val="100000"/>
              </a:lnSpc>
              <a:spcBef>
                <a:spcPts val="0"/>
              </a:spcBef>
              <a:defRPr sz="2000" b="1"/>
            </a:pPr>
            <a:endParaRPr lang="en-US" dirty="0"/>
          </a:p>
          <a:p>
            <a:pPr algn="l"/>
            <a:r>
              <a:rPr lang="en-US" b="1" i="0" u="sng" dirty="0">
                <a:solidFill>
                  <a:srgbClr val="000000"/>
                </a:solidFill>
                <a:effectLst/>
                <a:latin typeface="Arial" panose="020B0604020202020204" pitchFamily="34" charset="0"/>
              </a:rPr>
              <a:t>Leadership Training</a:t>
            </a:r>
            <a:r>
              <a:rPr lang="en-US" b="1" i="0" dirty="0">
                <a:solidFill>
                  <a:srgbClr val="000000"/>
                </a:solidFill>
                <a:effectLst/>
                <a:latin typeface="Arial" panose="020B0604020202020204" pitchFamily="34" charset="0"/>
              </a:rPr>
              <a:t>:</a:t>
            </a:r>
          </a:p>
          <a:p>
            <a:pPr algn="l"/>
            <a:endParaRPr lang="en-US" b="0" i="0" dirty="0">
              <a:solidFill>
                <a:srgbClr val="222222"/>
              </a:solidFill>
              <a:effectLst/>
              <a:latin typeface="Arial" panose="020B0604020202020204" pitchFamily="34" charset="0"/>
            </a:endParaRPr>
          </a:p>
          <a:p>
            <a:pPr algn="l">
              <a:spcBef>
                <a:spcPts val="0"/>
              </a:spcBef>
              <a:spcAft>
                <a:spcPts val="0"/>
              </a:spcAft>
              <a:buFont typeface="Arial" panose="020B0604020202020204" pitchFamily="34" charset="0"/>
              <a:buChar char="•"/>
            </a:pPr>
            <a:r>
              <a:rPr lang="en-US" b="1" i="1" dirty="0">
                <a:solidFill>
                  <a:srgbClr val="000000"/>
                </a:solidFill>
                <a:effectLst/>
                <a:latin typeface="Arial" panose="020B0604020202020204" pitchFamily="34" charset="0"/>
              </a:rPr>
              <a:t>Basic Adult Leader Outdoor Orientation (BALOO)</a:t>
            </a:r>
            <a:r>
              <a:rPr lang="en-US" b="1" i="0" dirty="0">
                <a:solidFill>
                  <a:srgbClr val="000000"/>
                </a:solidFill>
                <a:effectLst/>
                <a:latin typeface="Arial" panose="020B0604020202020204" pitchFamily="34" charset="0"/>
              </a:rPr>
              <a:t>:</a:t>
            </a:r>
          </a:p>
          <a:p>
            <a:pPr algn="l">
              <a:spcBef>
                <a:spcPts val="0"/>
              </a:spcBef>
              <a:spcAft>
                <a:spcPts val="0"/>
              </a:spcAft>
              <a:buFont typeface="Arial" panose="020B0604020202020204" pitchFamily="34" charset="0"/>
              <a:buChar char="•"/>
            </a:pPr>
            <a:endParaRPr lang="en-US" b="0" i="0" dirty="0">
              <a:solidFill>
                <a:srgbClr val="7A7A7A"/>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r>
              <a:rPr lang="en-US" b="1" i="0" dirty="0">
                <a:solidFill>
                  <a:srgbClr val="0070C0"/>
                </a:solidFill>
                <a:effectLst/>
                <a:latin typeface="Arial" panose="020B0604020202020204" pitchFamily="34" charset="0"/>
              </a:rPr>
              <a:t>05</a:t>
            </a:r>
            <a:r>
              <a:rPr lang="en-US" b="1" i="0" u="none" strike="noStrike" dirty="0">
                <a:solidFill>
                  <a:srgbClr val="0070C0"/>
                </a:solidFill>
                <a:effectLst/>
                <a:latin typeface="Arial" panose="020B0604020202020204" pitchFamily="34" charset="0"/>
                <a:hlinkClick r:id="rId3"/>
              </a:rPr>
              <a:t>/20/21 &amp; 05/23/21 - Camp Snyder</a:t>
            </a:r>
            <a:endParaRPr lang="en-US" b="1" i="0" u="none" strike="noStrike" dirty="0">
              <a:solidFill>
                <a:srgbClr val="0070C0"/>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endParaRPr lang="en-US" b="0" i="0" dirty="0">
              <a:solidFill>
                <a:srgbClr val="0070C0"/>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r>
              <a:rPr lang="en-US" b="1" i="0" u="none" strike="noStrike" dirty="0">
                <a:solidFill>
                  <a:srgbClr val="1155CC"/>
                </a:solidFill>
                <a:effectLst/>
                <a:latin typeface="Arial" panose="020B0604020202020204" pitchFamily="34" charset="0"/>
                <a:hlinkClick r:id="rId4"/>
              </a:rPr>
              <a:t>05/24/21, 05/27/21 &amp; 05/29/21 - Gaithersburg, MD</a:t>
            </a:r>
            <a:endParaRPr lang="en-US" b="1" i="0" u="none" strike="noStrike" dirty="0">
              <a:solidFill>
                <a:srgbClr val="1155CC"/>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endParaRPr lang="en-US" b="0" i="0" dirty="0">
              <a:solidFill>
                <a:srgbClr val="7A7A7A"/>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r>
              <a:rPr lang="en-US" b="1" i="0" u="none" strike="noStrike" dirty="0">
                <a:solidFill>
                  <a:srgbClr val="1155CC"/>
                </a:solidFill>
                <a:effectLst/>
                <a:latin typeface="Arial" panose="020B0604020202020204" pitchFamily="34" charset="0"/>
                <a:hlinkClick r:id="rId5"/>
              </a:rPr>
              <a:t>06/19/21 - 06/20/21 - </a:t>
            </a:r>
            <a:r>
              <a:rPr lang="en-US" b="1" i="0" u="none" strike="noStrike" dirty="0" err="1">
                <a:solidFill>
                  <a:srgbClr val="1155CC"/>
                </a:solidFill>
                <a:effectLst/>
                <a:latin typeface="Arial" panose="020B0604020202020204" pitchFamily="34" charset="0"/>
                <a:hlinkClick r:id="rId5"/>
              </a:rPr>
              <a:t>Huntingtown</a:t>
            </a:r>
            <a:r>
              <a:rPr lang="en-US" b="1" i="0" u="none" strike="noStrike" dirty="0">
                <a:solidFill>
                  <a:srgbClr val="1155CC"/>
                </a:solidFill>
                <a:effectLst/>
                <a:latin typeface="Arial" panose="020B0604020202020204" pitchFamily="34" charset="0"/>
                <a:hlinkClick r:id="rId5"/>
              </a:rPr>
              <a:t>, MD</a:t>
            </a:r>
            <a:endParaRPr lang="en-US" b="1" i="0" u="none" strike="noStrike" dirty="0">
              <a:solidFill>
                <a:srgbClr val="1155CC"/>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endParaRPr lang="en-US" b="0" i="0" dirty="0">
              <a:solidFill>
                <a:srgbClr val="7A7A7A"/>
              </a:solidFill>
              <a:effectLst/>
              <a:latin typeface="Arial" panose="020B0604020202020204" pitchFamily="34" charset="0"/>
            </a:endParaRPr>
          </a:p>
          <a:p>
            <a:pPr algn="l">
              <a:spcBef>
                <a:spcPts val="0"/>
              </a:spcBef>
              <a:spcAft>
                <a:spcPts val="0"/>
              </a:spcAft>
              <a:buFont typeface="Arial" panose="020B0604020202020204" pitchFamily="34" charset="0"/>
              <a:buChar char="•"/>
            </a:pPr>
            <a:r>
              <a:rPr lang="en-US" b="1" i="1" dirty="0">
                <a:solidFill>
                  <a:srgbClr val="000000"/>
                </a:solidFill>
                <a:effectLst/>
                <a:latin typeface="Arial" panose="020B0604020202020204" pitchFamily="34" charset="0"/>
              </a:rPr>
              <a:t>Scoutmaster Position Specific Training</a:t>
            </a:r>
          </a:p>
          <a:p>
            <a:pPr algn="l">
              <a:spcBef>
                <a:spcPts val="0"/>
              </a:spcBef>
              <a:spcAft>
                <a:spcPts val="0"/>
              </a:spcAft>
              <a:buFont typeface="Arial" panose="020B0604020202020204" pitchFamily="34" charset="0"/>
              <a:buChar char="•"/>
            </a:pPr>
            <a:endParaRPr lang="en-US" b="0" i="0" dirty="0">
              <a:solidFill>
                <a:srgbClr val="7A7A7A"/>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r>
              <a:rPr lang="en-US" b="1" i="0" u="none" strike="noStrike" dirty="0">
                <a:solidFill>
                  <a:srgbClr val="1155CC"/>
                </a:solidFill>
                <a:effectLst/>
                <a:latin typeface="Arial" panose="020B0604020202020204" pitchFamily="34" charset="0"/>
                <a:hlinkClick r:id="rId6"/>
              </a:rPr>
              <a:t>05/15/21 – Virtual</a:t>
            </a:r>
            <a:endParaRPr lang="en-US" b="1" i="0" u="none" strike="noStrike" dirty="0">
              <a:solidFill>
                <a:srgbClr val="1155CC"/>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endParaRPr lang="en-US" b="0" i="0" dirty="0">
              <a:solidFill>
                <a:srgbClr val="7A7A7A"/>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r>
              <a:rPr lang="en-US" b="1" i="0" u="none" strike="noStrike" dirty="0">
                <a:solidFill>
                  <a:srgbClr val="1155CC"/>
                </a:solidFill>
                <a:effectLst/>
                <a:latin typeface="Arial" panose="020B0604020202020204" pitchFamily="34" charset="0"/>
                <a:hlinkClick r:id="rId7"/>
              </a:rPr>
              <a:t>05/22/21 – Virtual</a:t>
            </a:r>
            <a:endParaRPr lang="en-US" b="1" i="0" u="none" strike="noStrike" dirty="0">
              <a:solidFill>
                <a:srgbClr val="1155CC"/>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endParaRPr lang="en-US" b="0" i="0" dirty="0">
              <a:solidFill>
                <a:srgbClr val="7A7A7A"/>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r>
              <a:rPr lang="en-US" b="1" i="0" u="none" strike="noStrike" dirty="0">
                <a:solidFill>
                  <a:srgbClr val="1155CC"/>
                </a:solidFill>
                <a:effectLst/>
                <a:latin typeface="Arial" panose="020B0604020202020204" pitchFamily="34" charset="0"/>
                <a:hlinkClick r:id="rId8"/>
              </a:rPr>
              <a:t>06/05/21 – Alexandria, VA</a:t>
            </a:r>
            <a:endParaRPr lang="en-US" b="1" i="0" u="none" strike="noStrike" dirty="0">
              <a:solidFill>
                <a:srgbClr val="1155CC"/>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endParaRPr lang="en-US" b="0" i="0" dirty="0">
              <a:solidFill>
                <a:srgbClr val="1707ED"/>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r>
              <a:rPr lang="en-US" b="1" i="0" u="none" strike="noStrike" dirty="0">
                <a:solidFill>
                  <a:srgbClr val="1155CC"/>
                </a:solidFill>
                <a:effectLst/>
                <a:latin typeface="Arial" panose="020B0604020202020204" pitchFamily="34" charset="0"/>
                <a:hlinkClick r:id="rId9"/>
              </a:rPr>
              <a:t>09/18/21 – Virtual</a:t>
            </a:r>
            <a:endParaRPr lang="en-US" b="1" i="0" u="none" strike="noStrike" dirty="0">
              <a:solidFill>
                <a:srgbClr val="1155CC"/>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endParaRPr lang="en-US" b="0" i="0" dirty="0">
              <a:solidFill>
                <a:srgbClr val="7A7A7A"/>
              </a:solidFill>
              <a:effectLst/>
              <a:latin typeface="Arial" panose="020B0604020202020204" pitchFamily="34" charset="0"/>
            </a:endParaRPr>
          </a:p>
          <a:p>
            <a:pPr algn="l">
              <a:spcBef>
                <a:spcPts val="0"/>
              </a:spcBef>
              <a:spcAft>
                <a:spcPts val="0"/>
              </a:spcAft>
              <a:buFont typeface="Arial" panose="020B0604020202020204" pitchFamily="34" charset="0"/>
              <a:buChar char="•"/>
            </a:pPr>
            <a:r>
              <a:rPr lang="en-US" b="1" i="1" dirty="0">
                <a:solidFill>
                  <a:srgbClr val="000000"/>
                </a:solidFill>
                <a:effectLst/>
                <a:latin typeface="Arial" panose="020B0604020202020204" pitchFamily="34" charset="0"/>
              </a:rPr>
              <a:t>Introduction to Outdoor Leadership Skills (IOLS)</a:t>
            </a:r>
            <a:r>
              <a:rPr lang="en-US" b="1" i="0" dirty="0">
                <a:solidFill>
                  <a:srgbClr val="000000"/>
                </a:solidFill>
                <a:effectLst/>
                <a:latin typeface="Arial" panose="020B0604020202020204" pitchFamily="34" charset="0"/>
              </a:rPr>
              <a:t>:</a:t>
            </a:r>
          </a:p>
          <a:p>
            <a:pPr algn="l">
              <a:spcBef>
                <a:spcPts val="0"/>
              </a:spcBef>
              <a:spcAft>
                <a:spcPts val="0"/>
              </a:spcAft>
              <a:buFont typeface="Arial" panose="020B0604020202020204" pitchFamily="34" charset="0"/>
              <a:buChar char="•"/>
            </a:pPr>
            <a:endParaRPr lang="en-US" b="0" i="0" dirty="0">
              <a:solidFill>
                <a:srgbClr val="7A7A7A"/>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r>
              <a:rPr lang="en-US" b="1" i="0" u="none" strike="noStrike" dirty="0">
                <a:solidFill>
                  <a:srgbClr val="1155CC"/>
                </a:solidFill>
                <a:effectLst/>
                <a:latin typeface="Arial" panose="020B0604020202020204" pitchFamily="34" charset="0"/>
                <a:hlinkClick r:id="rId10"/>
              </a:rPr>
              <a:t>05/21/21 - 05/22/21 - Camp Snyder</a:t>
            </a:r>
            <a:endParaRPr lang="en-US" b="1" i="0" u="none" strike="noStrike" dirty="0">
              <a:solidFill>
                <a:srgbClr val="1155CC"/>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endParaRPr lang="en-US" b="0" i="0" dirty="0">
              <a:solidFill>
                <a:srgbClr val="7A7A7A"/>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r>
              <a:rPr lang="en-US" b="1" i="0" u="none" strike="noStrike" dirty="0">
                <a:solidFill>
                  <a:srgbClr val="1155CC"/>
                </a:solidFill>
                <a:effectLst/>
                <a:latin typeface="Arial" panose="020B0604020202020204" pitchFamily="34" charset="0"/>
                <a:hlinkClick r:id="rId5"/>
              </a:rPr>
              <a:t>06/19/21 - 06/20/21 - </a:t>
            </a:r>
            <a:r>
              <a:rPr lang="en-US" b="1" i="0" u="none" strike="noStrike" dirty="0" err="1">
                <a:solidFill>
                  <a:srgbClr val="1155CC"/>
                </a:solidFill>
                <a:effectLst/>
                <a:latin typeface="Arial" panose="020B0604020202020204" pitchFamily="34" charset="0"/>
                <a:hlinkClick r:id="rId5"/>
              </a:rPr>
              <a:t>Huntingtown</a:t>
            </a:r>
            <a:r>
              <a:rPr lang="en-US" b="1" i="0" u="none" strike="noStrike" dirty="0">
                <a:solidFill>
                  <a:srgbClr val="1155CC"/>
                </a:solidFill>
                <a:effectLst/>
                <a:latin typeface="Arial" panose="020B0604020202020204" pitchFamily="34" charset="0"/>
                <a:hlinkClick r:id="rId5"/>
              </a:rPr>
              <a:t>, MD</a:t>
            </a:r>
            <a:endParaRPr lang="en-US" b="1" i="0" u="none" strike="noStrike" dirty="0">
              <a:solidFill>
                <a:srgbClr val="1155CC"/>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endParaRPr lang="en-US" b="0" i="0" dirty="0">
              <a:solidFill>
                <a:srgbClr val="7A7A7A"/>
              </a:solidFill>
              <a:effectLst/>
              <a:latin typeface="Arial" panose="020B0604020202020204" pitchFamily="34" charset="0"/>
            </a:endParaRPr>
          </a:p>
          <a:p>
            <a:pPr marL="742950" lvl="1" indent="-285750" algn="l">
              <a:spcBef>
                <a:spcPts val="0"/>
              </a:spcBef>
              <a:spcAft>
                <a:spcPts val="0"/>
              </a:spcAft>
              <a:buFont typeface="Courier New" panose="02070309020205020404" pitchFamily="49" charset="0"/>
              <a:buChar char="o"/>
            </a:pPr>
            <a:r>
              <a:rPr lang="en-US" b="1" i="0" u="none" strike="noStrike" dirty="0">
                <a:solidFill>
                  <a:srgbClr val="1155CC"/>
                </a:solidFill>
                <a:effectLst/>
                <a:latin typeface="Arial" panose="020B0604020202020204" pitchFamily="34" charset="0"/>
                <a:hlinkClick r:id="rId11"/>
              </a:rPr>
              <a:t>06/26/21 - 06/27/21 – Lorton, VA</a:t>
            </a:r>
            <a:endParaRPr lang="en-US" b="0" i="0" dirty="0">
              <a:solidFill>
                <a:srgbClr val="1707ED"/>
              </a:solidFill>
              <a:effectLst/>
              <a:latin typeface="Arial" panose="020B0604020202020204" pitchFamily="34" charset="0"/>
            </a:endParaRPr>
          </a:p>
          <a:p>
            <a:pPr>
              <a:lnSpc>
                <a:spcPct val="100000"/>
              </a:lnSpc>
              <a:spcBef>
                <a:spcPts val="0"/>
              </a:spcBef>
              <a:defRPr sz="2000" b="1"/>
            </a:pPr>
            <a:endParaRPr lang="en-US" b="0" dirty="0"/>
          </a:p>
          <a:p>
            <a:pPr>
              <a:lnSpc>
                <a:spcPct val="100000"/>
              </a:lnSpc>
              <a:spcBef>
                <a:spcPts val="0"/>
              </a:spcBef>
              <a:defRPr sz="2000" b="1"/>
            </a:pPr>
            <a:endParaRPr lang="en-US" b="0" dirty="0"/>
          </a:p>
        </p:txBody>
      </p:sp>
      <p:pic>
        <p:nvPicPr>
          <p:cNvPr id="140" name="Picture 4" descr="Picture 4"/>
          <p:cNvPicPr>
            <a:picLocks noChangeAspect="1"/>
          </p:cNvPicPr>
          <p:nvPr/>
        </p:nvPicPr>
        <p:blipFill>
          <a:blip r:embed="rId12"/>
          <a:srcRect l="4616" r="15757"/>
          <a:stretch>
            <a:fillRect/>
          </a:stretch>
        </p:blipFill>
        <p:spPr>
          <a:xfrm>
            <a:off x="6899148" y="1"/>
            <a:ext cx="5292792" cy="574963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lnTo>
                  <a:pt x="107" y="900"/>
                </a:lnTo>
                <a:cubicBezTo>
                  <a:pt x="36" y="1590"/>
                  <a:pt x="0" y="2290"/>
                  <a:pt x="0" y="2998"/>
                </a:cubicBezTo>
                <a:cubicBezTo>
                  <a:pt x="0" y="10781"/>
                  <a:pt x="4417" y="17615"/>
                  <a:pt x="11071" y="21490"/>
                </a:cubicBezTo>
                <a:lnTo>
                  <a:pt x="11271" y="21600"/>
                </a:lnTo>
                <a:lnTo>
                  <a:pt x="21600" y="21600"/>
                </a:lnTo>
                <a:lnTo>
                  <a:pt x="21600" y="0"/>
                </a:lnTo>
                <a:lnTo>
                  <a:pt x="224" y="0"/>
                </a:lnTo>
                <a:close/>
              </a:path>
            </a:pathLst>
          </a:custGeom>
          <a:ln w="12700">
            <a:miter lim="400000"/>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Box 11"/>
          <p:cNvSpPr txBox="1"/>
          <p:nvPr/>
        </p:nvSpPr>
        <p:spPr>
          <a:xfrm>
            <a:off x="404643" y="190767"/>
            <a:ext cx="11382714" cy="6016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b="1"/>
            </a:lvl1pPr>
          </a:lstStyle>
          <a:p>
            <a:r>
              <a:t>Wood Badge Registration NOW Open</a:t>
            </a:r>
          </a:p>
        </p:txBody>
      </p:sp>
      <p:pic>
        <p:nvPicPr>
          <p:cNvPr id="143" name="Picture 2" descr="Picture 2"/>
          <p:cNvPicPr>
            <a:picLocks noChangeAspect="1"/>
          </p:cNvPicPr>
          <p:nvPr/>
        </p:nvPicPr>
        <p:blipFill>
          <a:blip r:embed="rId2"/>
          <a:stretch>
            <a:fillRect/>
          </a:stretch>
        </p:blipFill>
        <p:spPr>
          <a:xfrm>
            <a:off x="75975" y="0"/>
            <a:ext cx="2051929" cy="4439833"/>
          </a:xfrm>
          <a:prstGeom prst="rect">
            <a:avLst/>
          </a:prstGeom>
          <a:ln w="12700">
            <a:miter lim="400000"/>
          </a:ln>
        </p:spPr>
      </p:pic>
      <p:sp>
        <p:nvSpPr>
          <p:cNvPr id="144" name="TextBox 9"/>
          <p:cNvSpPr txBox="1"/>
          <p:nvPr/>
        </p:nvSpPr>
        <p:spPr>
          <a:xfrm>
            <a:off x="273465" y="4767422"/>
            <a:ext cx="8776531" cy="1683406"/>
          </a:xfrm>
          <a:prstGeom prst="rect">
            <a:avLst/>
          </a:prstGeom>
          <a:solidFill>
            <a:srgbClr val="F8F8F8">
              <a:alpha val="6784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b="1" i="1" u="sng">
                <a:solidFill>
                  <a:srgbClr val="C00000"/>
                </a:solidFill>
              </a:defRPr>
            </a:pPr>
            <a:r>
              <a:t>Wood Badge could be postponed or delayed based on covid restrictions</a:t>
            </a:r>
          </a:p>
          <a:p>
            <a:pPr>
              <a:defRPr sz="1200"/>
            </a:pPr>
            <a:r>
              <a:t>Wood Badge is the Boy Scouts of America’s ultimate leadership training designed to meet the advanced leadership needs of Scouters in all aspects of the BSA, whether unit, district, or council level – from assistant den leaders to Scoutmasters, from Cubmasters to Venturing Advisors, from committee members to commissioners. It is a fun, energetic and inspiring course guaranteed to infuse your unit with fun and meaning – all designed to fulfill the mission of the BSA, and ensure our youth is getting everything they are promised from the program.</a:t>
            </a:r>
          </a:p>
          <a:p>
            <a:pPr>
              <a:defRPr sz="1200"/>
            </a:pPr>
            <a:br/>
            <a:r>
              <a:t>QUESTIONS?</a:t>
            </a:r>
            <a:br/>
            <a:r>
              <a:t>For information about specific courses, contact the Course Director listed above. </a:t>
            </a:r>
          </a:p>
        </p:txBody>
      </p:sp>
      <p:sp>
        <p:nvSpPr>
          <p:cNvPr id="145" name="TextBox 12"/>
          <p:cNvSpPr txBox="1"/>
          <p:nvPr/>
        </p:nvSpPr>
        <p:spPr>
          <a:xfrm>
            <a:off x="2038628" y="1038027"/>
            <a:ext cx="7572032" cy="1632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a:pPr>
            <a:r>
              <a:t>Fall Course</a:t>
            </a:r>
          </a:p>
          <a:p>
            <a:pPr algn="ctr">
              <a:defRPr sz="1600" i="1"/>
            </a:pPr>
            <a:r>
              <a:t>Registration Open 1 May, 2021</a:t>
            </a:r>
          </a:p>
          <a:p>
            <a:pPr algn="ctr">
              <a:defRPr sz="1600"/>
            </a:pPr>
            <a:r>
              <a:t>Weekend #1: 10 - 12 September</a:t>
            </a:r>
          </a:p>
          <a:p>
            <a:pPr algn="ctr">
              <a:defRPr sz="1600"/>
            </a:pPr>
            <a:r>
              <a:t>Weekend #2: 9 - 10 October</a:t>
            </a:r>
          </a:p>
          <a:p>
            <a:pPr algn="ctr">
              <a:defRPr sz="1200" i="1"/>
            </a:pPr>
            <a:r>
              <a:t>Course Director: Mrs. Alexandria Keenan</a:t>
            </a:r>
          </a:p>
          <a:p>
            <a:pPr algn="ctr">
              <a:defRPr sz="1200" i="1"/>
            </a:pPr>
            <a:r>
              <a:rPr u="sng">
                <a:solidFill>
                  <a:srgbClr val="0563C1"/>
                </a:solidFill>
                <a:uFill>
                  <a:solidFill>
                    <a:srgbClr val="0563C1"/>
                  </a:solidFill>
                </a:uFill>
                <a:hlinkClick r:id="rId3"/>
              </a:rPr>
              <a:t>ADLKeenan@gmail.com</a:t>
            </a:r>
          </a:p>
        </p:txBody>
      </p:sp>
      <p:pic>
        <p:nvPicPr>
          <p:cNvPr id="146" name="Picture 5" descr="Picture 5"/>
          <p:cNvPicPr>
            <a:picLocks noChangeAspect="1"/>
          </p:cNvPicPr>
          <p:nvPr/>
        </p:nvPicPr>
        <p:blipFill>
          <a:blip r:embed="rId4"/>
          <a:stretch>
            <a:fillRect/>
          </a:stretch>
        </p:blipFill>
        <p:spPr>
          <a:xfrm>
            <a:off x="5141178" y="3034868"/>
            <a:ext cx="1366931" cy="1366931"/>
          </a:xfrm>
          <a:prstGeom prst="rect">
            <a:avLst/>
          </a:prstGeom>
          <a:ln w="12700">
            <a:miter lim="400000"/>
          </a:ln>
        </p:spPr>
      </p:pic>
      <p:pic>
        <p:nvPicPr>
          <p:cNvPr id="147" name="Picture 3" descr="Picture 3"/>
          <p:cNvPicPr>
            <a:picLocks noChangeAspect="1"/>
          </p:cNvPicPr>
          <p:nvPr/>
        </p:nvPicPr>
        <p:blipFill>
          <a:blip r:embed="rId5"/>
          <a:stretch>
            <a:fillRect/>
          </a:stretch>
        </p:blipFill>
        <p:spPr>
          <a:xfrm>
            <a:off x="9296400" y="3162300"/>
            <a:ext cx="2705100" cy="3441700"/>
          </a:xfrm>
          <a:prstGeom prst="rect">
            <a:avLst/>
          </a:prstGeom>
          <a:ln w="12700">
            <a:miter lim="400000"/>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txBox="1">
            <a:spLocks noGrp="1"/>
          </p:cNvSpPr>
          <p:nvPr>
            <p:ph type="title"/>
          </p:nvPr>
        </p:nvSpPr>
        <p:spPr>
          <a:xfrm>
            <a:off x="838200" y="365125"/>
            <a:ext cx="10515600" cy="1325563"/>
          </a:xfrm>
          <a:prstGeom prst="rect">
            <a:avLst/>
          </a:prstGeom>
        </p:spPr>
        <p:txBody>
          <a:bodyPr/>
          <a:lstStyle/>
          <a:p>
            <a:r>
              <a:t>Shooting Sports</a:t>
            </a:r>
          </a:p>
        </p:txBody>
      </p:sp>
      <p:sp>
        <p:nvSpPr>
          <p:cNvPr id="150" name="Content Placeholder 2"/>
          <p:cNvSpPr txBox="1">
            <a:spLocks noGrp="1"/>
          </p:cNvSpPr>
          <p:nvPr>
            <p:ph type="body" idx="1"/>
          </p:nvPr>
        </p:nvSpPr>
        <p:spPr>
          <a:xfrm>
            <a:off x="838200" y="1825625"/>
            <a:ext cx="10515600" cy="4351338"/>
          </a:xfrm>
          <a:prstGeom prst="rect">
            <a:avLst/>
          </a:prstGeom>
        </p:spPr>
        <p:txBody>
          <a:bodyPr/>
          <a:lstStyle/>
          <a:p>
            <a:pPr>
              <a:lnSpc>
                <a:spcPct val="81000"/>
              </a:lnSpc>
            </a:pPr>
            <a:r>
              <a:t>Requests for Shooting Events – Lead Time!</a:t>
            </a:r>
          </a:p>
          <a:p>
            <a:pPr marL="685800" lvl="1" indent="-228600">
              <a:lnSpc>
                <a:spcPct val="81000"/>
              </a:lnSpc>
              <a:spcBef>
                <a:spcPts val="500"/>
              </a:spcBef>
              <a:defRPr sz="2400"/>
            </a:pPr>
            <a:r>
              <a:t>50+ scouts - 6mos</a:t>
            </a:r>
          </a:p>
          <a:p>
            <a:pPr marL="685800" lvl="1" indent="-228600">
              <a:lnSpc>
                <a:spcPct val="81000"/>
              </a:lnSpc>
              <a:spcBef>
                <a:spcPts val="500"/>
              </a:spcBef>
              <a:defRPr sz="2400"/>
            </a:pPr>
            <a:r>
              <a:t>Less than 50 scouts -  3mos</a:t>
            </a:r>
          </a:p>
          <a:p>
            <a:pPr>
              <a:lnSpc>
                <a:spcPct val="81000"/>
              </a:lnSpc>
            </a:pPr>
            <a:r>
              <a:t>Shooting on private land: </a:t>
            </a:r>
          </a:p>
          <a:p>
            <a:pPr marL="685800" lvl="1" indent="-228600">
              <a:lnSpc>
                <a:spcPct val="81000"/>
              </a:lnSpc>
              <a:spcBef>
                <a:spcPts val="500"/>
              </a:spcBef>
              <a:defRPr sz="2400"/>
            </a:pPr>
            <a:r>
              <a:t>Requirements</a:t>
            </a:r>
          </a:p>
          <a:p>
            <a:pPr marL="685800" lvl="1" indent="-228600">
              <a:lnSpc>
                <a:spcPct val="81000"/>
              </a:lnSpc>
              <a:spcBef>
                <a:spcPts val="500"/>
              </a:spcBef>
              <a:defRPr sz="2400"/>
            </a:pPr>
            <a:r>
              <a:t>Permissions/protocols</a:t>
            </a:r>
          </a:p>
          <a:p>
            <a:pPr>
              <a:lnSpc>
                <a:spcPct val="81000"/>
              </a:lnSpc>
            </a:pPr>
            <a:r>
              <a:t>Shooting Sports </a:t>
            </a:r>
            <a:r>
              <a:rPr u="sng">
                <a:solidFill>
                  <a:srgbClr val="0563C1"/>
                </a:solidFill>
                <a:uFill>
                  <a:solidFill>
                    <a:srgbClr val="0563C1"/>
                  </a:solidFill>
                </a:uFill>
                <a:hlinkClick r:id="rId2"/>
              </a:rPr>
              <a:t>web page</a:t>
            </a:r>
            <a:endParaRPr>
              <a:solidFill>
                <a:srgbClr val="002060"/>
              </a:solidFill>
            </a:endParaRPr>
          </a:p>
          <a:p>
            <a:pPr>
              <a:lnSpc>
                <a:spcPct val="81000"/>
              </a:lnSpc>
            </a:pPr>
            <a:r>
              <a:t>Shooting Sports Instructor Classes:</a:t>
            </a:r>
          </a:p>
          <a:p>
            <a:pPr marL="685800" lvl="1" indent="-228600">
              <a:lnSpc>
                <a:spcPct val="81000"/>
              </a:lnSpc>
              <a:spcBef>
                <a:spcPts val="500"/>
              </a:spcBef>
              <a:defRPr sz="2400">
                <a:solidFill>
                  <a:srgbClr val="002060"/>
                </a:solidFill>
              </a:defRPr>
            </a:pPr>
            <a:r>
              <a:rPr u="sng">
                <a:solidFill>
                  <a:srgbClr val="0563C1"/>
                </a:solidFill>
                <a:uFill>
                  <a:solidFill>
                    <a:srgbClr val="0563C1"/>
                  </a:solidFill>
                </a:uFill>
                <a:hlinkClick r:id="rId2"/>
              </a:rPr>
              <a:t>Rifle/Shotgun</a:t>
            </a:r>
            <a:r>
              <a:t>       </a:t>
            </a:r>
          </a:p>
          <a:p>
            <a:pPr marL="685800" lvl="1" indent="-228600">
              <a:lnSpc>
                <a:spcPct val="81000"/>
              </a:lnSpc>
              <a:spcBef>
                <a:spcPts val="500"/>
              </a:spcBef>
              <a:defRPr sz="2400">
                <a:solidFill>
                  <a:srgbClr val="002060"/>
                </a:solidFill>
              </a:defRPr>
            </a:pPr>
            <a:r>
              <a:rPr u="sng">
                <a:solidFill>
                  <a:srgbClr val="0563C1"/>
                </a:solidFill>
                <a:uFill>
                  <a:solidFill>
                    <a:srgbClr val="0563C1"/>
                  </a:solidFill>
                </a:uFill>
                <a:hlinkClick r:id="rId2"/>
              </a:rPr>
              <a:t>Archery</a:t>
            </a:r>
            <a:r>
              <a:rPr>
                <a:solidFill>
                  <a:srgbClr val="000000"/>
                </a:solidFill>
              </a:rPr>
              <a:t> (Virtual classes available)</a:t>
            </a:r>
          </a:p>
        </p:txBody>
      </p:sp>
      <p:pic>
        <p:nvPicPr>
          <p:cNvPr id="151" name="Picture 3" descr="Picture 3"/>
          <p:cNvPicPr>
            <a:picLocks noChangeAspect="1"/>
          </p:cNvPicPr>
          <p:nvPr/>
        </p:nvPicPr>
        <p:blipFill>
          <a:blip r:embed="rId3"/>
          <a:stretch>
            <a:fillRect/>
          </a:stretch>
        </p:blipFill>
        <p:spPr>
          <a:xfrm>
            <a:off x="7449014" y="814852"/>
            <a:ext cx="4138962" cy="2605510"/>
          </a:xfrm>
          <a:prstGeom prst="rect">
            <a:avLst/>
          </a:prstGeom>
          <a:ln w="12700">
            <a:miter lim="400000"/>
          </a:ln>
        </p:spPr>
      </p:pic>
      <p:pic>
        <p:nvPicPr>
          <p:cNvPr id="152" name="Picture 5" descr="Picture 5"/>
          <p:cNvPicPr>
            <a:picLocks noChangeAspect="1"/>
          </p:cNvPicPr>
          <p:nvPr/>
        </p:nvPicPr>
        <p:blipFill>
          <a:blip r:embed="rId4"/>
          <a:stretch>
            <a:fillRect/>
          </a:stretch>
        </p:blipFill>
        <p:spPr>
          <a:xfrm>
            <a:off x="9199756" y="3555298"/>
            <a:ext cx="2690813" cy="2315208"/>
          </a:xfrm>
          <a:prstGeom prst="rect">
            <a:avLst/>
          </a:prstGeom>
          <a:ln w="12700">
            <a:miter lim="400000"/>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845C2007-E900-4CCD-9A46-F9CB7A4A94FB.jpeg" descr="845C2007-E900-4CCD-9A46-F9CB7A4A94FB.jpeg"/>
          <p:cNvPicPr>
            <a:picLocks noChangeAspect="1"/>
          </p:cNvPicPr>
          <p:nvPr/>
        </p:nvPicPr>
        <p:blipFill>
          <a:blip r:embed="rId2"/>
          <a:srcRect t="75" b="75"/>
          <a:stretch>
            <a:fillRect/>
          </a:stretch>
        </p:blipFill>
        <p:spPr>
          <a:xfrm>
            <a:off x="7323492" y="6296"/>
            <a:ext cx="5297254" cy="5289298"/>
          </a:xfrm>
          <a:prstGeom prst="rect">
            <a:avLst/>
          </a:prstGeom>
          <a:ln w="12700">
            <a:miter lim="400000"/>
          </a:ln>
        </p:spPr>
      </p:pic>
      <p:pic>
        <p:nvPicPr>
          <p:cNvPr id="155" name="01064220-D1F1-4BC8-868D-B347C166080B.jpeg" descr="01064220-D1F1-4BC8-868D-B347C166080B.jpeg"/>
          <p:cNvPicPr>
            <a:picLocks noChangeAspect="1"/>
          </p:cNvPicPr>
          <p:nvPr/>
        </p:nvPicPr>
        <p:blipFill>
          <a:blip r:embed="rId3"/>
          <a:srcRect t="75" b="75"/>
          <a:stretch>
            <a:fillRect/>
          </a:stretch>
        </p:blipFill>
        <p:spPr>
          <a:xfrm>
            <a:off x="-934245" y="-2910"/>
            <a:ext cx="6874208" cy="6863883"/>
          </a:xfrm>
          <a:prstGeom prst="rect">
            <a:avLst/>
          </a:prstGeom>
          <a:ln w="12700">
            <a:miter lim="400000"/>
          </a:ln>
        </p:spPr>
      </p:pic>
      <p:pic>
        <p:nvPicPr>
          <p:cNvPr id="156" name="03F771F7-AF20-43F0-8816-3C98D83FACA7.jpeg" descr="03F771F7-AF20-43F0-8816-3C98D83FACA7.jpeg"/>
          <p:cNvPicPr>
            <a:picLocks noGrp="1" noChangeAspect="1"/>
          </p:cNvPicPr>
          <p:nvPr>
            <p:ph type="pic" idx="21"/>
          </p:nvPr>
        </p:nvPicPr>
        <p:blipFill>
          <a:blip r:embed="rId4"/>
          <a:srcRect t="75" b="75"/>
          <a:stretch>
            <a:fillRect/>
          </a:stretch>
        </p:blipFill>
        <p:spPr>
          <a:xfrm>
            <a:off x="9137942" y="3834025"/>
            <a:ext cx="3007049" cy="3002533"/>
          </a:xfrm>
          <a:prstGeom prst="rect">
            <a:avLst/>
          </a:prstGeom>
          <a:ln w="76200">
            <a:solidFill>
              <a:schemeClr val="accent4"/>
            </a:solidFill>
            <a:miter lim="800000"/>
          </a:ln>
        </p:spPr>
      </p:pic>
      <p:sp>
        <p:nvSpPr>
          <p:cNvPr id="157" name="And don’t forget the District’s various COPE and Climbing Opportunities!…"/>
          <p:cNvSpPr txBox="1">
            <a:spLocks noGrp="1"/>
          </p:cNvSpPr>
          <p:nvPr>
            <p:ph type="title"/>
          </p:nvPr>
        </p:nvSpPr>
        <p:spPr>
          <a:xfrm>
            <a:off x="3340086" y="10205"/>
            <a:ext cx="4481881" cy="5281336"/>
          </a:xfrm>
          <a:prstGeom prst="rect">
            <a:avLst/>
          </a:prstGeom>
          <a:gradFill>
            <a:gsLst>
              <a:gs pos="0">
                <a:schemeClr val="accent4">
                  <a:hueOff val="-406799"/>
                  <a:lumOff val="30382"/>
                </a:schemeClr>
              </a:gs>
              <a:gs pos="50000">
                <a:srgbClr val="FFD58D"/>
              </a:gs>
              <a:gs pos="100000">
                <a:schemeClr val="accent4">
                  <a:hueOff val="-362075"/>
                  <a:lumOff val="23565"/>
                </a:schemeClr>
              </a:gs>
            </a:gsLst>
            <a:lin ang="5400000"/>
          </a:gradFill>
          <a:ln w="6350">
            <a:solidFill>
              <a:schemeClr val="accent4"/>
            </a:solidFill>
            <a:miter lim="800000"/>
          </a:ln>
        </p:spPr>
        <p:txBody>
          <a:bodyPr lIns="101600" tIns="101600" rIns="101600" bIns="101600" anchor="t"/>
          <a:lstStyle/>
          <a:p>
            <a:pPr defTabSz="905255">
              <a:lnSpc>
                <a:spcPct val="100000"/>
              </a:lnSpc>
              <a:defRPr sz="1782" spc="35">
                <a:latin typeface="+mj-lt"/>
                <a:ea typeface="+mj-ea"/>
                <a:cs typeface="+mj-cs"/>
                <a:sym typeface="Calibri"/>
              </a:defRPr>
            </a:pPr>
            <a:r>
              <a:rPr dirty="0"/>
              <a:t>And don’t forget the District’s various COPE and Climbing Opportunities!</a:t>
            </a:r>
          </a:p>
          <a:p>
            <a:pPr marL="178668" indent="-178668" defTabSz="905255">
              <a:lnSpc>
                <a:spcPct val="100000"/>
              </a:lnSpc>
              <a:buSzPct val="100000"/>
              <a:defRPr sz="1782" spc="35">
                <a:latin typeface="+mj-lt"/>
                <a:ea typeface="+mj-ea"/>
                <a:cs typeface="+mj-cs"/>
                <a:sym typeface="Calibri"/>
              </a:defRPr>
            </a:pPr>
            <a:endParaRPr dirty="0"/>
          </a:p>
          <a:p>
            <a:pPr marL="178668" indent="-178668" defTabSz="905255">
              <a:lnSpc>
                <a:spcPct val="100000"/>
              </a:lnSpc>
              <a:buSzPct val="100000"/>
              <a:defRPr sz="1782" spc="35">
                <a:latin typeface="+mj-lt"/>
                <a:ea typeface="+mj-ea"/>
                <a:cs typeface="+mj-cs"/>
                <a:sym typeface="Calibri"/>
              </a:defRPr>
            </a:pPr>
            <a:r>
              <a:rPr dirty="0"/>
              <a:t>Where CUB Scouts learn about teamwork by playing Games with a Purpose</a:t>
            </a:r>
          </a:p>
          <a:p>
            <a:pPr marL="178668" indent="-178668" defTabSz="905255">
              <a:lnSpc>
                <a:spcPct val="100000"/>
              </a:lnSpc>
              <a:buSzPct val="100000"/>
              <a:defRPr sz="1782" spc="35">
                <a:latin typeface="+mj-lt"/>
                <a:ea typeface="+mj-ea"/>
                <a:cs typeface="+mj-cs"/>
                <a:sym typeface="Calibri"/>
              </a:defRPr>
            </a:pPr>
            <a:r>
              <a:rPr dirty="0"/>
              <a:t>Boy and Girl Scouts learn how to lead their peers while playing these games</a:t>
            </a:r>
          </a:p>
          <a:p>
            <a:pPr marL="178668" indent="-178668" defTabSz="905255">
              <a:lnSpc>
                <a:spcPct val="100000"/>
              </a:lnSpc>
              <a:buSzPct val="100000"/>
              <a:defRPr sz="1782" spc="35">
                <a:latin typeface="+mj-lt"/>
                <a:ea typeface="+mj-ea"/>
                <a:cs typeface="+mj-cs"/>
                <a:sym typeface="Calibri"/>
              </a:defRPr>
            </a:pPr>
            <a:r>
              <a:rPr dirty="0"/>
              <a:t>And our more senior Scouts, Venturers,  and Scouters practice and refine their skills through Challenge Outdoor Fun-Filled Family Engaged Experiences &amp; Team Enhancing Activities (a.k.a. COFFFEE &amp; TEA)</a:t>
            </a:r>
          </a:p>
          <a:p>
            <a:pPr defTabSz="905255">
              <a:lnSpc>
                <a:spcPct val="100000"/>
              </a:lnSpc>
              <a:defRPr sz="1782" spc="35">
                <a:latin typeface="+mj-lt"/>
                <a:ea typeface="+mj-ea"/>
                <a:cs typeface="+mj-cs"/>
                <a:sym typeface="Calibri"/>
              </a:defRPr>
            </a:pPr>
            <a:endParaRPr dirty="0"/>
          </a:p>
          <a:p>
            <a:pPr defTabSz="905255">
              <a:lnSpc>
                <a:spcPct val="100000"/>
              </a:lnSpc>
              <a:defRPr sz="1782" spc="35">
                <a:latin typeface="+mj-lt"/>
                <a:ea typeface="+mj-ea"/>
                <a:cs typeface="+mj-cs"/>
                <a:sym typeface="Calibri"/>
              </a:defRPr>
            </a:pPr>
            <a:r>
              <a:rPr dirty="0"/>
              <a:t>Level 1 &amp; Level 2 training in COPE &amp; Climbing programs need to be coordinated with COPE &amp; Climbing committee chair: Tony </a:t>
            </a:r>
            <a:r>
              <a:rPr dirty="0" err="1"/>
              <a:t>Waisanen</a:t>
            </a:r>
            <a:r>
              <a:rPr dirty="0"/>
              <a:t> &lt;ncac.cope@gmail.com&gt;</a:t>
            </a:r>
          </a:p>
        </p:txBody>
      </p:sp>
      <p:sp>
        <p:nvSpPr>
          <p:cNvPr id="158" name="Interested in obtaining a deck…"/>
          <p:cNvSpPr txBox="1"/>
          <p:nvPr/>
        </p:nvSpPr>
        <p:spPr>
          <a:xfrm>
            <a:off x="5981183" y="5504080"/>
            <a:ext cx="3077504" cy="1209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r>
              <a:rPr dirty="0"/>
              <a:t>Interested in obtaining a deck </a:t>
            </a:r>
          </a:p>
          <a:p>
            <a:pPr algn="r"/>
            <a:r>
              <a:rPr dirty="0"/>
              <a:t>of COFFFEE &amp; TEA game cards, </a:t>
            </a:r>
          </a:p>
          <a:p>
            <a:pPr algn="r"/>
            <a:r>
              <a:rPr dirty="0"/>
              <a:t>E-mail JohnLesko57@gmail.com</a:t>
            </a:r>
          </a:p>
          <a:p>
            <a:pPr algn="r"/>
            <a:r>
              <a:rPr dirty="0"/>
              <a:t>—————————————&gt;</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629194" y="157712"/>
            <a:ext cx="10515601" cy="1325563"/>
          </a:xfrm>
          <a:prstGeom prst="rect">
            <a:avLst/>
          </a:prstGeom>
        </p:spPr>
        <p:txBody>
          <a:bodyPr/>
          <a:lstStyle/>
          <a:p>
            <a:r>
              <a:t>Merit Badges</a:t>
            </a:r>
          </a:p>
        </p:txBody>
      </p:sp>
      <p:sp>
        <p:nvSpPr>
          <p:cNvPr id="161" name="Content Placeholder 2"/>
          <p:cNvSpPr txBox="1">
            <a:spLocks noGrp="1"/>
          </p:cNvSpPr>
          <p:nvPr>
            <p:ph type="body" sz="half" idx="1"/>
          </p:nvPr>
        </p:nvSpPr>
        <p:spPr>
          <a:xfrm>
            <a:off x="629193" y="1365836"/>
            <a:ext cx="9860282" cy="2608635"/>
          </a:xfrm>
          <a:prstGeom prst="rect">
            <a:avLst/>
          </a:prstGeom>
        </p:spPr>
        <p:txBody>
          <a:bodyPr/>
          <a:lstStyle/>
          <a:p>
            <a:pPr>
              <a:lnSpc>
                <a:spcPct val="72000"/>
              </a:lnSpc>
              <a:defRPr sz="1700"/>
            </a:pPr>
            <a:r>
              <a:t>Every merit badge counselor needs to be on the District Charter.  The time for action is NOW!</a:t>
            </a:r>
          </a:p>
          <a:p>
            <a:pPr>
              <a:lnSpc>
                <a:spcPct val="72000"/>
              </a:lnSpc>
              <a:defRPr sz="1700"/>
            </a:pPr>
            <a:r>
              <a:t>The online Merit Badge Counselor </a:t>
            </a:r>
            <a:r>
              <a:rPr u="sng">
                <a:solidFill>
                  <a:srgbClr val="0563C1"/>
                </a:solidFill>
                <a:uFill>
                  <a:solidFill>
                    <a:srgbClr val="0563C1"/>
                  </a:solidFill>
                </a:uFill>
                <a:hlinkClick r:id="rId2"/>
              </a:rPr>
              <a:t>registration</a:t>
            </a:r>
            <a:r>
              <a:t> works for all Scouters who do not already hold another District position.  </a:t>
            </a:r>
          </a:p>
          <a:p>
            <a:pPr>
              <a:lnSpc>
                <a:spcPct val="72000"/>
              </a:lnSpc>
              <a:defRPr sz="1700"/>
            </a:pPr>
            <a:r>
              <a:t>Be sure the counselor uses his/her legal name – no nicknames.</a:t>
            </a:r>
          </a:p>
          <a:p>
            <a:pPr>
              <a:lnSpc>
                <a:spcPct val="72000"/>
              </a:lnSpc>
              <a:defRPr sz="1700"/>
            </a:pPr>
            <a:r>
              <a:t>Merit Badge Counselors, or the unit Dean/Leader, also need to scan and send Margee the Merit Badge application form listing the badges the counselor is applying to teach and providing a justification of his/her qualifications.</a:t>
            </a:r>
          </a:p>
          <a:p>
            <a:pPr>
              <a:lnSpc>
                <a:spcPct val="72000"/>
              </a:lnSpc>
              <a:defRPr sz="1700"/>
            </a:pPr>
            <a:r>
              <a:t>Youth Protection Training is the essential first step.  Don’t hit “send” on the application without it!</a:t>
            </a:r>
          </a:p>
          <a:p>
            <a:pPr>
              <a:lnSpc>
                <a:spcPct val="72000"/>
              </a:lnSpc>
              <a:defRPr sz="1700"/>
            </a:pPr>
            <a:r>
              <a:t>Contact Margee if you have questions at </a:t>
            </a:r>
            <a:r>
              <a:rPr u="sng">
                <a:solidFill>
                  <a:srgbClr val="0563C1"/>
                </a:solidFill>
                <a:uFill>
                  <a:solidFill>
                    <a:srgbClr val="0563C1"/>
                  </a:solidFill>
                </a:uFill>
                <a:hlinkClick r:id="rId2"/>
              </a:rPr>
              <a:t>GM.MB.Dean@hotmail.com</a:t>
            </a:r>
            <a:r>
              <a:t>. </a:t>
            </a:r>
          </a:p>
        </p:txBody>
      </p:sp>
      <p:pic>
        <p:nvPicPr>
          <p:cNvPr id="162" name="Picture 4" descr="Picture 4"/>
          <p:cNvPicPr>
            <a:picLocks noChangeAspect="1"/>
          </p:cNvPicPr>
          <p:nvPr/>
        </p:nvPicPr>
        <p:blipFill>
          <a:blip r:embed="rId3"/>
          <a:stretch>
            <a:fillRect/>
          </a:stretch>
        </p:blipFill>
        <p:spPr>
          <a:xfrm>
            <a:off x="10906125" y="740665"/>
            <a:ext cx="895350" cy="2733676"/>
          </a:xfrm>
          <a:prstGeom prst="rect">
            <a:avLst/>
          </a:prstGeom>
          <a:ln w="12700">
            <a:miter lim="400000"/>
          </a:ln>
        </p:spPr>
      </p:pic>
      <p:pic>
        <p:nvPicPr>
          <p:cNvPr id="163" name="Picture 5" descr="Picture 5"/>
          <p:cNvPicPr>
            <a:picLocks noChangeAspect="1"/>
          </p:cNvPicPr>
          <p:nvPr/>
        </p:nvPicPr>
        <p:blipFill>
          <a:blip r:embed="rId4"/>
          <a:stretch>
            <a:fillRect/>
          </a:stretch>
        </p:blipFill>
        <p:spPr>
          <a:xfrm>
            <a:off x="10906125" y="3474339"/>
            <a:ext cx="904875" cy="2714626"/>
          </a:xfrm>
          <a:prstGeom prst="rect">
            <a:avLst/>
          </a:prstGeom>
          <a:ln w="12700">
            <a:miter lim="400000"/>
          </a:ln>
        </p:spPr>
      </p:pic>
      <p:sp>
        <p:nvSpPr>
          <p:cNvPr id="164" name="Content Placeholder 2"/>
          <p:cNvSpPr txBox="1"/>
          <p:nvPr/>
        </p:nvSpPr>
        <p:spPr>
          <a:xfrm>
            <a:off x="2384654" y="4111588"/>
            <a:ext cx="6349359" cy="2429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a:solidFill>
                  <a:srgbClr val="0563C1"/>
                </a:solidFill>
                <a:uFill>
                  <a:solidFill>
                    <a:srgbClr val="0563C1"/>
                  </a:solidFill>
                </a:uFill>
                <a:hlinkClick r:id="rId2"/>
              </a:rPr>
              <a:t>Online Merit Badge Courses</a:t>
            </a:r>
            <a:r>
              <a:rPr b="0">
                <a:solidFill>
                  <a:srgbClr val="000000"/>
                </a:solidFill>
              </a:rPr>
              <a:t> – Watch video, fill out workbook, contact Counselor</a:t>
            </a:r>
            <a:endParaRPr>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a:solidFill>
                  <a:srgbClr val="0563C1"/>
                </a:solidFill>
                <a:uFill>
                  <a:solidFill>
                    <a:srgbClr val="0563C1"/>
                  </a:solidFill>
                </a:uFill>
                <a:hlinkClick r:id="rId2"/>
              </a:rPr>
              <a:t>Virtual Merit Badge Opportunities (Nation-wide)</a:t>
            </a:r>
            <a:endParaRPr>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a:solidFill>
                  <a:srgbClr val="0563C1"/>
                </a:solidFill>
                <a:uFill>
                  <a:solidFill>
                    <a:srgbClr val="0563C1"/>
                  </a:solidFill>
                </a:uFill>
                <a:hlinkClick r:id="rId2"/>
              </a:rPr>
              <a:t>Parktakes </a:t>
            </a:r>
            <a:r>
              <a:rPr b="0">
                <a:solidFill>
                  <a:srgbClr val="000000"/>
                </a:solidFill>
              </a:rPr>
              <a:t>(select “Scouts” from the Category of Activity)</a:t>
            </a:r>
            <a:endParaRPr>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a:solidFill>
                  <a:srgbClr val="0563C1"/>
                </a:solidFill>
                <a:uFill>
                  <a:solidFill>
                    <a:srgbClr val="0563C1"/>
                  </a:solidFill>
                </a:uFill>
                <a:hlinkClick r:id="rId2"/>
              </a:rPr>
              <a:t>MeritBadge.Info</a:t>
            </a:r>
            <a:r>
              <a:rPr b="0">
                <a:solidFill>
                  <a:srgbClr val="7A7A7A"/>
                </a:solidFill>
              </a:rPr>
              <a:t> – </a:t>
            </a:r>
            <a:r>
              <a:rPr b="0">
                <a:solidFill>
                  <a:srgbClr val="000000"/>
                </a:solidFill>
              </a:rPr>
              <a:t>Various MB Days throughout the country</a:t>
            </a:r>
            <a:endParaRPr>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a:solidFill>
                  <a:srgbClr val="0563C1"/>
                </a:solidFill>
                <a:uFill>
                  <a:solidFill>
                    <a:srgbClr val="0563C1"/>
                  </a:solidFill>
                </a:uFill>
                <a:hlinkClick r:id="rId2"/>
              </a:rPr>
              <a:t>Fly Fishing Merit Badge Program</a:t>
            </a:r>
            <a:r>
              <a:rPr b="0">
                <a:solidFill>
                  <a:srgbClr val="7A7A7A"/>
                </a:solidFill>
              </a:rPr>
              <a:t>, </a:t>
            </a:r>
            <a:r>
              <a:rPr b="0">
                <a:solidFill>
                  <a:srgbClr val="000000"/>
                </a:solidFill>
              </a:rPr>
              <a:t>Northern Virginia</a:t>
            </a:r>
            <a:endParaRPr>
              <a:solidFill>
                <a:srgbClr val="7A7A7A"/>
              </a:solidFill>
            </a:endParaRPr>
          </a:p>
          <a:p>
            <a:pPr marL="228600" indent="-228600">
              <a:lnSpc>
                <a:spcPct val="90000"/>
              </a:lnSpc>
              <a:spcBef>
                <a:spcPts val="1000"/>
              </a:spcBef>
              <a:buSzPct val="100000"/>
              <a:buFont typeface="Arial"/>
              <a:buChar char="•"/>
              <a:defRPr sz="1400" b="1">
                <a:solidFill>
                  <a:srgbClr val="0000FF"/>
                </a:solidFill>
                <a:latin typeface="Roboto"/>
                <a:ea typeface="Roboto"/>
                <a:cs typeface="Roboto"/>
                <a:sym typeface="Roboto"/>
              </a:defRPr>
            </a:pPr>
            <a:r>
              <a:rPr u="sng">
                <a:solidFill>
                  <a:srgbClr val="0563C1"/>
                </a:solidFill>
                <a:uFill>
                  <a:solidFill>
                    <a:srgbClr val="0563C1"/>
                  </a:solidFill>
                </a:uFill>
                <a:hlinkClick r:id="rId2"/>
              </a:rPr>
              <a:t>Merit Badges Scouts can complete at Home</a:t>
            </a:r>
            <a:endParaRPr>
              <a:solidFill>
                <a:srgbClr val="7A7A7A"/>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2A4B3-579E-4400-8C13-05AA2C6F4EAE}"/>
              </a:ext>
            </a:extLst>
          </p:cNvPr>
          <p:cNvSpPr>
            <a:spLocks noGrp="1"/>
          </p:cNvSpPr>
          <p:nvPr>
            <p:ph type="title"/>
          </p:nvPr>
        </p:nvSpPr>
        <p:spPr/>
        <p:txBody>
          <a:bodyPr/>
          <a:lstStyle/>
          <a:p>
            <a:r>
              <a:rPr lang="en-US" b="1" dirty="0"/>
              <a:t>Cub Scout Summer</a:t>
            </a:r>
          </a:p>
        </p:txBody>
      </p:sp>
      <p:sp>
        <p:nvSpPr>
          <p:cNvPr id="3" name="Content Placeholder 2">
            <a:extLst>
              <a:ext uri="{FF2B5EF4-FFF2-40B4-BE49-F238E27FC236}">
                <a16:creationId xmlns:a16="http://schemas.microsoft.com/office/drawing/2014/main" id="{A49D6F72-4749-4A66-889F-89F89E24EF54}"/>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269681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37A72-4450-4590-BB8F-92E50A6A11DB}"/>
              </a:ext>
            </a:extLst>
          </p:cNvPr>
          <p:cNvSpPr>
            <a:spLocks noGrp="1"/>
          </p:cNvSpPr>
          <p:nvPr>
            <p:ph type="title"/>
          </p:nvPr>
        </p:nvSpPr>
        <p:spPr/>
        <p:txBody>
          <a:bodyPr/>
          <a:lstStyle/>
          <a:p>
            <a:r>
              <a:rPr lang="en-US" b="1" dirty="0"/>
              <a:t>Other Topics</a:t>
            </a:r>
          </a:p>
        </p:txBody>
      </p:sp>
      <p:sp>
        <p:nvSpPr>
          <p:cNvPr id="3" name="Content Placeholder 2">
            <a:extLst>
              <a:ext uri="{FF2B5EF4-FFF2-40B4-BE49-F238E27FC236}">
                <a16:creationId xmlns:a16="http://schemas.microsoft.com/office/drawing/2014/main" id="{25E0ACA7-FBD1-43CD-9287-7E42AF62C1EF}"/>
              </a:ext>
            </a:extLst>
          </p:cNvPr>
          <p:cNvSpPr>
            <a:spLocks noGrp="1"/>
          </p:cNvSpPr>
          <p:nvPr>
            <p:ph idx="1"/>
          </p:nvPr>
        </p:nvSpPr>
        <p:spPr/>
        <p:txBody>
          <a:bodyPr>
            <a:normAutofit lnSpcReduction="10000"/>
          </a:bodyPr>
          <a:lstStyle/>
          <a:p>
            <a:r>
              <a:rPr lang="en-US" dirty="0"/>
              <a:t>Order of the Arrow</a:t>
            </a:r>
          </a:p>
          <a:p>
            <a:r>
              <a:rPr lang="en-US" dirty="0"/>
              <a:t>General Announcements</a:t>
            </a:r>
          </a:p>
          <a:p>
            <a:r>
              <a:rPr lang="en-US" dirty="0"/>
              <a:t>District Executive Minute</a:t>
            </a:r>
          </a:p>
          <a:p>
            <a:r>
              <a:rPr lang="en-US" dirty="0"/>
              <a:t>District Commissioner Minute</a:t>
            </a:r>
          </a:p>
          <a:p>
            <a:r>
              <a:rPr lang="en-US" dirty="0"/>
              <a:t>District Chair Minute</a:t>
            </a:r>
          </a:p>
          <a:p>
            <a:pPr marL="0" indent="0">
              <a:buNone/>
            </a:pPr>
            <a:endParaRPr lang="en-US" dirty="0"/>
          </a:p>
          <a:p>
            <a:r>
              <a:rPr lang="en-US" i="1" dirty="0"/>
              <a:t>Minutes and slides available on the GMD Website (District Resources, Roundtable)</a:t>
            </a:r>
          </a:p>
          <a:p>
            <a:r>
              <a:rPr lang="en-US" i="1" dirty="0"/>
              <a:t>Next meeting/Program Launch – June 10, 2021 @ 7:30pm </a:t>
            </a:r>
          </a:p>
        </p:txBody>
      </p:sp>
    </p:spTree>
    <p:extLst>
      <p:ext uri="{BB962C8B-B14F-4D97-AF65-F5344CB8AC3E}">
        <p14:creationId xmlns:p14="http://schemas.microsoft.com/office/powerpoint/2010/main" val="2541629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F22D-D7D0-4669-B8E7-2DF102CD8769}"/>
              </a:ext>
            </a:extLst>
          </p:cNvPr>
          <p:cNvSpPr>
            <a:spLocks noGrp="1"/>
          </p:cNvSpPr>
          <p:nvPr>
            <p:ph type="title"/>
          </p:nvPr>
        </p:nvSpPr>
        <p:spPr/>
        <p:txBody>
          <a:bodyPr/>
          <a:lstStyle/>
          <a:p>
            <a:r>
              <a:rPr lang="en-US" b="1" dirty="0"/>
              <a:t>Camp Snyder/Service Projects</a:t>
            </a:r>
          </a:p>
        </p:txBody>
      </p:sp>
      <p:sp>
        <p:nvSpPr>
          <p:cNvPr id="3" name="Content Placeholder 2">
            <a:extLst>
              <a:ext uri="{FF2B5EF4-FFF2-40B4-BE49-F238E27FC236}">
                <a16:creationId xmlns:a16="http://schemas.microsoft.com/office/drawing/2014/main" id="{4CB2C28E-7956-41EE-9EBE-7EDF632E12A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794127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7C94A-8669-4838-ABD6-FE984757DF15}"/>
              </a:ext>
            </a:extLst>
          </p:cNvPr>
          <p:cNvSpPr>
            <a:spLocks noGrp="1"/>
          </p:cNvSpPr>
          <p:nvPr>
            <p:ph type="title"/>
          </p:nvPr>
        </p:nvSpPr>
        <p:spPr>
          <a:xfrm>
            <a:off x="3547241" y="1213945"/>
            <a:ext cx="6450731" cy="3938900"/>
          </a:xfrm>
        </p:spPr>
        <p:txBody>
          <a:bodyPr>
            <a:noAutofit/>
          </a:bodyPr>
          <a:lstStyle/>
          <a:p>
            <a:pPr algn="ctr"/>
            <a:br>
              <a:rPr lang="en-US" dirty="0"/>
            </a:br>
            <a:r>
              <a:rPr lang="en-US" sz="4800" b="1" dirty="0"/>
              <a:t>High Adventure Brief    </a:t>
            </a:r>
            <a:br>
              <a:rPr lang="en-US" dirty="0"/>
            </a:br>
            <a:r>
              <a:rPr lang="en-US" sz="1200" dirty="0"/>
              <a:t> </a:t>
            </a:r>
            <a:br>
              <a:rPr lang="en-US" dirty="0"/>
            </a:br>
            <a:br>
              <a:rPr lang="en-US" dirty="0"/>
            </a:br>
            <a:br>
              <a:rPr lang="en-US" dirty="0">
                <a:solidFill>
                  <a:srgbClr val="0070C0"/>
                </a:solidFill>
              </a:rPr>
            </a:br>
            <a:r>
              <a:rPr lang="en-US" sz="2400" dirty="0">
                <a:solidFill>
                  <a:srgbClr val="0070C0"/>
                </a:solidFill>
              </a:rPr>
              <a:t>Joe Knecht </a:t>
            </a:r>
            <a:br>
              <a:rPr lang="en-US" sz="2400" dirty="0">
                <a:solidFill>
                  <a:srgbClr val="0070C0"/>
                </a:solidFill>
              </a:rPr>
            </a:br>
            <a:r>
              <a:rPr lang="en-US" sz="1600" dirty="0">
                <a:solidFill>
                  <a:srgbClr val="0070C0"/>
                </a:solidFill>
              </a:rPr>
              <a:t>GM District High Adventure Committee</a:t>
            </a:r>
          </a:p>
        </p:txBody>
      </p:sp>
    </p:spTree>
    <p:extLst>
      <p:ext uri="{BB962C8B-B14F-4D97-AF65-F5344CB8AC3E}">
        <p14:creationId xmlns:p14="http://schemas.microsoft.com/office/powerpoint/2010/main" val="682266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A8B989-3430-4C67-86E5-2C28D551F1A0}"/>
              </a:ext>
            </a:extLst>
          </p:cNvPr>
          <p:cNvSpPr txBox="1">
            <a:spLocks/>
          </p:cNvSpPr>
          <p:nvPr/>
        </p:nvSpPr>
        <p:spPr bwMode="auto">
          <a:xfrm>
            <a:off x="1273908" y="222849"/>
            <a:ext cx="10074621" cy="529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200" b="1" kern="1200">
                <a:solidFill>
                  <a:srgbClr val="CF0031"/>
                </a:solidFill>
                <a:latin typeface="Helvetica"/>
                <a:ea typeface="ヒラギノ角ゴ Pro W3" charset="0"/>
                <a:cs typeface="ヒラギノ角ゴ Pro W3" charset="0"/>
              </a:defRPr>
            </a:lvl1pPr>
            <a:lvl2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2pPr>
            <a:lvl3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3pPr>
            <a:lvl4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4pPr>
            <a:lvl5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5pPr>
            <a:lvl6pPr marL="4572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6pPr>
            <a:lvl7pPr marL="9144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7pPr>
            <a:lvl8pPr marL="13716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8pPr>
            <a:lvl9pPr marL="18288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9pPr>
          </a:lstStyle>
          <a:p>
            <a:pPr algn="ctr"/>
            <a:r>
              <a:rPr lang="en-US" sz="3600" dirty="0"/>
              <a:t>Overview:</a:t>
            </a:r>
          </a:p>
          <a:p>
            <a:endParaRPr lang="en-US" dirty="0"/>
          </a:p>
          <a:p>
            <a:pPr marL="457200" indent="-457200">
              <a:spcAft>
                <a:spcPts val="600"/>
              </a:spcAft>
              <a:buFont typeface="Arial" panose="020B0604020202020204" pitchFamily="34" charset="0"/>
              <a:buChar char="•"/>
            </a:pPr>
            <a:r>
              <a:rPr lang="en-US" sz="2800" dirty="0">
                <a:solidFill>
                  <a:srgbClr val="0070C0"/>
                </a:solidFill>
              </a:rPr>
              <a:t>BSA High Adventure Mission</a:t>
            </a:r>
          </a:p>
          <a:p>
            <a:pPr marL="457200" indent="-457200">
              <a:spcAft>
                <a:spcPts val="600"/>
              </a:spcAft>
              <a:buFont typeface="Arial" panose="020B0604020202020204" pitchFamily="34" charset="0"/>
              <a:buChar char="•"/>
            </a:pPr>
            <a:r>
              <a:rPr lang="en-US" sz="2800" dirty="0">
                <a:solidFill>
                  <a:srgbClr val="0070C0"/>
                </a:solidFill>
              </a:rPr>
              <a:t>End State</a:t>
            </a:r>
          </a:p>
          <a:p>
            <a:pPr marL="457200" indent="-457200">
              <a:spcAft>
                <a:spcPts val="600"/>
              </a:spcAft>
              <a:buFont typeface="Arial" panose="020B0604020202020204" pitchFamily="34" charset="0"/>
              <a:buChar char="•"/>
            </a:pPr>
            <a:r>
              <a:rPr lang="en-US" sz="2800" dirty="0">
                <a:solidFill>
                  <a:srgbClr val="0070C0"/>
                </a:solidFill>
              </a:rPr>
              <a:t>Opportunities </a:t>
            </a:r>
          </a:p>
          <a:p>
            <a:pPr marL="457200" indent="-457200">
              <a:spcAft>
                <a:spcPts val="600"/>
              </a:spcAft>
              <a:buFont typeface="Arial" panose="020B0604020202020204" pitchFamily="34" charset="0"/>
              <a:buChar char="•"/>
            </a:pPr>
            <a:r>
              <a:rPr lang="en-US" sz="2800" dirty="0">
                <a:solidFill>
                  <a:srgbClr val="0070C0"/>
                </a:solidFill>
              </a:rPr>
              <a:t>Recognition</a:t>
            </a:r>
          </a:p>
          <a:p>
            <a:pPr marL="457200" indent="-457200">
              <a:spcAft>
                <a:spcPts val="600"/>
              </a:spcAft>
              <a:buFont typeface="Arial" panose="020B0604020202020204" pitchFamily="34" charset="0"/>
              <a:buChar char="•"/>
            </a:pPr>
            <a:r>
              <a:rPr lang="en-US" sz="2800" dirty="0">
                <a:solidFill>
                  <a:srgbClr val="0070C0"/>
                </a:solidFill>
              </a:rPr>
              <a:t>Resources/Planning Considerations</a:t>
            </a:r>
          </a:p>
          <a:p>
            <a:pPr>
              <a:spcAft>
                <a:spcPts val="600"/>
              </a:spcAft>
            </a:pPr>
            <a:endParaRPr lang="en-US" sz="2800" dirty="0">
              <a:solidFill>
                <a:srgbClr val="0070C0"/>
              </a:solidFill>
            </a:endParaRPr>
          </a:p>
          <a:p>
            <a:pPr marL="457200" indent="-457200">
              <a:spcAft>
                <a:spcPts val="600"/>
              </a:spcAft>
              <a:buFont typeface="Arial" panose="020B0604020202020204" pitchFamily="34" charset="0"/>
              <a:buChar char="•"/>
            </a:pPr>
            <a:r>
              <a:rPr lang="en-US" sz="2800" dirty="0">
                <a:solidFill>
                  <a:srgbClr val="0070C0"/>
                </a:solidFill>
              </a:rPr>
              <a:t>May NCAC High Adventure Announcements</a:t>
            </a:r>
          </a:p>
          <a:p>
            <a:endParaRPr lang="en-US" dirty="0"/>
          </a:p>
        </p:txBody>
      </p:sp>
    </p:spTree>
    <p:extLst>
      <p:ext uri="{BB962C8B-B14F-4D97-AF65-F5344CB8AC3E}">
        <p14:creationId xmlns:p14="http://schemas.microsoft.com/office/powerpoint/2010/main" val="2282313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897" y="2701476"/>
            <a:ext cx="10683631" cy="615351"/>
          </a:xfrm>
        </p:spPr>
        <p:txBody>
          <a:bodyPr>
            <a:normAutofit fontScale="90000"/>
          </a:bodyPr>
          <a:lstStyle/>
          <a:p>
            <a:r>
              <a:rPr lang="en-US" b="1" dirty="0"/>
              <a:t>Why have a High </a:t>
            </a:r>
            <a:r>
              <a:rPr lang="en-US" dirty="0"/>
              <a:t>A</a:t>
            </a:r>
            <a:r>
              <a:rPr lang="en-US" b="1" dirty="0"/>
              <a:t>dventure (HA) program?</a:t>
            </a:r>
          </a:p>
        </p:txBody>
      </p:sp>
      <p:sp>
        <p:nvSpPr>
          <p:cNvPr id="3" name="Content Placeholder 2"/>
          <p:cNvSpPr>
            <a:spLocks noGrp="1"/>
          </p:cNvSpPr>
          <p:nvPr>
            <p:ph idx="1"/>
          </p:nvPr>
        </p:nvSpPr>
        <p:spPr>
          <a:xfrm>
            <a:off x="1069675" y="3492289"/>
            <a:ext cx="10834778" cy="2899885"/>
          </a:xfrm>
        </p:spPr>
        <p:txBody>
          <a:bodyPr>
            <a:normAutofit/>
          </a:bodyPr>
          <a:lstStyle/>
          <a:p>
            <a:r>
              <a:rPr lang="en-US" sz="2000" dirty="0"/>
              <a:t>Scouts learn more skills, self-reliance, and life lessons in the HA setting.</a:t>
            </a:r>
          </a:p>
          <a:p>
            <a:r>
              <a:rPr lang="en-US" sz="2000" dirty="0"/>
              <a:t>Provides opportunities for Scouts (and Adults) to train for, look forward to, and rise to the challenge.</a:t>
            </a:r>
          </a:p>
          <a:p>
            <a:r>
              <a:rPr lang="en-US" sz="2000" dirty="0"/>
              <a:t>In addition to the standard Scouting program, HA increases backcountry skills, confidence, and provides a logical path for advancement.</a:t>
            </a:r>
          </a:p>
          <a:p>
            <a:r>
              <a:rPr lang="en-US" sz="2000" dirty="0"/>
              <a:t>Increases retention; provides visible goals for younger Scouts and Cub Scouts.</a:t>
            </a:r>
          </a:p>
        </p:txBody>
      </p:sp>
      <p:sp>
        <p:nvSpPr>
          <p:cNvPr id="4" name="Title 1">
            <a:extLst>
              <a:ext uri="{FF2B5EF4-FFF2-40B4-BE49-F238E27FC236}">
                <a16:creationId xmlns:a16="http://schemas.microsoft.com/office/drawing/2014/main" id="{BEA8B989-3430-4C67-86E5-2C28D551F1A0}"/>
              </a:ext>
            </a:extLst>
          </p:cNvPr>
          <p:cNvSpPr txBox="1">
            <a:spLocks/>
          </p:cNvSpPr>
          <p:nvPr/>
        </p:nvSpPr>
        <p:spPr bwMode="auto">
          <a:xfrm>
            <a:off x="664898" y="379562"/>
            <a:ext cx="10683631" cy="220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200" b="1" kern="1200">
                <a:solidFill>
                  <a:srgbClr val="CF0031"/>
                </a:solidFill>
                <a:latin typeface="Helvetica"/>
                <a:ea typeface="ヒラギノ角ゴ Pro W3" charset="0"/>
                <a:cs typeface="ヒラギノ角ゴ Pro W3" charset="0"/>
              </a:defRPr>
            </a:lvl1pPr>
            <a:lvl2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2pPr>
            <a:lvl3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3pPr>
            <a:lvl4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4pPr>
            <a:lvl5pPr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5pPr>
            <a:lvl6pPr marL="4572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6pPr>
            <a:lvl7pPr marL="9144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7pPr>
            <a:lvl8pPr marL="13716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8pPr>
            <a:lvl9pPr marL="1828800" algn="l" defTabSz="457200" rtl="0" eaLnBrk="1" fontAlgn="base" hangingPunct="1">
              <a:spcBef>
                <a:spcPct val="0"/>
              </a:spcBef>
              <a:spcAft>
                <a:spcPct val="0"/>
              </a:spcAft>
              <a:defRPr sz="3200" b="1">
                <a:solidFill>
                  <a:srgbClr val="CF0031"/>
                </a:solidFill>
                <a:latin typeface="Helvetica" charset="0"/>
                <a:ea typeface="ヒラギノ角ゴ Pro W3" charset="0"/>
                <a:cs typeface="ヒラギノ角ゴ Pro W3" charset="0"/>
              </a:defRPr>
            </a:lvl9pPr>
          </a:lstStyle>
          <a:p>
            <a:endParaRPr lang="en-US" dirty="0"/>
          </a:p>
          <a:p>
            <a:endParaRPr lang="en-US" dirty="0"/>
          </a:p>
          <a:p>
            <a:r>
              <a:rPr lang="en-US" dirty="0"/>
              <a:t>Mission: 	</a:t>
            </a:r>
            <a:r>
              <a:rPr lang="en-US" sz="1800" dirty="0"/>
              <a:t>The mission of Scouts BSA is to prepare young people to make ethical and moral choices over their lifetimes by instilling in them the values of the Scout Oath and Law. </a:t>
            </a:r>
          </a:p>
          <a:p>
            <a:endParaRPr lang="en-US" sz="1800" dirty="0"/>
          </a:p>
          <a:p>
            <a:r>
              <a:rPr lang="en-US" sz="1800" dirty="0"/>
              <a:t>	…the BSA High Adventure Program provides opportunities for challenging outdoor experiential education that supplements the BSA mission.</a:t>
            </a:r>
          </a:p>
          <a:p>
            <a:endParaRPr lang="en-US" dirty="0"/>
          </a:p>
          <a:p>
            <a:r>
              <a:rPr lang="en-US" dirty="0"/>
              <a:t> </a:t>
            </a:r>
          </a:p>
        </p:txBody>
      </p:sp>
    </p:spTree>
    <p:extLst>
      <p:ext uri="{BB962C8B-B14F-4D97-AF65-F5344CB8AC3E}">
        <p14:creationId xmlns:p14="http://schemas.microsoft.com/office/powerpoint/2010/main" val="42233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169" y="274638"/>
            <a:ext cx="10683631" cy="1143000"/>
          </a:xfrm>
        </p:spPr>
        <p:txBody>
          <a:bodyPr/>
          <a:lstStyle/>
          <a:p>
            <a:r>
              <a:rPr lang="en-US" b="1" dirty="0"/>
              <a:t>BSA High Adventure Bases:</a:t>
            </a:r>
          </a:p>
        </p:txBody>
      </p:sp>
      <p:sp>
        <p:nvSpPr>
          <p:cNvPr id="3" name="Content Placeholder 2"/>
          <p:cNvSpPr>
            <a:spLocks noGrp="1"/>
          </p:cNvSpPr>
          <p:nvPr>
            <p:ph idx="1"/>
          </p:nvPr>
        </p:nvSpPr>
        <p:spPr>
          <a:xfrm>
            <a:off x="969108" y="1359877"/>
            <a:ext cx="8925170" cy="4766287"/>
          </a:xfrm>
        </p:spPr>
        <p:txBody>
          <a:bodyPr>
            <a:normAutofit/>
          </a:bodyPr>
          <a:lstStyle/>
          <a:p>
            <a:r>
              <a:rPr lang="en-US" sz="2800" dirty="0"/>
              <a:t>National:  Philmont; Northern Tier; Florida Sea Base; Summit Bechtel Reserve</a:t>
            </a:r>
          </a:p>
          <a:p>
            <a:r>
              <a:rPr lang="en-US" sz="2800" dirty="0"/>
              <a:t>Council:  Maine HA Base; Adirondack HA Base; Lenhok’sin; Louisiana Swamp Base; Rocky Mtn HA Base; Teton HA Base; Chilkoot HA Base; etc.</a:t>
            </a:r>
          </a:p>
          <a:p>
            <a:endParaRPr lang="en-US" sz="2800" dirty="0"/>
          </a:p>
          <a:p>
            <a:pPr>
              <a:spcAft>
                <a:spcPts val="600"/>
              </a:spcAft>
            </a:pPr>
            <a:r>
              <a:rPr lang="en-US" sz="2000" dirty="0"/>
              <a:t>Pros:  iconic experiences; professional support; treks can be tailored 		to crew; accredited camps; provisional opportunities</a:t>
            </a:r>
          </a:p>
          <a:p>
            <a:r>
              <a:rPr lang="en-US" sz="2000" dirty="0"/>
              <a:t>Cons:  expensive; often travel and time intensive</a:t>
            </a:r>
          </a:p>
          <a:p>
            <a:endParaRPr lang="en-US" sz="3200" dirty="0"/>
          </a:p>
        </p:txBody>
      </p:sp>
      <p:pic>
        <p:nvPicPr>
          <p:cNvPr id="5" name="Picture 4">
            <a:extLst>
              <a:ext uri="{FF2B5EF4-FFF2-40B4-BE49-F238E27FC236}">
                <a16:creationId xmlns:a16="http://schemas.microsoft.com/office/drawing/2014/main" id="{F6D0D90B-F0EC-4752-8F67-803CEABB3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7628" y="337280"/>
            <a:ext cx="1281480" cy="1171639"/>
          </a:xfrm>
          <a:prstGeom prst="rect">
            <a:avLst/>
          </a:prstGeom>
        </p:spPr>
      </p:pic>
      <p:pic>
        <p:nvPicPr>
          <p:cNvPr id="7" name="Picture 6">
            <a:extLst>
              <a:ext uri="{FF2B5EF4-FFF2-40B4-BE49-F238E27FC236}">
                <a16:creationId xmlns:a16="http://schemas.microsoft.com/office/drawing/2014/main" id="{4F76E7D3-EECA-4944-9324-9A090E5A6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7628" y="1691482"/>
            <a:ext cx="1281480" cy="984177"/>
          </a:xfrm>
          <a:prstGeom prst="rect">
            <a:avLst/>
          </a:prstGeom>
        </p:spPr>
      </p:pic>
      <p:pic>
        <p:nvPicPr>
          <p:cNvPr id="9" name="Picture 8">
            <a:extLst>
              <a:ext uri="{FF2B5EF4-FFF2-40B4-BE49-F238E27FC236}">
                <a16:creationId xmlns:a16="http://schemas.microsoft.com/office/drawing/2014/main" id="{024D5BC3-F0EC-4D02-BBB5-7C38487E71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7628" y="2900862"/>
            <a:ext cx="1281480" cy="1281480"/>
          </a:xfrm>
          <a:prstGeom prst="rect">
            <a:avLst/>
          </a:prstGeom>
        </p:spPr>
      </p:pic>
      <p:pic>
        <p:nvPicPr>
          <p:cNvPr id="11" name="Picture 10">
            <a:extLst>
              <a:ext uri="{FF2B5EF4-FFF2-40B4-BE49-F238E27FC236}">
                <a16:creationId xmlns:a16="http://schemas.microsoft.com/office/drawing/2014/main" id="{D9855408-C9F4-416A-9888-3E6146B18F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4018" y="4349262"/>
            <a:ext cx="1028700" cy="1066800"/>
          </a:xfrm>
          <a:prstGeom prst="rect">
            <a:avLst/>
          </a:prstGeom>
        </p:spPr>
      </p:pic>
    </p:spTree>
    <p:extLst>
      <p:ext uri="{BB962C8B-B14F-4D97-AF65-F5344CB8AC3E}">
        <p14:creationId xmlns:p14="http://schemas.microsoft.com/office/powerpoint/2010/main" val="390286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8753</TotalTime>
  <Words>2836</Words>
  <Application>Microsoft Office PowerPoint</Application>
  <PresentationFormat>Widescreen</PresentationFormat>
  <Paragraphs>313</Paragraphs>
  <Slides>40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Calibri</vt:lpstr>
      <vt:lpstr>Calibri Light</vt:lpstr>
      <vt:lpstr>Courier New</vt:lpstr>
      <vt:lpstr>Helvetica</vt:lpstr>
      <vt:lpstr>New serif</vt:lpstr>
      <vt:lpstr>Roboto</vt:lpstr>
      <vt:lpstr>Times New Roman</vt:lpstr>
      <vt:lpstr>Office Theme</vt:lpstr>
      <vt:lpstr>George Mason  District Roundtable</vt:lpstr>
      <vt:lpstr>PowerPoint Presentation</vt:lpstr>
      <vt:lpstr>Council Update</vt:lpstr>
      <vt:lpstr>Cub Scout Summer</vt:lpstr>
      <vt:lpstr>Camp Snyder/Service Projects</vt:lpstr>
      <vt:lpstr> High Adventure Brief         Joe Knecht  GM District High Adventure Committee</vt:lpstr>
      <vt:lpstr>PowerPoint Presentation</vt:lpstr>
      <vt:lpstr>Why have a High Adventure (HA) program?</vt:lpstr>
      <vt:lpstr>BSA High Adventure Bases:</vt:lpstr>
      <vt:lpstr>Unit-based High Adventure (local treks):</vt:lpstr>
      <vt:lpstr>Recognition:</vt:lpstr>
      <vt:lpstr>-- There are limitless HA opportunities for Scouts across the spectrum of age and capabilities.   -- HA treks require significant planning and coordination, but will create lifelong memories for Scouts and Adult Leaders.  -- Units with active HA programs are best able to recruit and retain Scouts. </vt:lpstr>
      <vt:lpstr>GM High Adventure (May 2021)</vt:lpstr>
      <vt:lpstr>George Mason Program </vt:lpstr>
      <vt:lpstr>Current 2021 GM Calendar</vt:lpstr>
      <vt:lpstr>George Mason Hike-O-Ree 2021</vt:lpstr>
      <vt:lpstr>Flags In</vt:lpstr>
      <vt:lpstr>Civic and Related Activities of Interest to Scouts</vt:lpstr>
      <vt:lpstr>SCOUTS BSA Roundtable</vt:lpstr>
      <vt:lpstr>Fall 2021 District Camporee</vt:lpstr>
      <vt:lpstr>Future Camporees</vt:lpstr>
      <vt:lpstr>Training</vt:lpstr>
      <vt:lpstr>PowerPoint Presentation</vt:lpstr>
      <vt:lpstr>Shooting Sports</vt:lpstr>
      <vt:lpstr>Merit Badges</vt:lpstr>
      <vt:lpstr>George Mason Program </vt:lpstr>
      <vt:lpstr>Current 2020-2021 GM Calendar</vt:lpstr>
      <vt:lpstr>George Mason Hike-O-Ree 2021</vt:lpstr>
      <vt:lpstr>Flags In</vt:lpstr>
      <vt:lpstr>STEM</vt:lpstr>
      <vt:lpstr>Civic and Related Activities of Interest to Scouts</vt:lpstr>
      <vt:lpstr>SCOUTS BSA Roundtable</vt:lpstr>
      <vt:lpstr>Fall 2021 District Camporee</vt:lpstr>
      <vt:lpstr>Future Camporees</vt:lpstr>
      <vt:lpstr>Training</vt:lpstr>
      <vt:lpstr>PowerPoint Presentation</vt:lpstr>
      <vt:lpstr>Shooting Sports</vt:lpstr>
      <vt:lpstr>And don’t forget the District’s various COPE and Climbing Opportunities!  Where CUB Scouts learn about teamwork by playing Games with a Purpose Boy and Girl Scouts learn how to lead their peers while playing these games And our more senior Scouts, Venturers,  and Scouters practice and refine their skills through Challenge Outdoor Fun-Filled Family Engaged Experiences &amp; Team Enhancing Activities (a.k.a. COFFFEE &amp; TEA)  Level 1 &amp; Level 2 training in COPE &amp; Climbing programs need to be coordinated with COPE &amp; Climbing committee chair: Tony Waisanen &lt;ncac.cope@gmail.com&gt;</vt:lpstr>
      <vt:lpstr>Merit Badges</vt:lpstr>
      <vt:lpstr>Other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George Mason  District Roundtable</dc:title>
  <dc:creator>Matt Burns</dc:creator>
  <cp:lastModifiedBy>Merit_Badge Dean</cp:lastModifiedBy>
  <cp:revision>57</cp:revision>
  <dcterms:created xsi:type="dcterms:W3CDTF">2021-01-12T17:15:05Z</dcterms:created>
  <dcterms:modified xsi:type="dcterms:W3CDTF">2021-05-18T03:35:05Z</dcterms:modified>
</cp:coreProperties>
</file>