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612" r:id="rId3"/>
    <p:sldId id="619" r:id="rId4"/>
    <p:sldId id="620" r:id="rId5"/>
    <p:sldId id="621" r:id="rId6"/>
    <p:sldId id="622" r:id="rId7"/>
    <p:sldId id="259" r:id="rId8"/>
    <p:sldId id="613" r:id="rId9"/>
    <p:sldId id="617" r:id="rId10"/>
    <p:sldId id="618" r:id="rId11"/>
    <p:sldId id="615" r:id="rId12"/>
    <p:sldId id="257" r:id="rId13"/>
    <p:sldId id="258" r:id="rId14"/>
    <p:sldId id="601" r:id="rId15"/>
    <p:sldId id="602" r:id="rId16"/>
    <p:sldId id="260" r:id="rId17"/>
    <p:sldId id="262" r:id="rId18"/>
    <p:sldId id="428" r:id="rId19"/>
    <p:sldId id="603" r:id="rId20"/>
    <p:sldId id="264" r:id="rId21"/>
    <p:sldId id="429" r:id="rId22"/>
    <p:sldId id="265" r:id="rId23"/>
    <p:sldId id="266" r:id="rId24"/>
    <p:sldId id="267" r:id="rId25"/>
    <p:sldId id="268" r:id="rId26"/>
    <p:sldId id="269" r:id="rId27"/>
    <p:sldId id="616" r:id="rId2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DDE00-4BE2-4F54-8AF7-600DCFAEABA1}" type="doc">
      <dgm:prSet loTypeId="urn:microsoft.com/office/officeart/2005/8/layout/hList6" loCatId="list" qsTypeId="urn:microsoft.com/office/officeart/2005/8/quickstyle/simple1" qsCatId="simple" csTypeId="urn:microsoft.com/office/officeart/2005/8/colors/colorful3" csCatId="colorful" phldr="1"/>
      <dgm:spPr/>
      <dgm:t>
        <a:bodyPr/>
        <a:lstStyle/>
        <a:p>
          <a:endParaRPr lang="en-US"/>
        </a:p>
      </dgm:t>
    </dgm:pt>
    <dgm:pt modelId="{A2596785-6A34-4AF0-ACD6-90B3FF15D79E}">
      <dgm:prSet phldrT="[Text]" custT="1"/>
      <dgm:spPr/>
      <dgm:t>
        <a:bodyPr/>
        <a:lstStyle/>
        <a:p>
          <a:r>
            <a:rPr lang="en-US" sz="3200" dirty="0">
              <a:solidFill>
                <a:schemeClr val="tx1">
                  <a:lumMod val="95000"/>
                  <a:lumOff val="5000"/>
                </a:schemeClr>
              </a:solidFill>
            </a:rPr>
            <a:t>Aug 1 to Oct 14</a:t>
          </a:r>
        </a:p>
      </dgm:t>
    </dgm:pt>
    <dgm:pt modelId="{69E8F7AD-B578-40D6-A0CE-D44E3343F3AD}" type="parTrans" cxnId="{8899CB05-1FDC-47BD-9F56-E7CCA39D8731}">
      <dgm:prSet/>
      <dgm:spPr/>
      <dgm:t>
        <a:bodyPr/>
        <a:lstStyle/>
        <a:p>
          <a:endParaRPr lang="en-US"/>
        </a:p>
      </dgm:t>
    </dgm:pt>
    <dgm:pt modelId="{7B65D0D1-FC78-4492-B376-9D0785A8B139}" type="sibTrans" cxnId="{8899CB05-1FDC-47BD-9F56-E7CCA39D8731}">
      <dgm:prSet/>
      <dgm:spPr/>
      <dgm:t>
        <a:bodyPr/>
        <a:lstStyle/>
        <a:p>
          <a:endParaRPr lang="en-US"/>
        </a:p>
      </dgm:t>
    </dgm:pt>
    <dgm:pt modelId="{2E0BA933-984D-43F1-B5EA-043080B156BE}">
      <dgm:prSet phldrT="[Text]" custT="1"/>
      <dgm:spPr/>
      <dgm:t>
        <a:bodyPr/>
        <a:lstStyle/>
        <a:p>
          <a:r>
            <a:rPr lang="en-US" sz="2800" dirty="0">
              <a:solidFill>
                <a:schemeClr val="tx1">
                  <a:lumMod val="95000"/>
                  <a:lumOff val="5000"/>
                </a:schemeClr>
              </a:solidFill>
            </a:rPr>
            <a:t>Membership Inventory</a:t>
          </a:r>
        </a:p>
      </dgm:t>
    </dgm:pt>
    <dgm:pt modelId="{6BAE6BF3-8BC0-45D0-811B-CACA8DF1DC5B}" type="parTrans" cxnId="{95EDABDA-2547-437F-89C9-91FE4F4A2871}">
      <dgm:prSet/>
      <dgm:spPr/>
      <dgm:t>
        <a:bodyPr/>
        <a:lstStyle/>
        <a:p>
          <a:endParaRPr lang="en-US"/>
        </a:p>
      </dgm:t>
    </dgm:pt>
    <dgm:pt modelId="{3369AF41-F86D-476D-972A-CF7F25F1B369}" type="sibTrans" cxnId="{95EDABDA-2547-437F-89C9-91FE4F4A2871}">
      <dgm:prSet/>
      <dgm:spPr/>
      <dgm:t>
        <a:bodyPr/>
        <a:lstStyle/>
        <a:p>
          <a:endParaRPr lang="en-US"/>
        </a:p>
      </dgm:t>
    </dgm:pt>
    <dgm:pt modelId="{1CCA4DBD-4913-4A32-B16A-BA4E3792522D}">
      <dgm:prSet phldrT="[Text]" custT="1"/>
      <dgm:spPr/>
      <dgm:t>
        <a:bodyPr/>
        <a:lstStyle/>
        <a:p>
          <a:r>
            <a:rPr lang="en-US" sz="4400" dirty="0"/>
            <a:t>Oct 15 to Oct 31</a:t>
          </a:r>
        </a:p>
      </dgm:t>
    </dgm:pt>
    <dgm:pt modelId="{1B0A25E4-570C-4BD6-A364-674FBCB10595}" type="parTrans" cxnId="{4586D9AF-42D5-4F10-AAB3-E7737F34CA33}">
      <dgm:prSet/>
      <dgm:spPr/>
      <dgm:t>
        <a:bodyPr/>
        <a:lstStyle/>
        <a:p>
          <a:endParaRPr lang="en-US"/>
        </a:p>
      </dgm:t>
    </dgm:pt>
    <dgm:pt modelId="{0C0D6005-0FDB-4D3A-B359-F4A911BD8848}" type="sibTrans" cxnId="{4586D9AF-42D5-4F10-AAB3-E7737F34CA33}">
      <dgm:prSet/>
      <dgm:spPr/>
      <dgm:t>
        <a:bodyPr/>
        <a:lstStyle/>
        <a:p>
          <a:endParaRPr lang="en-US"/>
        </a:p>
      </dgm:t>
    </dgm:pt>
    <dgm:pt modelId="{5406E714-7CCC-4DEA-A7C9-3B5889E4BFBF}">
      <dgm:prSet phldrT="[Text]" custT="1"/>
      <dgm:spPr/>
      <dgm:t>
        <a:bodyPr/>
        <a:lstStyle/>
        <a:p>
          <a:r>
            <a:rPr lang="en-US" sz="2800" dirty="0"/>
            <a:t>Data Input</a:t>
          </a:r>
        </a:p>
      </dgm:t>
    </dgm:pt>
    <dgm:pt modelId="{E2DF10AC-10DC-40F6-AB3B-C37D8E646A7B}" type="parTrans" cxnId="{7288E013-B7A7-40AD-BAD4-0029E2353B1A}">
      <dgm:prSet/>
      <dgm:spPr/>
      <dgm:t>
        <a:bodyPr/>
        <a:lstStyle/>
        <a:p>
          <a:endParaRPr lang="en-US"/>
        </a:p>
      </dgm:t>
    </dgm:pt>
    <dgm:pt modelId="{654462A9-935D-49E1-B27A-FE07A9F724C7}" type="sibTrans" cxnId="{7288E013-B7A7-40AD-BAD4-0029E2353B1A}">
      <dgm:prSet/>
      <dgm:spPr/>
      <dgm:t>
        <a:bodyPr/>
        <a:lstStyle/>
        <a:p>
          <a:endParaRPr lang="en-US"/>
        </a:p>
      </dgm:t>
    </dgm:pt>
    <dgm:pt modelId="{8483DEF8-E5D7-4452-8B7D-DF5AEED0DBA4}">
      <dgm:prSet phldrT="[Text]" custT="1"/>
      <dgm:spPr/>
      <dgm:t>
        <a:bodyPr/>
        <a:lstStyle/>
        <a:p>
          <a:r>
            <a:rPr lang="en-US" sz="2800" dirty="0"/>
            <a:t>Review</a:t>
          </a:r>
        </a:p>
      </dgm:t>
    </dgm:pt>
    <dgm:pt modelId="{5BBFA4DB-000F-4F25-8571-9B2785EFC24D}" type="parTrans" cxnId="{451E571B-807A-491D-9021-389AA0329CAF}">
      <dgm:prSet/>
      <dgm:spPr/>
      <dgm:t>
        <a:bodyPr/>
        <a:lstStyle/>
        <a:p>
          <a:endParaRPr lang="en-US"/>
        </a:p>
      </dgm:t>
    </dgm:pt>
    <dgm:pt modelId="{1572E6EA-CE79-479B-8BBC-3184793D8CAF}" type="sibTrans" cxnId="{451E571B-807A-491D-9021-389AA0329CAF}">
      <dgm:prSet/>
      <dgm:spPr/>
      <dgm:t>
        <a:bodyPr/>
        <a:lstStyle/>
        <a:p>
          <a:endParaRPr lang="en-US"/>
        </a:p>
      </dgm:t>
    </dgm:pt>
    <dgm:pt modelId="{8667834D-41A0-47D1-812A-68DAF3FCC745}">
      <dgm:prSet phldrT="[Text]"/>
      <dgm:spPr/>
      <dgm:t>
        <a:bodyPr/>
        <a:lstStyle/>
        <a:p>
          <a:r>
            <a:rPr lang="en-US" sz="6500" dirty="0"/>
            <a:t>Nov 1</a:t>
          </a:r>
        </a:p>
      </dgm:t>
    </dgm:pt>
    <dgm:pt modelId="{A7DA2C15-2362-49E3-BC42-D8231B391544}" type="parTrans" cxnId="{467434AF-8C5F-48B3-804E-D29A0F49FC75}">
      <dgm:prSet/>
      <dgm:spPr/>
      <dgm:t>
        <a:bodyPr/>
        <a:lstStyle/>
        <a:p>
          <a:endParaRPr lang="en-US"/>
        </a:p>
      </dgm:t>
    </dgm:pt>
    <dgm:pt modelId="{723DC1D1-2332-4FF4-9BBA-B7EEA664DDA1}" type="sibTrans" cxnId="{467434AF-8C5F-48B3-804E-D29A0F49FC75}">
      <dgm:prSet/>
      <dgm:spPr/>
      <dgm:t>
        <a:bodyPr/>
        <a:lstStyle/>
        <a:p>
          <a:endParaRPr lang="en-US"/>
        </a:p>
      </dgm:t>
    </dgm:pt>
    <dgm:pt modelId="{B908B4A8-6AD9-414F-B07B-EAF27373BBEB}">
      <dgm:prSet phldrT="[Text]" custT="1"/>
      <dgm:spPr/>
      <dgm:t>
        <a:bodyPr/>
        <a:lstStyle/>
        <a:p>
          <a:r>
            <a:rPr lang="en-US" sz="5400" dirty="0"/>
            <a:t>Submit Charter</a:t>
          </a:r>
        </a:p>
      </dgm:t>
    </dgm:pt>
    <dgm:pt modelId="{0AA16788-5BEB-40C8-8014-F5C2EADB1A64}" type="parTrans" cxnId="{3F3FD781-17A4-40EA-B61F-0A95AEA0828D}">
      <dgm:prSet/>
      <dgm:spPr/>
      <dgm:t>
        <a:bodyPr/>
        <a:lstStyle/>
        <a:p>
          <a:endParaRPr lang="en-US"/>
        </a:p>
      </dgm:t>
    </dgm:pt>
    <dgm:pt modelId="{D6A31EB1-A810-4996-A6E3-BE995930EC80}" type="sibTrans" cxnId="{3F3FD781-17A4-40EA-B61F-0A95AEA0828D}">
      <dgm:prSet/>
      <dgm:spPr/>
      <dgm:t>
        <a:bodyPr/>
        <a:lstStyle/>
        <a:p>
          <a:endParaRPr lang="en-US"/>
        </a:p>
      </dgm:t>
    </dgm:pt>
    <dgm:pt modelId="{B880EAE7-9B8E-432B-88E3-B5A2BA7632BA}">
      <dgm:prSet phldrT="[Text]" custT="1"/>
      <dgm:spPr/>
      <dgm:t>
        <a:bodyPr/>
        <a:lstStyle/>
        <a:p>
          <a:r>
            <a:rPr lang="en-US" sz="2800" dirty="0">
              <a:solidFill>
                <a:schemeClr val="tx1">
                  <a:lumMod val="95000"/>
                  <a:lumOff val="5000"/>
                </a:schemeClr>
              </a:solidFill>
            </a:rPr>
            <a:t>Annual Agreement</a:t>
          </a:r>
        </a:p>
      </dgm:t>
    </dgm:pt>
    <dgm:pt modelId="{4B2A2273-DF71-48F6-8C24-3409A1D5E4EB}" type="parTrans" cxnId="{B1DE95C2-888E-4B97-A42A-F05274B5EE3D}">
      <dgm:prSet/>
      <dgm:spPr/>
      <dgm:t>
        <a:bodyPr/>
        <a:lstStyle/>
        <a:p>
          <a:endParaRPr lang="en-US"/>
        </a:p>
      </dgm:t>
    </dgm:pt>
    <dgm:pt modelId="{F24DD153-D909-46F3-87F7-35E21005D63F}" type="sibTrans" cxnId="{B1DE95C2-888E-4B97-A42A-F05274B5EE3D}">
      <dgm:prSet/>
      <dgm:spPr/>
      <dgm:t>
        <a:bodyPr/>
        <a:lstStyle/>
        <a:p>
          <a:endParaRPr lang="en-US"/>
        </a:p>
      </dgm:t>
    </dgm:pt>
    <dgm:pt modelId="{3D1F89A1-95DA-48F5-A6FA-637B64E07042}">
      <dgm:prSet phldrT="[Text]" custT="1"/>
      <dgm:spPr/>
      <dgm:t>
        <a:bodyPr/>
        <a:lstStyle/>
        <a:p>
          <a:r>
            <a:rPr lang="en-US" sz="2800" dirty="0">
              <a:solidFill>
                <a:schemeClr val="tx1">
                  <a:lumMod val="95000"/>
                  <a:lumOff val="5000"/>
                </a:schemeClr>
              </a:solidFill>
            </a:rPr>
            <a:t>Add Members</a:t>
          </a:r>
        </a:p>
      </dgm:t>
    </dgm:pt>
    <dgm:pt modelId="{3A38B006-C79C-4CE3-87B0-B84359B04073}" type="parTrans" cxnId="{148BE088-4320-444B-A220-55EDC2304B59}">
      <dgm:prSet/>
      <dgm:spPr/>
      <dgm:t>
        <a:bodyPr/>
        <a:lstStyle/>
        <a:p>
          <a:endParaRPr lang="en-US"/>
        </a:p>
      </dgm:t>
    </dgm:pt>
    <dgm:pt modelId="{9CE3884B-2C4B-449C-A3B7-554F177258EE}" type="sibTrans" cxnId="{148BE088-4320-444B-A220-55EDC2304B59}">
      <dgm:prSet/>
      <dgm:spPr/>
      <dgm:t>
        <a:bodyPr/>
        <a:lstStyle/>
        <a:p>
          <a:endParaRPr lang="en-US"/>
        </a:p>
      </dgm:t>
    </dgm:pt>
    <dgm:pt modelId="{EB84C0C6-F18B-4419-8A89-697F2F9C0FB8}" type="pres">
      <dgm:prSet presAssocID="{51CDDE00-4BE2-4F54-8AF7-600DCFAEABA1}" presName="Name0" presStyleCnt="0">
        <dgm:presLayoutVars>
          <dgm:dir/>
          <dgm:resizeHandles val="exact"/>
        </dgm:presLayoutVars>
      </dgm:prSet>
      <dgm:spPr/>
    </dgm:pt>
    <dgm:pt modelId="{7BCD737B-0F0F-4229-ABD1-9C54F915C3D8}" type="pres">
      <dgm:prSet presAssocID="{A2596785-6A34-4AF0-ACD6-90B3FF15D79E}" presName="node" presStyleLbl="node1" presStyleIdx="0" presStyleCnt="3" custLinFactX="-31228" custLinFactNeighborX="-100000" custLinFactNeighborY="1966">
        <dgm:presLayoutVars>
          <dgm:bulletEnabled val="1"/>
        </dgm:presLayoutVars>
      </dgm:prSet>
      <dgm:spPr/>
    </dgm:pt>
    <dgm:pt modelId="{E8F5EE94-D2BC-40CC-9EF8-D844D32C9E92}" type="pres">
      <dgm:prSet presAssocID="{7B65D0D1-FC78-4492-B376-9D0785A8B139}" presName="sibTrans" presStyleCnt="0"/>
      <dgm:spPr/>
    </dgm:pt>
    <dgm:pt modelId="{6CC2759D-E2AB-4C3E-AB40-40588F54F046}" type="pres">
      <dgm:prSet presAssocID="{1CCA4DBD-4913-4A32-B16A-BA4E3792522D}" presName="node" presStyleLbl="node1" presStyleIdx="1" presStyleCnt="3">
        <dgm:presLayoutVars>
          <dgm:bulletEnabled val="1"/>
        </dgm:presLayoutVars>
      </dgm:prSet>
      <dgm:spPr/>
    </dgm:pt>
    <dgm:pt modelId="{6C07C9C5-EEEE-4AC2-AB79-7733157259FD}" type="pres">
      <dgm:prSet presAssocID="{0C0D6005-0FDB-4D3A-B359-F4A911BD8848}" presName="sibTrans" presStyleCnt="0"/>
      <dgm:spPr/>
    </dgm:pt>
    <dgm:pt modelId="{35506E62-A2C7-4723-907A-2513FF75DC96}" type="pres">
      <dgm:prSet presAssocID="{8667834D-41A0-47D1-812A-68DAF3FCC745}" presName="node" presStyleLbl="node1" presStyleIdx="2" presStyleCnt="3">
        <dgm:presLayoutVars>
          <dgm:bulletEnabled val="1"/>
        </dgm:presLayoutVars>
      </dgm:prSet>
      <dgm:spPr/>
    </dgm:pt>
  </dgm:ptLst>
  <dgm:cxnLst>
    <dgm:cxn modelId="{8899CB05-1FDC-47BD-9F56-E7CCA39D8731}" srcId="{51CDDE00-4BE2-4F54-8AF7-600DCFAEABA1}" destId="{A2596785-6A34-4AF0-ACD6-90B3FF15D79E}" srcOrd="0" destOrd="0" parTransId="{69E8F7AD-B578-40D6-A0CE-D44E3343F3AD}" sibTransId="{7B65D0D1-FC78-4492-B376-9D0785A8B139}"/>
    <dgm:cxn modelId="{7288E013-B7A7-40AD-BAD4-0029E2353B1A}" srcId="{1CCA4DBD-4913-4A32-B16A-BA4E3792522D}" destId="{5406E714-7CCC-4DEA-A7C9-3B5889E4BFBF}" srcOrd="0" destOrd="0" parTransId="{E2DF10AC-10DC-40F6-AB3B-C37D8E646A7B}" sibTransId="{654462A9-935D-49E1-B27A-FE07A9F724C7}"/>
    <dgm:cxn modelId="{451E571B-807A-491D-9021-389AA0329CAF}" srcId="{1CCA4DBD-4913-4A32-B16A-BA4E3792522D}" destId="{8483DEF8-E5D7-4452-8B7D-DF5AEED0DBA4}" srcOrd="1" destOrd="0" parTransId="{5BBFA4DB-000F-4F25-8571-9B2785EFC24D}" sibTransId="{1572E6EA-CE79-479B-8BBC-3184793D8CAF}"/>
    <dgm:cxn modelId="{E2C92462-55A5-4341-8DC8-BC8F98540A67}" type="presOf" srcId="{2E0BA933-984D-43F1-B5EA-043080B156BE}" destId="{7BCD737B-0F0F-4229-ABD1-9C54F915C3D8}" srcOrd="0" destOrd="1" presId="urn:microsoft.com/office/officeart/2005/8/layout/hList6"/>
    <dgm:cxn modelId="{A02CDE47-794B-4D54-B5C2-EE09CCCD02AC}" type="presOf" srcId="{51CDDE00-4BE2-4F54-8AF7-600DCFAEABA1}" destId="{EB84C0C6-F18B-4419-8A89-697F2F9C0FB8}" srcOrd="0" destOrd="0" presId="urn:microsoft.com/office/officeart/2005/8/layout/hList6"/>
    <dgm:cxn modelId="{ED3F4768-7A1E-4FCC-9E47-2713C1DAC1EC}" type="presOf" srcId="{8667834D-41A0-47D1-812A-68DAF3FCC745}" destId="{35506E62-A2C7-4723-907A-2513FF75DC96}" srcOrd="0" destOrd="0" presId="urn:microsoft.com/office/officeart/2005/8/layout/hList6"/>
    <dgm:cxn modelId="{47181254-A4D1-4E65-BD33-138E23130DE3}" type="presOf" srcId="{1CCA4DBD-4913-4A32-B16A-BA4E3792522D}" destId="{6CC2759D-E2AB-4C3E-AB40-40588F54F046}" srcOrd="0" destOrd="0" presId="urn:microsoft.com/office/officeart/2005/8/layout/hList6"/>
    <dgm:cxn modelId="{6C624D54-7AC4-4B84-8E53-0C188043EDD0}" type="presOf" srcId="{5406E714-7CCC-4DEA-A7C9-3B5889E4BFBF}" destId="{6CC2759D-E2AB-4C3E-AB40-40588F54F046}" srcOrd="0" destOrd="1" presId="urn:microsoft.com/office/officeart/2005/8/layout/hList6"/>
    <dgm:cxn modelId="{3F3FD781-17A4-40EA-B61F-0A95AEA0828D}" srcId="{8667834D-41A0-47D1-812A-68DAF3FCC745}" destId="{B908B4A8-6AD9-414F-B07B-EAF27373BBEB}" srcOrd="0" destOrd="0" parTransId="{0AA16788-5BEB-40C8-8014-F5C2EADB1A64}" sibTransId="{D6A31EB1-A810-4996-A6E3-BE995930EC80}"/>
    <dgm:cxn modelId="{1ECFE481-662C-46C4-8F7A-8EF41DFBBA0D}" type="presOf" srcId="{3D1F89A1-95DA-48F5-A6FA-637B64E07042}" destId="{7BCD737B-0F0F-4229-ABD1-9C54F915C3D8}" srcOrd="0" destOrd="2" presId="urn:microsoft.com/office/officeart/2005/8/layout/hList6"/>
    <dgm:cxn modelId="{148BE088-4320-444B-A220-55EDC2304B59}" srcId="{A2596785-6A34-4AF0-ACD6-90B3FF15D79E}" destId="{3D1F89A1-95DA-48F5-A6FA-637B64E07042}" srcOrd="1" destOrd="0" parTransId="{3A38B006-C79C-4CE3-87B0-B84359B04073}" sibTransId="{9CE3884B-2C4B-449C-A3B7-554F177258EE}"/>
    <dgm:cxn modelId="{467434AF-8C5F-48B3-804E-D29A0F49FC75}" srcId="{51CDDE00-4BE2-4F54-8AF7-600DCFAEABA1}" destId="{8667834D-41A0-47D1-812A-68DAF3FCC745}" srcOrd="2" destOrd="0" parTransId="{A7DA2C15-2362-49E3-BC42-D8231B391544}" sibTransId="{723DC1D1-2332-4FF4-9BBA-B7EEA664DDA1}"/>
    <dgm:cxn modelId="{4586D9AF-42D5-4F10-AAB3-E7737F34CA33}" srcId="{51CDDE00-4BE2-4F54-8AF7-600DCFAEABA1}" destId="{1CCA4DBD-4913-4A32-B16A-BA4E3792522D}" srcOrd="1" destOrd="0" parTransId="{1B0A25E4-570C-4BD6-A364-674FBCB10595}" sibTransId="{0C0D6005-0FDB-4D3A-B359-F4A911BD8848}"/>
    <dgm:cxn modelId="{B1DE95C2-888E-4B97-A42A-F05274B5EE3D}" srcId="{A2596785-6A34-4AF0-ACD6-90B3FF15D79E}" destId="{B880EAE7-9B8E-432B-88E3-B5A2BA7632BA}" srcOrd="2" destOrd="0" parTransId="{4B2A2273-DF71-48F6-8C24-3409A1D5E4EB}" sibTransId="{F24DD153-D909-46F3-87F7-35E21005D63F}"/>
    <dgm:cxn modelId="{7F2563CC-25F0-42DC-A22C-3E664BD48959}" type="presOf" srcId="{B908B4A8-6AD9-414F-B07B-EAF27373BBEB}" destId="{35506E62-A2C7-4723-907A-2513FF75DC96}" srcOrd="0" destOrd="1" presId="urn:microsoft.com/office/officeart/2005/8/layout/hList6"/>
    <dgm:cxn modelId="{6644BDCC-4433-4781-B7F8-983C4CCAD4AC}" type="presOf" srcId="{8483DEF8-E5D7-4452-8B7D-DF5AEED0DBA4}" destId="{6CC2759D-E2AB-4C3E-AB40-40588F54F046}" srcOrd="0" destOrd="2" presId="urn:microsoft.com/office/officeart/2005/8/layout/hList6"/>
    <dgm:cxn modelId="{95EDABDA-2547-437F-89C9-91FE4F4A2871}" srcId="{A2596785-6A34-4AF0-ACD6-90B3FF15D79E}" destId="{2E0BA933-984D-43F1-B5EA-043080B156BE}" srcOrd="0" destOrd="0" parTransId="{6BAE6BF3-8BC0-45D0-811B-CACA8DF1DC5B}" sibTransId="{3369AF41-F86D-476D-972A-CF7F25F1B369}"/>
    <dgm:cxn modelId="{834FF6E4-DEEA-45B8-A784-6D38C544033C}" type="presOf" srcId="{A2596785-6A34-4AF0-ACD6-90B3FF15D79E}" destId="{7BCD737B-0F0F-4229-ABD1-9C54F915C3D8}" srcOrd="0" destOrd="0" presId="urn:microsoft.com/office/officeart/2005/8/layout/hList6"/>
    <dgm:cxn modelId="{4158E1F9-0C25-41AE-8A36-77B6D7EA5774}" type="presOf" srcId="{B880EAE7-9B8E-432B-88E3-B5A2BA7632BA}" destId="{7BCD737B-0F0F-4229-ABD1-9C54F915C3D8}" srcOrd="0" destOrd="3" presId="urn:microsoft.com/office/officeart/2005/8/layout/hList6"/>
    <dgm:cxn modelId="{3D407AF3-6B60-4D20-A18A-F0A760B71DB9}" type="presParOf" srcId="{EB84C0C6-F18B-4419-8A89-697F2F9C0FB8}" destId="{7BCD737B-0F0F-4229-ABD1-9C54F915C3D8}" srcOrd="0" destOrd="0" presId="urn:microsoft.com/office/officeart/2005/8/layout/hList6"/>
    <dgm:cxn modelId="{59DEDC15-7F29-40D5-ACD8-7C5FEAFAF181}" type="presParOf" srcId="{EB84C0C6-F18B-4419-8A89-697F2F9C0FB8}" destId="{E8F5EE94-D2BC-40CC-9EF8-D844D32C9E92}" srcOrd="1" destOrd="0" presId="urn:microsoft.com/office/officeart/2005/8/layout/hList6"/>
    <dgm:cxn modelId="{CF650332-17AE-4713-955E-A9AC102DD192}" type="presParOf" srcId="{EB84C0C6-F18B-4419-8A89-697F2F9C0FB8}" destId="{6CC2759D-E2AB-4C3E-AB40-40588F54F046}" srcOrd="2" destOrd="0" presId="urn:microsoft.com/office/officeart/2005/8/layout/hList6"/>
    <dgm:cxn modelId="{160F8893-0252-4EDB-82AD-D16413748623}" type="presParOf" srcId="{EB84C0C6-F18B-4419-8A89-697F2F9C0FB8}" destId="{6C07C9C5-EEEE-4AC2-AB79-7733157259FD}" srcOrd="3" destOrd="0" presId="urn:microsoft.com/office/officeart/2005/8/layout/hList6"/>
    <dgm:cxn modelId="{51AB1590-9529-40BC-A1F9-52F4EEEB6741}" type="presParOf" srcId="{EB84C0C6-F18B-4419-8A89-697F2F9C0FB8}" destId="{35506E62-A2C7-4723-907A-2513FF75DC96}"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D737B-0F0F-4229-ABD1-9C54F915C3D8}">
      <dsp:nvSpPr>
        <dsp:cNvPr id="0" name=""/>
        <dsp:cNvSpPr/>
      </dsp:nvSpPr>
      <dsp:spPr>
        <a:xfrm rot="16200000">
          <a:off x="-843116" y="843116"/>
          <a:ext cx="5197300" cy="3511067"/>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tx1">
                  <a:lumMod val="95000"/>
                  <a:lumOff val="5000"/>
                </a:schemeClr>
              </a:solidFill>
            </a:rPr>
            <a:t>Aug 1 to Oct 14</a:t>
          </a:r>
        </a:p>
        <a:p>
          <a:pPr marL="285750" lvl="1" indent="-285750" algn="l" defTabSz="1244600">
            <a:lnSpc>
              <a:spcPct val="90000"/>
            </a:lnSpc>
            <a:spcBef>
              <a:spcPct val="0"/>
            </a:spcBef>
            <a:spcAft>
              <a:spcPct val="15000"/>
            </a:spcAft>
            <a:buChar char="•"/>
          </a:pPr>
          <a:r>
            <a:rPr lang="en-US" sz="2800" kern="1200" dirty="0">
              <a:solidFill>
                <a:schemeClr val="tx1">
                  <a:lumMod val="95000"/>
                  <a:lumOff val="5000"/>
                </a:schemeClr>
              </a:solidFill>
            </a:rPr>
            <a:t>Membership Inventory</a:t>
          </a:r>
        </a:p>
        <a:p>
          <a:pPr marL="285750" lvl="1" indent="-285750" algn="l" defTabSz="1244600">
            <a:lnSpc>
              <a:spcPct val="90000"/>
            </a:lnSpc>
            <a:spcBef>
              <a:spcPct val="0"/>
            </a:spcBef>
            <a:spcAft>
              <a:spcPct val="15000"/>
            </a:spcAft>
            <a:buChar char="•"/>
          </a:pPr>
          <a:r>
            <a:rPr lang="en-US" sz="2800" kern="1200" dirty="0">
              <a:solidFill>
                <a:schemeClr val="tx1">
                  <a:lumMod val="95000"/>
                  <a:lumOff val="5000"/>
                </a:schemeClr>
              </a:solidFill>
            </a:rPr>
            <a:t>Add Members</a:t>
          </a:r>
        </a:p>
        <a:p>
          <a:pPr marL="285750" lvl="1" indent="-285750" algn="l" defTabSz="1244600">
            <a:lnSpc>
              <a:spcPct val="90000"/>
            </a:lnSpc>
            <a:spcBef>
              <a:spcPct val="0"/>
            </a:spcBef>
            <a:spcAft>
              <a:spcPct val="15000"/>
            </a:spcAft>
            <a:buChar char="•"/>
          </a:pPr>
          <a:r>
            <a:rPr lang="en-US" sz="2800" kern="1200" dirty="0">
              <a:solidFill>
                <a:schemeClr val="tx1">
                  <a:lumMod val="95000"/>
                  <a:lumOff val="5000"/>
                </a:schemeClr>
              </a:solidFill>
            </a:rPr>
            <a:t>Annual Agreement</a:t>
          </a:r>
        </a:p>
      </dsp:txBody>
      <dsp:txXfrm rot="5400000">
        <a:off x="1" y="1039459"/>
        <a:ext cx="3511067" cy="3118380"/>
      </dsp:txXfrm>
    </dsp:sp>
    <dsp:sp modelId="{6CC2759D-E2AB-4C3E-AB40-40588F54F046}">
      <dsp:nvSpPr>
        <dsp:cNvPr id="0" name=""/>
        <dsp:cNvSpPr/>
      </dsp:nvSpPr>
      <dsp:spPr>
        <a:xfrm rot="16200000">
          <a:off x="2932632" y="843116"/>
          <a:ext cx="5197300" cy="3511067"/>
        </a:xfrm>
        <a:prstGeom prst="flowChartManualOperation">
          <a:avLst/>
        </a:prstGeom>
        <a:solidFill>
          <a:schemeClr val="accent3">
            <a:hueOff val="1355300"/>
            <a:satOff val="50000"/>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0" tIns="0" rIns="279400" bIns="0" numCol="1" spcCol="1270" anchor="t" anchorCtr="0">
          <a:noAutofit/>
        </a:bodyPr>
        <a:lstStyle/>
        <a:p>
          <a:pPr marL="0" lvl="0" indent="0" algn="l" defTabSz="1955800">
            <a:lnSpc>
              <a:spcPct val="90000"/>
            </a:lnSpc>
            <a:spcBef>
              <a:spcPct val="0"/>
            </a:spcBef>
            <a:spcAft>
              <a:spcPct val="35000"/>
            </a:spcAft>
            <a:buNone/>
          </a:pPr>
          <a:r>
            <a:rPr lang="en-US" sz="4400" kern="1200" dirty="0"/>
            <a:t>Oct 15 to Oct 31</a:t>
          </a:r>
        </a:p>
        <a:p>
          <a:pPr marL="285750" lvl="1" indent="-285750" algn="l" defTabSz="1244600">
            <a:lnSpc>
              <a:spcPct val="90000"/>
            </a:lnSpc>
            <a:spcBef>
              <a:spcPct val="0"/>
            </a:spcBef>
            <a:spcAft>
              <a:spcPct val="15000"/>
            </a:spcAft>
            <a:buChar char="•"/>
          </a:pPr>
          <a:r>
            <a:rPr lang="en-US" sz="2800" kern="1200" dirty="0"/>
            <a:t>Data Input</a:t>
          </a:r>
        </a:p>
        <a:p>
          <a:pPr marL="285750" lvl="1" indent="-285750" algn="l" defTabSz="1244600">
            <a:lnSpc>
              <a:spcPct val="90000"/>
            </a:lnSpc>
            <a:spcBef>
              <a:spcPct val="0"/>
            </a:spcBef>
            <a:spcAft>
              <a:spcPct val="15000"/>
            </a:spcAft>
            <a:buChar char="•"/>
          </a:pPr>
          <a:r>
            <a:rPr lang="en-US" sz="2800" kern="1200" dirty="0"/>
            <a:t>Review</a:t>
          </a:r>
        </a:p>
      </dsp:txBody>
      <dsp:txXfrm rot="5400000">
        <a:off x="3775749" y="1039459"/>
        <a:ext cx="3511067" cy="3118380"/>
      </dsp:txXfrm>
    </dsp:sp>
    <dsp:sp modelId="{35506E62-A2C7-4723-907A-2513FF75DC96}">
      <dsp:nvSpPr>
        <dsp:cNvPr id="0" name=""/>
        <dsp:cNvSpPr/>
      </dsp:nvSpPr>
      <dsp:spPr>
        <a:xfrm rot="16200000">
          <a:off x="6707029" y="843116"/>
          <a:ext cx="5197300" cy="3511067"/>
        </a:xfrm>
        <a:prstGeom prst="flowChartManualOperation">
          <a:avLst/>
        </a:prstGeom>
        <a:solidFill>
          <a:schemeClr val="accent3">
            <a:hueOff val="2710599"/>
            <a:satOff val="100000"/>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0" tIns="0" rIns="342900" bIns="0" numCol="1" spcCol="1270" anchor="t" anchorCtr="0">
          <a:noAutofit/>
        </a:bodyPr>
        <a:lstStyle/>
        <a:p>
          <a:pPr marL="0" lvl="0" indent="0" algn="l" defTabSz="2889250">
            <a:lnSpc>
              <a:spcPct val="90000"/>
            </a:lnSpc>
            <a:spcBef>
              <a:spcPct val="0"/>
            </a:spcBef>
            <a:spcAft>
              <a:spcPct val="35000"/>
            </a:spcAft>
            <a:buNone/>
          </a:pPr>
          <a:r>
            <a:rPr lang="en-US" sz="6500" kern="1200" dirty="0"/>
            <a:t>Nov 1</a:t>
          </a:r>
        </a:p>
        <a:p>
          <a:pPr marL="285750" lvl="1" indent="-285750" algn="l" defTabSz="2400300">
            <a:lnSpc>
              <a:spcPct val="90000"/>
            </a:lnSpc>
            <a:spcBef>
              <a:spcPct val="0"/>
            </a:spcBef>
            <a:spcAft>
              <a:spcPct val="15000"/>
            </a:spcAft>
            <a:buChar char="•"/>
          </a:pPr>
          <a:r>
            <a:rPr lang="en-US" sz="5400" kern="1200" dirty="0"/>
            <a:t>Submit Charter</a:t>
          </a:r>
        </a:p>
      </dsp:txBody>
      <dsp:txXfrm rot="5400000">
        <a:off x="7550146" y="1039459"/>
        <a:ext cx="3511067" cy="311838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5E0B4"/>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ruspittman@gmail.com"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site.corsizio.com/c/60eefcdba647dcba68c93d8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scoutingevent.com/082-49459"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scoutingevent.com/082-47852" TargetMode="External"/><Relationship Id="rId3" Type="http://schemas.openxmlformats.org/officeDocument/2006/relationships/hyperlink" Target="https://scoutingevent.com/082-45834" TargetMode="External"/><Relationship Id="rId7" Type="http://schemas.openxmlformats.org/officeDocument/2006/relationships/hyperlink" Target="https://scoutingevent.com/082-wsdiolsbaloo" TargetMode="External"/><Relationship Id="rId2" Type="http://schemas.openxmlformats.org/officeDocument/2006/relationships/hyperlink" Target="mailto:EagleScout.Roy@cox.net" TargetMode="External"/><Relationship Id="rId1" Type="http://schemas.openxmlformats.org/officeDocument/2006/relationships/slideLayout" Target="../slideLayouts/slideLayout2.xml"/><Relationship Id="rId6" Type="http://schemas.openxmlformats.org/officeDocument/2006/relationships/hyperlink" Target="https://scoutingevent.com/082-47562" TargetMode="External"/><Relationship Id="rId11" Type="http://schemas.openxmlformats.org/officeDocument/2006/relationships/image" Target="../media/image25.jpeg"/><Relationship Id="rId5" Type="http://schemas.openxmlformats.org/officeDocument/2006/relationships/hyperlink" Target="https://scoutingevent.com/082-SPSTSept2021" TargetMode="External"/><Relationship Id="rId10" Type="http://schemas.openxmlformats.org/officeDocument/2006/relationships/hyperlink" Target="https://scoutingevent.com/082-powhatanbaloo2021" TargetMode="External"/><Relationship Id="rId4" Type="http://schemas.openxmlformats.org/officeDocument/2006/relationships/hyperlink" Target="https://scoutingevent.com/082-48015" TargetMode="External"/><Relationship Id="rId9" Type="http://schemas.openxmlformats.org/officeDocument/2006/relationships/hyperlink" Target="https://scoutingevent.com/082-48855"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ADLKeenan@gmail.com"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hyperlink" Target="about:blank"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ncacbsa.org/george-mason/district-resources/merit-badges/rifle-shotgun-training/" TargetMode="External"/><Relationship Id="rId2" Type="http://schemas.openxmlformats.org/officeDocument/2006/relationships/hyperlink" Target="https://www.scouting.org/outdoor-programs/shooting-sports/"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ncacbsa.org/george-mason/district-resources/merit-badges/archery-train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 Id="rId6" Type="http://schemas.openxmlformats.org/officeDocument/2006/relationships/hyperlink" Target="mailto:johnlesko57@gmail.com" TargetMode="External"/><Relationship Id="rId5" Type="http://schemas.openxmlformats.org/officeDocument/2006/relationships/hyperlink" Target="mailto:ncac.cope@gmail.com" TargetMode="Externa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hyperlink" Target="mailto:GM.MB.Dean@hotmail.com" TargetMode="External"/><Relationship Id="rId2" Type="http://schemas.openxmlformats.org/officeDocument/2006/relationships/hyperlink" Target="https://my.scouting.org/VES/OnlineReg/1.0.0/?tu=UF-MB-082gm23" TargetMode="Externa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ncacbsa-org.zoom.us/meeting/register/tZcucO2prj8oEtCBy-Q_MtGBKUPOQeUbxDc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scouting.webdamdb.com/bp/#/folder/4360341/" TargetMode="External"/><Relationship Id="rId2" Type="http://schemas.openxmlformats.org/officeDocument/2006/relationships/hyperlink" Target="https://vimeo.com/580145440" TargetMode="External"/><Relationship Id="rId1" Type="http://schemas.openxmlformats.org/officeDocument/2006/relationships/slideLayout" Target="../slideLayouts/slideLayout2.xml"/><Relationship Id="rId5" Type="http://schemas.openxmlformats.org/officeDocument/2006/relationships/hyperlink" Target="mailto:jose.calil@scouting.org" TargetMode="External"/><Relationship Id="rId4" Type="http://schemas.openxmlformats.org/officeDocument/2006/relationships/hyperlink" Target="https://blog.scoutingmagazine.org/2021/07/29/use-this-new-recruitment-kit-to-help-spread-the-word-about-scouting/?utm_source=scoutingwire&amp;utm_campaign=swvolunteer842021&amp;utm_medium=email&amp;utm_content="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a:spLocks noGrp="1"/>
          </p:cNvSpPr>
          <p:nvPr>
            <p:ph type="ctrTitle"/>
          </p:nvPr>
        </p:nvSpPr>
        <p:spPr>
          <a:xfrm>
            <a:off x="167951" y="406400"/>
            <a:ext cx="12024049" cy="2387601"/>
          </a:xfrm>
          <a:prstGeom prst="rect">
            <a:avLst/>
          </a:prstGeom>
        </p:spPr>
        <p:txBody>
          <a:bodyPr>
            <a:normAutofit/>
          </a:bodyPr>
          <a:lstStyle/>
          <a:p>
            <a:r>
              <a:rPr b="1" dirty="0"/>
              <a:t>George Mason District </a:t>
            </a:r>
            <a:br>
              <a:rPr lang="en-US" b="1" dirty="0"/>
            </a:br>
            <a:r>
              <a:rPr b="1" dirty="0"/>
              <a:t>Roundtable</a:t>
            </a:r>
          </a:p>
        </p:txBody>
      </p:sp>
      <p:sp>
        <p:nvSpPr>
          <p:cNvPr id="95" name="Subtitle 2"/>
          <p:cNvSpPr txBox="1">
            <a:spLocks noGrp="1"/>
          </p:cNvSpPr>
          <p:nvPr>
            <p:ph type="subTitle" sz="quarter" idx="1"/>
          </p:nvPr>
        </p:nvSpPr>
        <p:spPr>
          <a:xfrm>
            <a:off x="1635968" y="3060862"/>
            <a:ext cx="9448800" cy="1655762"/>
          </a:xfrm>
          <a:prstGeom prst="rect">
            <a:avLst/>
          </a:prstGeom>
        </p:spPr>
        <p:txBody>
          <a:bodyPr/>
          <a:lstStyle/>
          <a:p>
            <a:r>
              <a:rPr lang="en-US" b="1" dirty="0"/>
              <a:t>August</a:t>
            </a:r>
            <a:r>
              <a:rPr b="1" dirty="0"/>
              <a:t> 1</a:t>
            </a:r>
            <a:r>
              <a:rPr lang="en-US" b="1" dirty="0"/>
              <a:t>2</a:t>
            </a:r>
            <a:r>
              <a:rPr b="1" dirty="0"/>
              <a:t>, 2021</a:t>
            </a:r>
          </a:p>
        </p:txBody>
      </p:sp>
      <p:pic>
        <p:nvPicPr>
          <p:cNvPr id="1028" name="Picture 4" descr="Roundtables - Patriot">
            <a:extLst>
              <a:ext uri="{FF2B5EF4-FFF2-40B4-BE49-F238E27FC236}">
                <a16:creationId xmlns:a16="http://schemas.microsoft.com/office/drawing/2014/main" id="{BECD56B6-7C0E-4BD1-8262-D63277E13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909" y="4028182"/>
            <a:ext cx="5916917" cy="2423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E55E5-C6AC-4023-AB47-8BDB1E6939F8}"/>
              </a:ext>
            </a:extLst>
          </p:cNvPr>
          <p:cNvSpPr>
            <a:spLocks noGrp="1"/>
          </p:cNvSpPr>
          <p:nvPr>
            <p:ph type="title"/>
          </p:nvPr>
        </p:nvSpPr>
        <p:spPr/>
        <p:txBody>
          <a:bodyPr/>
          <a:lstStyle/>
          <a:p>
            <a:r>
              <a:rPr lang="en-US" b="1" dirty="0"/>
              <a:t>Get Ready Now!</a:t>
            </a:r>
          </a:p>
        </p:txBody>
      </p:sp>
      <p:sp>
        <p:nvSpPr>
          <p:cNvPr id="3" name="Text Placeholder 2">
            <a:extLst>
              <a:ext uri="{FF2B5EF4-FFF2-40B4-BE49-F238E27FC236}">
                <a16:creationId xmlns:a16="http://schemas.microsoft.com/office/drawing/2014/main" id="{7ADC9411-A57B-4958-B531-E610EB3BED36}"/>
              </a:ext>
            </a:extLst>
          </p:cNvPr>
          <p:cNvSpPr>
            <a:spLocks noGrp="1"/>
          </p:cNvSpPr>
          <p:nvPr>
            <p:ph type="body" sz="half" idx="1"/>
          </p:nvPr>
        </p:nvSpPr>
        <p:spPr>
          <a:xfrm>
            <a:off x="838200" y="1470519"/>
            <a:ext cx="9894904" cy="4351338"/>
          </a:xfrm>
        </p:spPr>
        <p:txBody>
          <a:bodyPr>
            <a:normAutofit fontScale="92500" lnSpcReduction="20000"/>
          </a:bodyPr>
          <a:lstStyle/>
          <a:p>
            <a:pPr>
              <a:buFont typeface="Wingdings" panose="05000000000000000000" pitchFamily="2" charset="2"/>
              <a:buChar char="ü"/>
            </a:pPr>
            <a:r>
              <a:rPr lang="en-US" dirty="0">
                <a:solidFill>
                  <a:schemeClr val="tx1"/>
                </a:solidFill>
              </a:rPr>
              <a:t>Designate a Charter Renewal Coordinator</a:t>
            </a:r>
          </a:p>
          <a:p>
            <a:pPr lvl="1">
              <a:buFont typeface="Arial" panose="020B0604020202020204" pitchFamily="34" charset="0"/>
              <a:buChar char="•"/>
            </a:pPr>
            <a:r>
              <a:rPr lang="en-US" dirty="0">
                <a:solidFill>
                  <a:schemeClr val="tx1"/>
                </a:solidFill>
              </a:rPr>
              <a:t>This person will keep you on track </a:t>
            </a:r>
          </a:p>
          <a:p>
            <a:pPr>
              <a:buFont typeface="Wingdings" panose="05000000000000000000" pitchFamily="2" charset="2"/>
              <a:buChar char="ü"/>
            </a:pPr>
            <a:r>
              <a:rPr lang="en-US" dirty="0">
                <a:solidFill>
                  <a:schemeClr val="tx1"/>
                </a:solidFill>
              </a:rPr>
              <a:t>Membership Inventory</a:t>
            </a:r>
          </a:p>
          <a:p>
            <a:pPr lvl="1">
              <a:buFont typeface="Arial" panose="020B0604020202020204" pitchFamily="34" charset="0"/>
              <a:buChar char="•"/>
            </a:pPr>
            <a:r>
              <a:rPr lang="en-US" dirty="0">
                <a:solidFill>
                  <a:schemeClr val="tx1"/>
                </a:solidFill>
              </a:rPr>
              <a:t>Who is in </a:t>
            </a:r>
            <a:r>
              <a:rPr lang="en-US" dirty="0" err="1">
                <a:solidFill>
                  <a:schemeClr val="tx1"/>
                </a:solidFill>
              </a:rPr>
              <a:t>My.Scouting.Org</a:t>
            </a:r>
            <a:r>
              <a:rPr lang="en-US" dirty="0">
                <a:solidFill>
                  <a:schemeClr val="tx1"/>
                </a:solidFill>
              </a:rPr>
              <a:t> and who is in my local roster</a:t>
            </a:r>
          </a:p>
          <a:p>
            <a:pPr>
              <a:buFont typeface="Wingdings" panose="05000000000000000000" pitchFamily="2" charset="2"/>
              <a:buChar char="ü"/>
            </a:pPr>
            <a:r>
              <a:rPr lang="en-US" dirty="0">
                <a:solidFill>
                  <a:schemeClr val="tx1"/>
                </a:solidFill>
              </a:rPr>
              <a:t>Clean the Roster</a:t>
            </a:r>
          </a:p>
          <a:p>
            <a:pPr lvl="1">
              <a:buFont typeface="Arial" panose="020B0604020202020204" pitchFamily="34" charset="0"/>
              <a:buChar char="•"/>
            </a:pPr>
            <a:r>
              <a:rPr lang="en-US" dirty="0">
                <a:solidFill>
                  <a:schemeClr val="tx1"/>
                </a:solidFill>
              </a:rPr>
              <a:t>Add new members through online registration for faster results</a:t>
            </a:r>
          </a:p>
          <a:p>
            <a:pPr>
              <a:buFont typeface="Wingdings" panose="05000000000000000000" pitchFamily="2" charset="2"/>
              <a:buChar char="ü"/>
            </a:pPr>
            <a:r>
              <a:rPr lang="en-US" dirty="0">
                <a:solidFill>
                  <a:schemeClr val="tx1"/>
                </a:solidFill>
              </a:rPr>
              <a:t>Get the Annual Charter Agreement signed</a:t>
            </a:r>
          </a:p>
          <a:p>
            <a:pPr lvl="1">
              <a:buFont typeface="Arial" panose="020B0604020202020204" pitchFamily="34" charset="0"/>
              <a:buChar char="•"/>
            </a:pPr>
            <a:r>
              <a:rPr lang="en-US" dirty="0">
                <a:solidFill>
                  <a:schemeClr val="tx1"/>
                </a:solidFill>
              </a:rPr>
              <a:t>Get your IH to sign it now – don’t wait!</a:t>
            </a:r>
          </a:p>
          <a:p>
            <a:pPr>
              <a:buFont typeface="Wingdings" panose="05000000000000000000" pitchFamily="2" charset="2"/>
              <a:buChar char="ü"/>
            </a:pPr>
            <a:r>
              <a:rPr lang="en-US" dirty="0">
                <a:solidFill>
                  <a:srgbClr val="C00000"/>
                </a:solidFill>
              </a:rPr>
              <a:t>Stay close to your Unit Commissioner</a:t>
            </a:r>
          </a:p>
          <a:p>
            <a:pPr lvl="1">
              <a:buFont typeface="Arial" panose="020B0604020202020204" pitchFamily="34" charset="0"/>
              <a:buChar char="•"/>
            </a:pPr>
            <a:r>
              <a:rPr lang="en-US" dirty="0">
                <a:solidFill>
                  <a:srgbClr val="C00000"/>
                </a:solidFill>
              </a:rPr>
              <a:t>You are not alone! - your UC will help you through the process</a:t>
            </a:r>
          </a:p>
        </p:txBody>
      </p:sp>
      <p:sp>
        <p:nvSpPr>
          <p:cNvPr id="4" name="Rectangle 3">
            <a:extLst>
              <a:ext uri="{FF2B5EF4-FFF2-40B4-BE49-F238E27FC236}">
                <a16:creationId xmlns:a16="http://schemas.microsoft.com/office/drawing/2014/main" id="{B035C88E-50AE-4303-979F-6760BB2802D7}"/>
              </a:ext>
            </a:extLst>
          </p:cNvPr>
          <p:cNvSpPr/>
          <p:nvPr/>
        </p:nvSpPr>
        <p:spPr>
          <a:xfrm>
            <a:off x="303320" y="5569547"/>
            <a:ext cx="11585360" cy="923328"/>
          </a:xfrm>
          <a:prstGeom prst="rect">
            <a:avLst/>
          </a:prstGeom>
          <a:ln/>
        </p:spPr>
        <p:style>
          <a:lnRef idx="1">
            <a:schemeClr val="accent2"/>
          </a:lnRef>
          <a:fillRef idx="3">
            <a:schemeClr val="accent2"/>
          </a:fillRef>
          <a:effectRef idx="2">
            <a:schemeClr val="accent2"/>
          </a:effectRef>
          <a:fontRef idx="minor">
            <a:schemeClr val="lt1"/>
          </a:fontRef>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dirty="0">
                <a:ln w="0"/>
                <a:solidFill>
                  <a:schemeClr val="tx1"/>
                </a:solidFill>
                <a:effectLst>
                  <a:outerShdw blurRad="38100" dist="19050" dir="2700000" algn="tl" rotWithShape="0">
                    <a:schemeClr val="dk1">
                      <a:alpha val="40000"/>
                    </a:schemeClr>
                  </a:outerShdw>
                </a:effectLst>
                <a:latin typeface="+mj-lt"/>
                <a:ea typeface="+mj-ea"/>
                <a:cs typeface="+mj-cs"/>
              </a:rPr>
              <a:t>A</a:t>
            </a:r>
            <a:r>
              <a:rPr kumimoji="0" lang="en-US" sz="1800" i="0" u="none" strike="noStrike" normalizeH="0" baseline="0" dirty="0">
                <a:ln w="0"/>
                <a:solidFill>
                  <a:schemeClr val="tx1"/>
                </a:solidFill>
                <a:effectLst>
                  <a:outerShdw blurRad="38100" dist="19050" dir="2700000" algn="tl" rotWithShape="0">
                    <a:schemeClr val="dk1">
                      <a:alpha val="40000"/>
                    </a:schemeClr>
                  </a:outerShdw>
                </a:effectLst>
                <a:uFillTx/>
                <a:latin typeface="+mj-lt"/>
                <a:ea typeface="+mj-ea"/>
                <a:cs typeface="+mj-cs"/>
                <a:sym typeface="Calibri"/>
              </a:rPr>
              <a:t> new Charter Renewal software will be used this cycle – we expect it to be simpler and to gather signatures electronically!</a:t>
            </a:r>
          </a:p>
          <a:p>
            <a:pPr marL="0" marR="0" indent="0" algn="ctr" defTabSz="914400" rtl="0" fontAlgn="auto" latinLnBrk="0" hangingPunct="0">
              <a:lnSpc>
                <a:spcPct val="100000"/>
              </a:lnSpc>
              <a:spcBef>
                <a:spcPts val="0"/>
              </a:spcBef>
              <a:spcAft>
                <a:spcPts val="0"/>
              </a:spcAft>
              <a:buClrTx/>
              <a:buSzTx/>
              <a:buFontTx/>
              <a:buNone/>
              <a:tabLst/>
            </a:pPr>
            <a:endParaRPr lang="en-US" dirty="0">
              <a:ln w="0"/>
              <a:solidFill>
                <a:schemeClr val="tx1"/>
              </a:solidFill>
              <a:effectLst>
                <a:outerShdw blurRad="38100" dist="19050" dir="2700000" algn="tl" rotWithShape="0">
                  <a:schemeClr val="dk1">
                    <a:alpha val="40000"/>
                  </a:schemeClr>
                </a:outerShdw>
              </a:effectLst>
              <a:latin typeface="+mj-lt"/>
              <a:ea typeface="+mj-ea"/>
              <a:cs typeface="+mj-cs"/>
            </a:endParaRPr>
          </a:p>
          <a:p>
            <a:pPr marL="0" marR="0" indent="0" algn="ctr" defTabSz="914400" rtl="0" fontAlgn="auto" latinLnBrk="0" hangingPunct="0">
              <a:lnSpc>
                <a:spcPct val="100000"/>
              </a:lnSpc>
              <a:spcBef>
                <a:spcPts val="0"/>
              </a:spcBef>
              <a:spcAft>
                <a:spcPts val="0"/>
              </a:spcAft>
              <a:buClrTx/>
              <a:buSzTx/>
              <a:buFontTx/>
              <a:buNone/>
              <a:tabLst/>
            </a:pPr>
            <a:r>
              <a:rPr kumimoji="0" lang="en-US" sz="1800" i="0" u="none" strike="noStrike" normalizeH="0" baseline="0" dirty="0">
                <a:ln w="0"/>
                <a:solidFill>
                  <a:schemeClr val="tx1"/>
                </a:solidFill>
                <a:effectLst>
                  <a:outerShdw blurRad="38100" dist="19050" dir="2700000" algn="tl" rotWithShape="0">
                    <a:schemeClr val="dk1">
                      <a:alpha val="40000"/>
                    </a:schemeClr>
                  </a:outerShdw>
                </a:effectLst>
                <a:uFillTx/>
                <a:latin typeface="+mj-lt"/>
                <a:ea typeface="+mj-ea"/>
                <a:cs typeface="+mj-cs"/>
                <a:sym typeface="Calibri"/>
              </a:rPr>
              <a:t>Stay tuned for training sessions in mid-September </a:t>
            </a:r>
          </a:p>
        </p:txBody>
      </p:sp>
    </p:spTree>
    <p:extLst>
      <p:ext uri="{BB962C8B-B14F-4D97-AF65-F5344CB8AC3E}">
        <p14:creationId xmlns:p14="http://schemas.microsoft.com/office/powerpoint/2010/main" val="52680618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4C78-D892-41F3-A732-66947FE9E20D}"/>
              </a:ext>
            </a:extLst>
          </p:cNvPr>
          <p:cNvSpPr>
            <a:spLocks noGrp="1"/>
          </p:cNvSpPr>
          <p:nvPr>
            <p:ph type="title"/>
          </p:nvPr>
        </p:nvSpPr>
        <p:spPr/>
        <p:txBody>
          <a:bodyPr/>
          <a:lstStyle/>
          <a:p>
            <a:r>
              <a:rPr lang="en-US" b="1" dirty="0"/>
              <a:t>Big Rock</a:t>
            </a:r>
            <a:r>
              <a:rPr lang="en-US" dirty="0"/>
              <a:t>	</a:t>
            </a:r>
          </a:p>
        </p:txBody>
      </p:sp>
      <p:sp>
        <p:nvSpPr>
          <p:cNvPr id="3" name="Text Placeholder 2">
            <a:extLst>
              <a:ext uri="{FF2B5EF4-FFF2-40B4-BE49-F238E27FC236}">
                <a16:creationId xmlns:a16="http://schemas.microsoft.com/office/drawing/2014/main" id="{3E221219-650C-4D31-9A23-57E382CBBAD6}"/>
              </a:ext>
            </a:extLst>
          </p:cNvPr>
          <p:cNvSpPr>
            <a:spLocks noGrp="1"/>
          </p:cNvSpPr>
          <p:nvPr>
            <p:ph type="body" idx="1"/>
          </p:nvPr>
        </p:nvSpPr>
        <p:spPr/>
        <p:txBody>
          <a:bodyPr>
            <a:normAutofit/>
          </a:bodyPr>
          <a:lstStyle/>
          <a:p>
            <a:r>
              <a:rPr lang="en-US" sz="3200" dirty="0"/>
              <a:t>Activities your Unit did this summer</a:t>
            </a:r>
          </a:p>
          <a:p>
            <a:r>
              <a:rPr lang="en-US" sz="3200" dirty="0"/>
              <a:t>Camps/Outings you would recommend/shy away from.</a:t>
            </a:r>
          </a:p>
        </p:txBody>
      </p:sp>
    </p:spTree>
    <p:extLst>
      <p:ext uri="{BB962C8B-B14F-4D97-AF65-F5344CB8AC3E}">
        <p14:creationId xmlns:p14="http://schemas.microsoft.com/office/powerpoint/2010/main" val="375034386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1524000" y="149402"/>
            <a:ext cx="9144000" cy="989272"/>
          </a:xfrm>
          <a:prstGeom prst="rect">
            <a:avLst/>
          </a:prstGeom>
        </p:spPr>
        <p:txBody>
          <a:bodyPr/>
          <a:lstStyle/>
          <a:p>
            <a:r>
              <a:rPr b="1" dirty="0"/>
              <a:t>George Mason Program </a:t>
            </a:r>
          </a:p>
        </p:txBody>
      </p:sp>
      <p:pic>
        <p:nvPicPr>
          <p:cNvPr id="98" name="Picture 3" descr="Picture 3"/>
          <p:cNvPicPr>
            <a:picLocks noChangeAspect="1"/>
          </p:cNvPicPr>
          <p:nvPr/>
        </p:nvPicPr>
        <p:blipFill>
          <a:blip r:embed="rId2"/>
          <a:stretch>
            <a:fillRect/>
          </a:stretch>
        </p:blipFill>
        <p:spPr>
          <a:xfrm>
            <a:off x="4390714" y="1022870"/>
            <a:ext cx="3249386" cy="4088628"/>
          </a:xfrm>
          <a:prstGeom prst="rect">
            <a:avLst/>
          </a:prstGeom>
          <a:ln w="12700">
            <a:miter lim="400000"/>
          </a:ln>
        </p:spPr>
      </p:pic>
      <p:pic>
        <p:nvPicPr>
          <p:cNvPr id="99" name="Picture 6" descr="Picture 6"/>
          <p:cNvPicPr>
            <a:picLocks noChangeAspect="1"/>
          </p:cNvPicPr>
          <p:nvPr/>
        </p:nvPicPr>
        <p:blipFill>
          <a:blip r:embed="rId3"/>
          <a:stretch>
            <a:fillRect/>
          </a:stretch>
        </p:blipFill>
        <p:spPr>
          <a:xfrm>
            <a:off x="9951874" y="5187950"/>
            <a:ext cx="2222190" cy="1670050"/>
          </a:xfrm>
          <a:prstGeom prst="rect">
            <a:avLst/>
          </a:prstGeom>
          <a:ln w="12700">
            <a:miter lim="400000"/>
          </a:ln>
        </p:spPr>
      </p:pic>
      <p:pic>
        <p:nvPicPr>
          <p:cNvPr id="100" name="Picture 8" descr="Picture 8"/>
          <p:cNvPicPr>
            <a:picLocks noChangeAspect="1"/>
          </p:cNvPicPr>
          <p:nvPr/>
        </p:nvPicPr>
        <p:blipFill>
          <a:blip r:embed="rId4"/>
          <a:stretch>
            <a:fillRect/>
          </a:stretch>
        </p:blipFill>
        <p:spPr>
          <a:xfrm>
            <a:off x="0" y="5119447"/>
            <a:ext cx="3764192" cy="1443163"/>
          </a:xfrm>
          <a:prstGeom prst="rect">
            <a:avLst/>
          </a:prstGeom>
          <a:ln w="12700">
            <a:miter lim="400000"/>
          </a:ln>
        </p:spPr>
      </p:pic>
      <p:pic>
        <p:nvPicPr>
          <p:cNvPr id="101" name="Picture 10" descr="Picture 10"/>
          <p:cNvPicPr>
            <a:picLocks noChangeAspect="1"/>
          </p:cNvPicPr>
          <p:nvPr/>
        </p:nvPicPr>
        <p:blipFill>
          <a:blip r:embed="rId5"/>
          <a:stretch>
            <a:fillRect/>
          </a:stretch>
        </p:blipFill>
        <p:spPr>
          <a:xfrm>
            <a:off x="7758714" y="5331459"/>
            <a:ext cx="2074546" cy="1383031"/>
          </a:xfrm>
          <a:prstGeom prst="rect">
            <a:avLst/>
          </a:prstGeom>
          <a:ln w="12700">
            <a:miter lim="400000"/>
          </a:ln>
        </p:spPr>
      </p:pic>
      <p:pic>
        <p:nvPicPr>
          <p:cNvPr id="102" name="Picture 12" descr="Picture 12"/>
          <p:cNvPicPr>
            <a:picLocks noChangeAspect="1"/>
          </p:cNvPicPr>
          <p:nvPr/>
        </p:nvPicPr>
        <p:blipFill>
          <a:blip r:embed="rId6"/>
          <a:stretch>
            <a:fillRect/>
          </a:stretch>
        </p:blipFill>
        <p:spPr>
          <a:xfrm>
            <a:off x="8377074" y="2292350"/>
            <a:ext cx="1574801" cy="2895600"/>
          </a:xfrm>
          <a:prstGeom prst="rect">
            <a:avLst/>
          </a:prstGeom>
          <a:ln w="12700">
            <a:miter lim="400000"/>
          </a:ln>
        </p:spPr>
      </p:pic>
      <p:pic>
        <p:nvPicPr>
          <p:cNvPr id="103" name="Picture 14" descr="Picture 14"/>
          <p:cNvPicPr>
            <a:picLocks noChangeAspect="1"/>
          </p:cNvPicPr>
          <p:nvPr/>
        </p:nvPicPr>
        <p:blipFill>
          <a:blip r:embed="rId7"/>
          <a:stretch>
            <a:fillRect/>
          </a:stretch>
        </p:blipFill>
        <p:spPr>
          <a:xfrm>
            <a:off x="0" y="3145537"/>
            <a:ext cx="1965961" cy="1965961"/>
          </a:xfrm>
          <a:prstGeom prst="rect">
            <a:avLst/>
          </a:prstGeom>
          <a:ln w="12700">
            <a:miter lim="400000"/>
          </a:ln>
        </p:spPr>
      </p:pic>
      <p:pic>
        <p:nvPicPr>
          <p:cNvPr id="104" name="Picture 16" descr="Picture 16"/>
          <p:cNvPicPr>
            <a:picLocks noChangeAspect="1"/>
          </p:cNvPicPr>
          <p:nvPr/>
        </p:nvPicPr>
        <p:blipFill>
          <a:blip r:embed="rId8"/>
          <a:stretch>
            <a:fillRect/>
          </a:stretch>
        </p:blipFill>
        <p:spPr>
          <a:xfrm>
            <a:off x="202566" y="848015"/>
            <a:ext cx="1965960" cy="1965961"/>
          </a:xfrm>
          <a:prstGeom prst="rect">
            <a:avLst/>
          </a:prstGeom>
          <a:ln w="12700">
            <a:miter lim="400000"/>
          </a:ln>
        </p:spPr>
      </p:pic>
      <p:pic>
        <p:nvPicPr>
          <p:cNvPr id="105" name="Picture 18" descr="Picture 18"/>
          <p:cNvPicPr>
            <a:picLocks noChangeAspect="1"/>
          </p:cNvPicPr>
          <p:nvPr/>
        </p:nvPicPr>
        <p:blipFill>
          <a:blip r:embed="rId9"/>
          <a:stretch>
            <a:fillRect/>
          </a:stretch>
        </p:blipFill>
        <p:spPr>
          <a:xfrm>
            <a:off x="2526029" y="3120482"/>
            <a:ext cx="1965960" cy="1965961"/>
          </a:xfrm>
          <a:prstGeom prst="rect">
            <a:avLst/>
          </a:prstGeom>
          <a:ln w="12700">
            <a:miter lim="400000"/>
          </a:ln>
        </p:spPr>
      </p:pic>
      <p:pic>
        <p:nvPicPr>
          <p:cNvPr id="106" name="Picture 20" descr="Picture 20"/>
          <p:cNvPicPr>
            <a:picLocks noChangeAspect="1"/>
          </p:cNvPicPr>
          <p:nvPr/>
        </p:nvPicPr>
        <p:blipFill>
          <a:blip r:embed="rId10"/>
          <a:stretch>
            <a:fillRect/>
          </a:stretch>
        </p:blipFill>
        <p:spPr>
          <a:xfrm>
            <a:off x="2713995" y="1670342"/>
            <a:ext cx="1676719" cy="1257539"/>
          </a:xfrm>
          <a:prstGeom prst="rect">
            <a:avLst/>
          </a:prstGeom>
          <a:ln w="12700">
            <a:miter lim="400000"/>
          </a:ln>
        </p:spPr>
      </p:pic>
      <p:pic>
        <p:nvPicPr>
          <p:cNvPr id="107" name="Picture 22" descr="Picture 22"/>
          <p:cNvPicPr>
            <a:picLocks noChangeAspect="1"/>
          </p:cNvPicPr>
          <p:nvPr/>
        </p:nvPicPr>
        <p:blipFill>
          <a:blip r:embed="rId11"/>
          <a:stretch>
            <a:fillRect/>
          </a:stretch>
        </p:blipFill>
        <p:spPr>
          <a:xfrm>
            <a:off x="10027918" y="3325586"/>
            <a:ext cx="2070101" cy="1555751"/>
          </a:xfrm>
          <a:prstGeom prst="rect">
            <a:avLst/>
          </a:prstGeom>
          <a:ln w="12700">
            <a:miter lim="400000"/>
          </a:ln>
        </p:spPr>
      </p:pic>
      <p:pic>
        <p:nvPicPr>
          <p:cNvPr id="108" name="Picture 24" descr="Picture 24"/>
          <p:cNvPicPr>
            <a:picLocks noChangeAspect="1"/>
          </p:cNvPicPr>
          <p:nvPr/>
        </p:nvPicPr>
        <p:blipFill>
          <a:blip r:embed="rId12"/>
          <a:stretch>
            <a:fillRect/>
          </a:stretch>
        </p:blipFill>
        <p:spPr>
          <a:xfrm>
            <a:off x="10545356" y="1220543"/>
            <a:ext cx="1159917" cy="1965961"/>
          </a:xfrm>
          <a:prstGeom prst="rect">
            <a:avLst/>
          </a:prstGeom>
          <a:ln w="12700">
            <a:miter lim="400000"/>
          </a:ln>
        </p:spPr>
      </p:pic>
      <p:sp>
        <p:nvSpPr>
          <p:cNvPr id="109" name="TextBox 2"/>
          <p:cNvSpPr txBox="1"/>
          <p:nvPr/>
        </p:nvSpPr>
        <p:spPr>
          <a:xfrm>
            <a:off x="3809911" y="5414838"/>
            <a:ext cx="4008208" cy="917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Matt Burns, Vice Chair Program</a:t>
            </a:r>
          </a:p>
          <a:p>
            <a:r>
              <a:t>Teralyn Carlson, Deputy Vice Chair</a:t>
            </a:r>
          </a:p>
          <a:p>
            <a:r>
              <a:t>George Mason District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lstStyle>
            <a:lvl1pPr>
              <a:defRPr sz="4000"/>
            </a:lvl1pPr>
          </a:lstStyle>
          <a:p>
            <a:r>
              <a:rPr b="1" dirty="0"/>
              <a:t>Current 2020-2021 GM Calendar</a:t>
            </a:r>
          </a:p>
        </p:txBody>
      </p:sp>
      <p:sp>
        <p:nvSpPr>
          <p:cNvPr id="112" name="Content Placeholder 2"/>
          <p:cNvSpPr txBox="1">
            <a:spLocks noGrp="1"/>
          </p:cNvSpPr>
          <p:nvPr>
            <p:ph type="body" sz="half" idx="1"/>
          </p:nvPr>
        </p:nvSpPr>
        <p:spPr>
          <a:xfrm>
            <a:off x="358217" y="1904214"/>
            <a:ext cx="6335033" cy="4153395"/>
          </a:xfrm>
          <a:prstGeom prst="rect">
            <a:avLst/>
          </a:prstGeom>
        </p:spPr>
        <p:txBody>
          <a:bodyPr>
            <a:normAutofit/>
          </a:bodyPr>
          <a:lstStyle/>
          <a:p>
            <a:pPr>
              <a:defRPr sz="2000"/>
            </a:pPr>
            <a:r>
              <a:rPr lang="en-US" sz="2400" dirty="0"/>
              <a:t>September 25,</a:t>
            </a:r>
            <a:r>
              <a:rPr sz="2400" dirty="0"/>
              <a:t> 2021 </a:t>
            </a:r>
            <a:r>
              <a:rPr lang="en-US" sz="2400" dirty="0"/>
              <a:t>–</a:t>
            </a:r>
            <a:r>
              <a:rPr sz="2400" dirty="0"/>
              <a:t> </a:t>
            </a:r>
            <a:r>
              <a:rPr lang="en-US" sz="2400" dirty="0"/>
              <a:t>Life to Eagle Seminar</a:t>
            </a:r>
            <a:endParaRPr sz="2400" dirty="0"/>
          </a:p>
          <a:p>
            <a:pPr>
              <a:defRPr sz="2000"/>
            </a:pPr>
            <a:r>
              <a:rPr sz="2400" dirty="0"/>
              <a:t>October 15-17, 2021 – GM District STEM Camporee</a:t>
            </a:r>
            <a:endParaRPr lang="en-US" sz="2400" dirty="0"/>
          </a:p>
          <a:p>
            <a:pPr>
              <a:defRPr sz="2000"/>
            </a:pPr>
            <a:r>
              <a:rPr lang="en-US" sz="2400" dirty="0"/>
              <a:t>October 16, 2021 – Jamboree on the Internet/ Jamboree on the Air</a:t>
            </a:r>
          </a:p>
          <a:p>
            <a:pPr>
              <a:defRPr sz="2000"/>
            </a:pPr>
            <a:r>
              <a:rPr lang="en-US" sz="2400" dirty="0"/>
              <a:t>November 6, 2021 – Scouting for Food Tag Distribution</a:t>
            </a:r>
            <a:endParaRPr sz="2400" dirty="0"/>
          </a:p>
          <a:p>
            <a:pPr>
              <a:defRPr sz="2000"/>
            </a:pPr>
            <a:r>
              <a:rPr sz="2400" dirty="0"/>
              <a:t>November </a:t>
            </a:r>
            <a:r>
              <a:rPr lang="en-US" sz="2400" dirty="0"/>
              <a:t>7</a:t>
            </a:r>
            <a:r>
              <a:rPr sz="2400" dirty="0"/>
              <a:t>, 2021 – Veterans Day Flags In</a:t>
            </a:r>
            <a:endParaRPr lang="en-US" sz="2400" dirty="0"/>
          </a:p>
          <a:p>
            <a:pPr>
              <a:defRPr sz="2000"/>
            </a:pPr>
            <a:r>
              <a:rPr lang="en-US" sz="2400" dirty="0"/>
              <a:t>November 13, 2021 – Scouting for Food Pick Up</a:t>
            </a:r>
            <a:endParaRPr sz="2400" dirty="0"/>
          </a:p>
        </p:txBody>
      </p:sp>
      <p:pic>
        <p:nvPicPr>
          <p:cNvPr id="113" name="Picture 4" descr="Picture 4"/>
          <p:cNvPicPr>
            <a:picLocks noChangeAspect="1"/>
          </p:cNvPicPr>
          <p:nvPr/>
        </p:nvPicPr>
        <p:blipFill>
          <a:blip r:embed="rId2"/>
          <a:srcRect t="1067"/>
          <a:stretch>
            <a:fillRect/>
          </a:stretch>
        </p:blipFill>
        <p:spPr>
          <a:xfrm>
            <a:off x="6693250" y="1904214"/>
            <a:ext cx="4802406" cy="356337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a:xfrm>
            <a:off x="838200" y="365125"/>
            <a:ext cx="10729404" cy="1325563"/>
          </a:xfrm>
        </p:spPr>
        <p:txBody>
          <a:bodyPr/>
          <a:lstStyle/>
          <a:p>
            <a:r>
              <a:rPr lang="en-US" b="1" dirty="0"/>
              <a:t>Civic and Related Activities of Interest to Scouts – Cont.</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fontScale="77500" lnSpcReduction="20000"/>
          </a:bodyPr>
          <a:lstStyle/>
          <a:p>
            <a:r>
              <a:rPr lang="en-US" dirty="0"/>
              <a:t>National Park Service Birthday – August 25 – Great Falls National Park - Free admission so visitors can enjoy all national parks during this celebration of the National Park Service Birthday.  </a:t>
            </a:r>
          </a:p>
          <a:p>
            <a:r>
              <a:rPr lang="en-US" dirty="0"/>
              <a:t>Fairfax City Labor Day Car Show – September 6 from 8 </a:t>
            </a:r>
            <a:r>
              <a:rPr lang="en-US" dirty="0" err="1"/>
              <a:t>a.m</a:t>
            </a:r>
            <a:r>
              <a:rPr lang="en-US" dirty="0"/>
              <a:t> to 3 p.m.</a:t>
            </a:r>
          </a:p>
          <a:p>
            <a:r>
              <a:rPr lang="en-US" dirty="0"/>
              <a:t>National Public Lands Day – September 25 – Great Falls National Park – Free admission so visitors can enjoy national parks during this celebration of the National Public Lands Day.</a:t>
            </a:r>
          </a:p>
          <a:p>
            <a:r>
              <a:rPr lang="en-US" dirty="0"/>
              <a:t>Falls Church Fall Community Clean Up – Date TBD – Another service project opportunity benefitting the community.</a:t>
            </a:r>
          </a:p>
          <a:p>
            <a:r>
              <a:rPr lang="en-US" dirty="0"/>
              <a:t>Falls Church Halloween Carnival – Saturday, October 30 – For youth, 11 and under at the Community Center.</a:t>
            </a:r>
          </a:p>
          <a:p>
            <a:r>
              <a:rPr lang="en-US" dirty="0"/>
              <a:t>Falls Church – A Very Victorian Christmas – Visit the Cherry Hill Farmhouse to see how Christmas was celebrated in the 1860s.</a:t>
            </a:r>
          </a:p>
          <a:p>
            <a:r>
              <a:rPr lang="en-US" dirty="0"/>
              <a:t>Fairfax City Festival of Lights and Carols – December 4 from 12 to 6 </a:t>
            </a:r>
            <a:r>
              <a:rPr lang="en-US" dirty="0" err="1"/>
              <a:t>p.m</a:t>
            </a:r>
            <a:r>
              <a:rPr lang="en-US" dirty="0"/>
              <a:t> in Old Town Square, 10415 North Street</a:t>
            </a:r>
          </a:p>
          <a:p>
            <a:pPr marL="0" indent="0">
              <a:buNone/>
            </a:pPr>
            <a:endParaRPr lang="en-US" dirty="0"/>
          </a:p>
        </p:txBody>
      </p:sp>
    </p:spTree>
    <p:extLst>
      <p:ext uri="{BB962C8B-B14F-4D97-AF65-F5344CB8AC3E}">
        <p14:creationId xmlns:p14="http://schemas.microsoft.com/office/powerpoint/2010/main" val="52366552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60AC-446B-49BA-9D48-C1A35CA86A32}"/>
              </a:ext>
            </a:extLst>
          </p:cNvPr>
          <p:cNvSpPr>
            <a:spLocks noGrp="1"/>
          </p:cNvSpPr>
          <p:nvPr>
            <p:ph type="title"/>
          </p:nvPr>
        </p:nvSpPr>
        <p:spPr/>
        <p:txBody>
          <a:bodyPr/>
          <a:lstStyle/>
          <a:p>
            <a:r>
              <a:rPr lang="en-US" b="1" dirty="0"/>
              <a:t>Civic and Related Activities of Interest to Scouts – Cont.</a:t>
            </a:r>
            <a:endParaRPr lang="en-US" dirty="0"/>
          </a:p>
        </p:txBody>
      </p:sp>
      <p:sp>
        <p:nvSpPr>
          <p:cNvPr id="3" name="Text Placeholder 2">
            <a:extLst>
              <a:ext uri="{FF2B5EF4-FFF2-40B4-BE49-F238E27FC236}">
                <a16:creationId xmlns:a16="http://schemas.microsoft.com/office/drawing/2014/main" id="{10936664-8F3B-4934-B74A-B194996F901A}"/>
              </a:ext>
            </a:extLst>
          </p:cNvPr>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X-Wing Starfighter from “Star Wars” – On display through Jan 1, 2022 at National Air and Space Museum, </a:t>
            </a:r>
            <a:r>
              <a:rPr lang="en-US" dirty="0" err="1">
                <a:latin typeface="Arial" panose="020B0604020202020204" pitchFamily="34" charset="0"/>
                <a:cs typeface="Arial" panose="020B0604020202020204" pitchFamily="34" charset="0"/>
              </a:rPr>
              <a:t>Udvar</a:t>
            </a:r>
            <a:r>
              <a:rPr lang="en-US" dirty="0">
                <a:latin typeface="Arial" panose="020B0604020202020204" pitchFamily="34" charset="0"/>
                <a:cs typeface="Arial" panose="020B0604020202020204" pitchFamily="34" charset="0"/>
              </a:rPr>
              <a:t>-Hazy Center, Dulles</a:t>
            </a:r>
          </a:p>
          <a:p>
            <a:pPr>
              <a:defRPr>
                <a:latin typeface="Times New Roman"/>
                <a:ea typeface="Times New Roman"/>
                <a:cs typeface="Times New Roman"/>
                <a:sym typeface="Times New Roman"/>
              </a:defRPr>
            </a:pPr>
            <a:r>
              <a:rPr lang="en-US" sz="2800" dirty="0">
                <a:latin typeface="Arial" panose="020B0604020202020204" pitchFamily="34" charset="0"/>
                <a:cs typeface="Arial" panose="020B0604020202020204" pitchFamily="34" charset="0"/>
              </a:rPr>
              <a:t>Vienna Halloween Parade – October 27, 2021 at 7 p.m.  See website for registration.</a:t>
            </a:r>
          </a:p>
          <a:p>
            <a:pPr>
              <a:defRPr>
                <a:latin typeface="Times New Roman"/>
                <a:ea typeface="Times New Roman"/>
                <a:cs typeface="Times New Roman"/>
                <a:sym typeface="Times New Roman"/>
              </a:defRPr>
            </a:pPr>
            <a:r>
              <a:rPr lang="en-US" sz="2800" dirty="0">
                <a:latin typeface="Arial" panose="020B0604020202020204" pitchFamily="34" charset="0"/>
                <a:cs typeface="Arial" panose="020B0604020202020204" pitchFamily="34" charset="0"/>
              </a:rPr>
              <a:t>Vienna Town Clean Up Days – August, November and April – A great opportunity for units of all ages to conduct a service project and for youth to earn service hours.</a:t>
            </a:r>
          </a:p>
          <a:p>
            <a:pPr>
              <a:defRPr>
                <a:latin typeface="Times New Roman"/>
                <a:ea typeface="Times New Roman"/>
                <a:cs typeface="Times New Roman"/>
                <a:sym typeface="Times New Roman"/>
              </a:defRPr>
            </a:pPr>
            <a:r>
              <a:rPr lang="en-US" dirty="0">
                <a:latin typeface="Arial" panose="020B0604020202020204" pitchFamily="34" charset="0"/>
                <a:cs typeface="Arial" panose="020B0604020202020204" pitchFamily="34" charset="0"/>
              </a:rPr>
              <a:t>Veterans Day at Great Falls – November 11 - Free admission so visitors can remember our veterans by visiting a national park.</a:t>
            </a:r>
          </a:p>
        </p:txBody>
      </p:sp>
    </p:spTree>
    <p:extLst>
      <p:ext uri="{BB962C8B-B14F-4D97-AF65-F5344CB8AC3E}">
        <p14:creationId xmlns:p14="http://schemas.microsoft.com/office/powerpoint/2010/main" val="247861740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4" descr="Picture 4"/>
          <p:cNvPicPr>
            <a:picLocks noChangeAspect="1"/>
          </p:cNvPicPr>
          <p:nvPr/>
        </p:nvPicPr>
        <p:blipFill>
          <a:blip r:embed="rId2"/>
          <a:srcRect t="6217" b="7905"/>
          <a:stretch>
            <a:fillRect/>
          </a:stretch>
        </p:blipFill>
        <p:spPr>
          <a:xfrm>
            <a:off x="0" y="0"/>
            <a:ext cx="12192000" cy="6857990"/>
          </a:xfrm>
          <a:prstGeom prst="rect">
            <a:avLst/>
          </a:prstGeom>
          <a:ln w="12700">
            <a:miter lim="400000"/>
          </a:ln>
        </p:spPr>
      </p:pic>
      <p:sp>
        <p:nvSpPr>
          <p:cNvPr id="120" name="Title 1"/>
          <p:cNvSpPr txBox="1">
            <a:spLocks noGrp="1"/>
          </p:cNvSpPr>
          <p:nvPr>
            <p:ph type="title"/>
          </p:nvPr>
        </p:nvSpPr>
        <p:spPr>
          <a:xfrm>
            <a:off x="7079660" y="108280"/>
            <a:ext cx="4204138" cy="973628"/>
          </a:xfrm>
          <a:prstGeom prst="rect">
            <a:avLst/>
          </a:prstGeom>
        </p:spPr>
        <p:txBody>
          <a:bodyPr/>
          <a:lstStyle>
            <a:lvl1pPr algn="ctr">
              <a:defRPr sz="5400">
                <a:solidFill>
                  <a:srgbClr val="FFFF00"/>
                </a:solidFill>
                <a:effectLst>
                  <a:outerShdw blurRad="38100" dist="38100" dir="2700000" rotWithShape="0">
                    <a:srgbClr val="000000">
                      <a:alpha val="43137"/>
                    </a:srgbClr>
                  </a:outerShdw>
                </a:effectLst>
              </a:defRPr>
            </a:lvl1pPr>
          </a:lstStyle>
          <a:p>
            <a:r>
              <a:rPr b="1" dirty="0"/>
              <a:t>Flags In</a:t>
            </a:r>
          </a:p>
        </p:txBody>
      </p:sp>
      <p:sp>
        <p:nvSpPr>
          <p:cNvPr id="121" name="Content Placeholder 2"/>
          <p:cNvSpPr txBox="1">
            <a:spLocks noGrp="1"/>
          </p:cNvSpPr>
          <p:nvPr>
            <p:ph type="body" sz="quarter" idx="1"/>
          </p:nvPr>
        </p:nvSpPr>
        <p:spPr>
          <a:xfrm>
            <a:off x="2534194" y="2373516"/>
            <a:ext cx="6100355" cy="2619841"/>
          </a:xfrm>
          <a:prstGeom prst="rect">
            <a:avLst/>
          </a:prstGeom>
        </p:spPr>
        <p:txBody>
          <a:bodyPr anchor="ctr"/>
          <a:lstStyle/>
          <a:p>
            <a:pPr marL="171450" indent="-171450" defTabSz="685800">
              <a:spcBef>
                <a:spcPts val="700"/>
              </a:spcBef>
              <a:defRPr sz="2400" b="1"/>
            </a:pPr>
            <a:r>
              <a:t>Social distancing – bring a mask. </a:t>
            </a:r>
          </a:p>
          <a:p>
            <a:pPr marL="171450" indent="-171450" defTabSz="685800">
              <a:spcBef>
                <a:spcPts val="700"/>
              </a:spcBef>
              <a:defRPr sz="2400" b="1"/>
            </a:pPr>
            <a:r>
              <a:t>National Memorial Park, 7482 Lee Highway, Falls Church</a:t>
            </a:r>
          </a:p>
          <a:p>
            <a:pPr marL="171450" indent="-171450" defTabSz="685800">
              <a:spcBef>
                <a:spcPts val="700"/>
              </a:spcBef>
              <a:defRPr sz="2400" b="1"/>
            </a:pPr>
            <a:endParaRPr/>
          </a:p>
          <a:p>
            <a:pPr marL="171450" indent="-171450" defTabSz="685800">
              <a:spcBef>
                <a:spcPts val="700"/>
              </a:spcBef>
              <a:defRPr sz="2400" b="1"/>
            </a:pPr>
            <a:r>
              <a:t>All Scouts, including Girl Scouts, are welcome.</a:t>
            </a:r>
          </a:p>
          <a:p>
            <a:pPr marL="171450" indent="-171450" defTabSz="685800">
              <a:spcBef>
                <a:spcPts val="700"/>
              </a:spcBef>
              <a:defRPr sz="2400" b="1"/>
            </a:pPr>
            <a:r>
              <a:t>Class A Uniforms</a:t>
            </a:r>
          </a:p>
        </p:txBody>
      </p:sp>
      <p:sp>
        <p:nvSpPr>
          <p:cNvPr id="122" name="TextBox 3"/>
          <p:cNvSpPr txBox="1"/>
          <p:nvPr/>
        </p:nvSpPr>
        <p:spPr>
          <a:xfrm>
            <a:off x="3729445" y="5638634"/>
            <a:ext cx="2592643" cy="1292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b="1"/>
            </a:pPr>
            <a:r>
              <a:rPr dirty="0"/>
              <a:t>For more info, contact Russell Pittman at </a:t>
            </a:r>
            <a:r>
              <a:rPr dirty="0">
                <a:hlinkClick r:id="rId3"/>
              </a:rPr>
              <a:t>ruspittman@gmail.com</a:t>
            </a:r>
            <a:r>
              <a:rPr sz="1800" b="0" dirty="0"/>
              <a:t>.</a:t>
            </a:r>
          </a:p>
        </p:txBody>
      </p:sp>
      <p:sp>
        <p:nvSpPr>
          <p:cNvPr id="123" name="TextBox 5"/>
          <p:cNvSpPr txBox="1"/>
          <p:nvPr/>
        </p:nvSpPr>
        <p:spPr>
          <a:xfrm>
            <a:off x="241665" y="108281"/>
            <a:ext cx="6492238"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FFFF00"/>
                </a:solidFill>
              </a:defRPr>
            </a:pPr>
            <a:r>
              <a:rPr lang="en-US" dirty="0"/>
              <a:t>November 7</a:t>
            </a:r>
            <a:r>
              <a:rPr dirty="0"/>
              <a:t>, 2021</a:t>
            </a:r>
          </a:p>
          <a:p>
            <a:pPr>
              <a:defRPr sz="3200" b="1">
                <a:solidFill>
                  <a:srgbClr val="FFFF00"/>
                </a:solidFill>
              </a:defRPr>
            </a:pPr>
            <a:r>
              <a:rPr dirty="0"/>
              <a:t>Flag placement will start at 10:00 am</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p:cNvSpPr txBox="1">
            <a:spLocks noGrp="1"/>
          </p:cNvSpPr>
          <p:nvPr>
            <p:ph type="title"/>
          </p:nvPr>
        </p:nvSpPr>
        <p:spPr>
          <a:xfrm>
            <a:off x="1051984" y="2304095"/>
            <a:ext cx="10515601" cy="1325564"/>
          </a:xfrm>
          <a:prstGeom prst="rect">
            <a:avLst/>
          </a:prstGeom>
        </p:spPr>
        <p:txBody>
          <a:bodyPr/>
          <a:lstStyle>
            <a:lvl1pPr algn="ctr">
              <a:defRPr>
                <a:effectLst>
                  <a:outerShdw blurRad="38100" dist="38100" dir="2700000" rotWithShape="0">
                    <a:srgbClr val="000000">
                      <a:alpha val="43137"/>
                    </a:srgbClr>
                  </a:outerShdw>
                </a:effectLst>
              </a:defRPr>
            </a:lvl1pPr>
          </a:lstStyle>
          <a:p>
            <a:r>
              <a:t>SCOUTS BSA Roundtable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4FAC4-7F0D-4F04-80FB-6395B06BD5B7}"/>
              </a:ext>
            </a:extLst>
          </p:cNvPr>
          <p:cNvSpPr>
            <a:spLocks noGrp="1"/>
          </p:cNvSpPr>
          <p:nvPr>
            <p:ph type="title"/>
          </p:nvPr>
        </p:nvSpPr>
        <p:spPr>
          <a:xfrm>
            <a:off x="720634" y="126060"/>
            <a:ext cx="10515600" cy="1020262"/>
          </a:xfrm>
        </p:spPr>
        <p:txBody>
          <a:bodyPr/>
          <a:lstStyle/>
          <a:p>
            <a:r>
              <a:rPr lang="en-US" b="1" dirty="0"/>
              <a:t>District Life to Eagle Seminar</a:t>
            </a:r>
          </a:p>
        </p:txBody>
      </p:sp>
      <p:sp>
        <p:nvSpPr>
          <p:cNvPr id="3" name="Content Placeholder 2">
            <a:extLst>
              <a:ext uri="{FF2B5EF4-FFF2-40B4-BE49-F238E27FC236}">
                <a16:creationId xmlns:a16="http://schemas.microsoft.com/office/drawing/2014/main" id="{3E019B8B-CA7E-466D-B304-B27403471A82}"/>
              </a:ext>
            </a:extLst>
          </p:cNvPr>
          <p:cNvSpPr>
            <a:spLocks noGrp="1"/>
          </p:cNvSpPr>
          <p:nvPr>
            <p:ph idx="1"/>
          </p:nvPr>
        </p:nvSpPr>
        <p:spPr>
          <a:xfrm>
            <a:off x="3378001" y="1296418"/>
            <a:ext cx="7858233" cy="1603151"/>
          </a:xfrm>
        </p:spPr>
        <p:txBody>
          <a:bodyPr>
            <a:normAutofit fontScale="62500" lnSpcReduction="20000"/>
          </a:bodyPr>
          <a:lstStyle/>
          <a:p>
            <a:r>
              <a:rPr lang="en-US" b="1" dirty="0"/>
              <a:t>Saturday, 25 September 2021</a:t>
            </a:r>
            <a:endParaRPr lang="en-US" dirty="0"/>
          </a:p>
          <a:p>
            <a:r>
              <a:rPr lang="en-US" b="1" dirty="0"/>
              <a:t>1:00 to 4:00 p.m.</a:t>
            </a:r>
            <a:endParaRPr lang="en-US" dirty="0"/>
          </a:p>
          <a:p>
            <a:r>
              <a:rPr lang="en-US" b="1" dirty="0"/>
              <a:t>Virtual</a:t>
            </a:r>
          </a:p>
          <a:p>
            <a:r>
              <a:rPr lang="en-US" b="1" dirty="0"/>
              <a:t>Register at:  </a:t>
            </a:r>
          </a:p>
          <a:p>
            <a:pPr marL="0" indent="0">
              <a:buNone/>
            </a:pPr>
            <a:r>
              <a:rPr lang="en-US" b="1" dirty="0">
                <a:hlinkClick r:id="rId2"/>
              </a:rPr>
              <a:t>https://site.corsizio.com/c/60eefcdba647dcba68c93d8e</a:t>
            </a:r>
            <a:endParaRPr lang="en-US" b="1" dirty="0"/>
          </a:p>
          <a:p>
            <a:endParaRPr lang="en-US" b="1" dirty="0"/>
          </a:p>
          <a:p>
            <a:endParaRPr lang="en-US" b="1" dirty="0"/>
          </a:p>
        </p:txBody>
      </p:sp>
      <p:pic>
        <p:nvPicPr>
          <p:cNvPr id="9" name="Picture 8" descr="A close up of a sign&#10;&#10;Description generated with very high confidence">
            <a:extLst>
              <a:ext uri="{FF2B5EF4-FFF2-40B4-BE49-F238E27FC236}">
                <a16:creationId xmlns:a16="http://schemas.microsoft.com/office/drawing/2014/main" id="{5453816A-EBA4-46A7-B0ED-ABB67D793949}"/>
              </a:ext>
            </a:extLst>
          </p:cNvPr>
          <p:cNvPicPr/>
          <p:nvPr/>
        </p:nvPicPr>
        <p:blipFill>
          <a:blip r:embed="rId3">
            <a:extLst>
              <a:ext uri="{28A0092B-C50C-407E-A947-70E740481C1C}">
                <a14:useLocalDpi xmlns:a14="http://schemas.microsoft.com/office/drawing/2010/main" val="0"/>
              </a:ext>
            </a:extLst>
          </a:blip>
          <a:stretch>
            <a:fillRect/>
          </a:stretch>
        </p:blipFill>
        <p:spPr>
          <a:xfrm>
            <a:off x="818985" y="1065475"/>
            <a:ext cx="2043485" cy="2323813"/>
          </a:xfrm>
          <a:prstGeom prst="rect">
            <a:avLst/>
          </a:prstGeom>
        </p:spPr>
      </p:pic>
      <p:sp>
        <p:nvSpPr>
          <p:cNvPr id="15" name="TextBox 14">
            <a:extLst>
              <a:ext uri="{FF2B5EF4-FFF2-40B4-BE49-F238E27FC236}">
                <a16:creationId xmlns:a16="http://schemas.microsoft.com/office/drawing/2014/main" id="{BD17EEEB-6990-4160-979C-1760F2989DB1}"/>
              </a:ext>
            </a:extLst>
          </p:cNvPr>
          <p:cNvSpPr txBox="1"/>
          <p:nvPr/>
        </p:nvSpPr>
        <p:spPr>
          <a:xfrm>
            <a:off x="151074" y="3468712"/>
            <a:ext cx="7399257" cy="2308324"/>
          </a:xfrm>
          <a:prstGeom prst="rect">
            <a:avLst/>
          </a:prstGeom>
          <a:noFill/>
        </p:spPr>
        <p:txBody>
          <a:bodyPr wrap="square" rtlCol="0">
            <a:spAutoFit/>
          </a:bodyPr>
          <a:lstStyle/>
          <a:p>
            <a:r>
              <a:rPr lang="en-US" b="1" dirty="0"/>
              <a:t>Who should attend: </a:t>
            </a:r>
          </a:p>
          <a:p>
            <a:endParaRPr lang="en-US" dirty="0"/>
          </a:p>
          <a:p>
            <a:pPr marL="285750" lvl="0" indent="-285750">
              <a:buFont typeface="Arial" panose="020B0604020202020204" pitchFamily="34" charset="0"/>
              <a:buChar char="•"/>
            </a:pPr>
            <a:r>
              <a:rPr lang="en-US" dirty="0"/>
              <a:t>Life Scouts or advanced Star Scouts who want to pursue the Eagle Rank</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Eagle advisors, coaches or unit leaders that haven’t attended a seminar in two years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Parents of Scouts working on Eagle or other adults interested in Scouting</a:t>
            </a:r>
          </a:p>
        </p:txBody>
      </p:sp>
      <p:sp>
        <p:nvSpPr>
          <p:cNvPr id="16" name="TextBox 15">
            <a:extLst>
              <a:ext uri="{FF2B5EF4-FFF2-40B4-BE49-F238E27FC236}">
                <a16:creationId xmlns:a16="http://schemas.microsoft.com/office/drawing/2014/main" id="{402CCAF4-D785-4100-A436-86F99F29D06A}"/>
              </a:ext>
            </a:extLst>
          </p:cNvPr>
          <p:cNvSpPr txBox="1"/>
          <p:nvPr/>
        </p:nvSpPr>
        <p:spPr>
          <a:xfrm>
            <a:off x="7550331" y="3898311"/>
            <a:ext cx="3766457" cy="1754326"/>
          </a:xfrm>
          <a:prstGeom prst="rect">
            <a:avLst/>
          </a:prstGeom>
          <a:noFill/>
        </p:spPr>
        <p:txBody>
          <a:bodyPr wrap="square" rtlCol="0">
            <a:spAutoFit/>
          </a:bodyPr>
          <a:lstStyle/>
          <a:p>
            <a:r>
              <a:rPr lang="en-US" b="1" dirty="0"/>
              <a:t>Registration will be done online and must be received by 23 September 2020 to get the Zoom link.</a:t>
            </a:r>
            <a:endParaRPr lang="en-US" dirty="0"/>
          </a:p>
          <a:p>
            <a:r>
              <a:rPr lang="en-US" dirty="0"/>
              <a:t> </a:t>
            </a:r>
          </a:p>
          <a:p>
            <a:r>
              <a:rPr lang="en-US" dirty="0"/>
              <a:t>Any questions contact Jack Lundin at 703-938-0369. </a:t>
            </a:r>
          </a:p>
        </p:txBody>
      </p:sp>
    </p:spTree>
    <p:extLst>
      <p:ext uri="{BB962C8B-B14F-4D97-AF65-F5344CB8AC3E}">
        <p14:creationId xmlns:p14="http://schemas.microsoft.com/office/powerpoint/2010/main" val="285164205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9C5-03CC-42CD-AC10-A01CC2E807E1}"/>
              </a:ext>
            </a:extLst>
          </p:cNvPr>
          <p:cNvSpPr>
            <a:spLocks noGrp="1"/>
          </p:cNvSpPr>
          <p:nvPr>
            <p:ph type="title"/>
          </p:nvPr>
        </p:nvSpPr>
        <p:spPr>
          <a:xfrm>
            <a:off x="243308" y="675860"/>
            <a:ext cx="3231412" cy="1832209"/>
          </a:xfrm>
        </p:spPr>
        <p:txBody>
          <a:bodyPr>
            <a:normAutofit fontScale="90000"/>
          </a:bodyPr>
          <a:lstStyle/>
          <a:p>
            <a:r>
              <a:rPr lang="en-US" b="1" dirty="0"/>
              <a:t>GEORGE MASON DISTRICT CAMPOREE</a:t>
            </a:r>
            <a:br>
              <a:rPr lang="en-US" dirty="0"/>
            </a:br>
            <a:endParaRPr lang="en-US" b="1" dirty="0"/>
          </a:p>
        </p:txBody>
      </p:sp>
      <p:sp>
        <p:nvSpPr>
          <p:cNvPr id="3" name="Content Placeholder 2">
            <a:extLst>
              <a:ext uri="{FF2B5EF4-FFF2-40B4-BE49-F238E27FC236}">
                <a16:creationId xmlns:a16="http://schemas.microsoft.com/office/drawing/2014/main" id="{052E26B6-1FC1-431C-8281-F6635395F056}"/>
              </a:ext>
            </a:extLst>
          </p:cNvPr>
          <p:cNvSpPr>
            <a:spLocks noGrp="1"/>
          </p:cNvSpPr>
          <p:nvPr>
            <p:ph idx="1"/>
          </p:nvPr>
        </p:nvSpPr>
        <p:spPr>
          <a:xfrm>
            <a:off x="8480725" y="229358"/>
            <a:ext cx="3467967" cy="5799909"/>
          </a:xfrm>
        </p:spPr>
        <p:txBody>
          <a:bodyPr>
            <a:normAutofit/>
          </a:bodyPr>
          <a:lstStyle/>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Date: </a:t>
            </a:r>
          </a:p>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October 15 – 17, 2021</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b="1" dirty="0">
                <a:solidFill>
                  <a:srgbClr val="1F3864"/>
                </a:solidFill>
                <a:latin typeface="Calibri" panose="020F0502020204030204" pitchFamily="34" charset="0"/>
                <a:ea typeface="Calibri" panose="020F0502020204030204" pitchFamily="34" charset="0"/>
                <a:cs typeface="Times New Roman" panose="02020603050405020304" pitchFamily="18" charset="0"/>
              </a:rPr>
              <a:t>Location: 4H Camp, Front Royal, VA.</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2400" dirty="0"/>
              <a:t>Online registration available now on Council website (below). </a:t>
            </a:r>
          </a:p>
          <a:p>
            <a:r>
              <a:rPr lang="en-US" sz="2400" dirty="0"/>
              <a:t>Leader Guide available on registration site.</a:t>
            </a:r>
          </a:p>
          <a:p>
            <a:r>
              <a:rPr lang="en-US" sz="2400" dirty="0"/>
              <a:t>Need unit volunteers to help run event. </a:t>
            </a:r>
            <a:endParaRPr lang="en-US" sz="2000" dirty="0"/>
          </a:p>
        </p:txBody>
      </p:sp>
      <p:pic>
        <p:nvPicPr>
          <p:cNvPr id="7" name="Picture 6">
            <a:extLst>
              <a:ext uri="{FF2B5EF4-FFF2-40B4-BE49-F238E27FC236}">
                <a16:creationId xmlns:a16="http://schemas.microsoft.com/office/drawing/2014/main" id="{034DAE4D-2D90-4609-A004-DA578013D5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430" y="3875578"/>
            <a:ext cx="3171801" cy="2891790"/>
          </a:xfrm>
          <a:prstGeom prst="rect">
            <a:avLst/>
          </a:prstGeom>
        </p:spPr>
      </p:pic>
      <p:sp>
        <p:nvSpPr>
          <p:cNvPr id="4" name="TextBox 3">
            <a:extLst>
              <a:ext uri="{FF2B5EF4-FFF2-40B4-BE49-F238E27FC236}">
                <a16:creationId xmlns:a16="http://schemas.microsoft.com/office/drawing/2014/main" id="{C850530F-44DD-469B-B755-F0361666C1FF}"/>
              </a:ext>
            </a:extLst>
          </p:cNvPr>
          <p:cNvSpPr txBox="1"/>
          <p:nvPr/>
        </p:nvSpPr>
        <p:spPr>
          <a:xfrm>
            <a:off x="444137" y="2416629"/>
            <a:ext cx="2559326" cy="1200329"/>
          </a:xfrm>
          <a:prstGeom prst="rect">
            <a:avLst/>
          </a:prstGeom>
          <a:noFill/>
        </p:spPr>
        <p:txBody>
          <a:bodyPr wrap="square" rtlCol="0">
            <a:spAutoFit/>
          </a:bodyPr>
          <a:lstStyle/>
          <a:p>
            <a:r>
              <a:rPr lang="en-US" dirty="0"/>
              <a:t>Camporee Director Andrew Zaso </a:t>
            </a:r>
          </a:p>
          <a:p>
            <a:r>
              <a:rPr lang="en-US" dirty="0"/>
              <a:t>(703) 434-2907 - AndrewZaso@gmail.com</a:t>
            </a:r>
          </a:p>
        </p:txBody>
      </p:sp>
      <p:pic>
        <p:nvPicPr>
          <p:cNvPr id="8" name="Picture 7" descr="A picture containing clock, drawing&#10;&#10;Description automatically generated">
            <a:extLst>
              <a:ext uri="{FF2B5EF4-FFF2-40B4-BE49-F238E27FC236}">
                <a16:creationId xmlns:a16="http://schemas.microsoft.com/office/drawing/2014/main" id="{7ED45F89-4DCC-406B-A875-6AC6FC615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108" y="229358"/>
            <a:ext cx="5065617" cy="5241303"/>
          </a:xfrm>
          <a:prstGeom prst="rect">
            <a:avLst/>
          </a:prstGeom>
        </p:spPr>
      </p:pic>
      <p:sp>
        <p:nvSpPr>
          <p:cNvPr id="5" name="TextBox 4">
            <a:extLst>
              <a:ext uri="{FF2B5EF4-FFF2-40B4-BE49-F238E27FC236}">
                <a16:creationId xmlns:a16="http://schemas.microsoft.com/office/drawing/2014/main" id="{03FF8030-C197-4F02-8795-44BE9AE9C22A}"/>
              </a:ext>
            </a:extLst>
          </p:cNvPr>
          <p:cNvSpPr txBox="1"/>
          <p:nvPr/>
        </p:nvSpPr>
        <p:spPr>
          <a:xfrm>
            <a:off x="3003463" y="5889752"/>
            <a:ext cx="9188537" cy="584775"/>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highlight>
                  <a:srgbClr val="FFFF00"/>
                </a:highlight>
              </a:rPr>
              <a:t>Register at: </a:t>
            </a:r>
            <a:r>
              <a:rPr lang="en-US" sz="3200" b="1" dirty="0">
                <a:effectLst>
                  <a:outerShdw blurRad="38100" dist="38100" dir="2700000" algn="tl">
                    <a:srgbClr val="000000">
                      <a:alpha val="43137"/>
                    </a:srgbClr>
                  </a:outerShdw>
                </a:effectLst>
                <a:highlight>
                  <a:srgbClr val="FFFF00"/>
                </a:highlight>
                <a:hlinkClick r:id="rId4"/>
              </a:rPr>
              <a:t>scoutingevent.com/082-49459 </a:t>
            </a:r>
            <a:endParaRPr lang="en-US" sz="3200" b="1" dirty="0">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574730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F634C833-9E10-489D-B007-573C4730C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37" b="8559"/>
          <a:stretch>
            <a:fillRect/>
          </a:stretch>
        </p:blipFill>
        <p:spPr bwMode="auto">
          <a:xfrm>
            <a:off x="1462088" y="1"/>
            <a:ext cx="9205913"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xfrm>
            <a:off x="838200" y="365125"/>
            <a:ext cx="10515600" cy="1325563"/>
          </a:xfrm>
          <a:prstGeom prst="rect">
            <a:avLst/>
          </a:prstGeom>
        </p:spPr>
        <p:txBody>
          <a:bodyPr/>
          <a:lstStyle/>
          <a:p>
            <a:r>
              <a:rPr b="1" dirty="0"/>
              <a:t>Future Camporees</a:t>
            </a:r>
          </a:p>
        </p:txBody>
      </p:sp>
      <p:sp>
        <p:nvSpPr>
          <p:cNvPr id="135" name="Content Placeholder 2"/>
          <p:cNvSpPr txBox="1">
            <a:spLocks noGrp="1"/>
          </p:cNvSpPr>
          <p:nvPr>
            <p:ph type="body" sz="half" idx="1"/>
          </p:nvPr>
        </p:nvSpPr>
        <p:spPr>
          <a:xfrm>
            <a:off x="838199" y="1825625"/>
            <a:ext cx="5015486" cy="4351338"/>
          </a:xfrm>
          <a:prstGeom prst="rect">
            <a:avLst/>
          </a:prstGeom>
        </p:spPr>
        <p:txBody>
          <a:bodyPr/>
          <a:lstStyle/>
          <a:p>
            <a:pPr>
              <a:defRPr sz="3600"/>
            </a:pPr>
            <a:r>
              <a:t>Save the Dates!!!</a:t>
            </a:r>
          </a:p>
          <a:p>
            <a:pPr>
              <a:defRPr sz="1600"/>
            </a:pPr>
            <a:endParaRPr/>
          </a:p>
          <a:p>
            <a:pPr>
              <a:defRPr sz="2000"/>
            </a:pPr>
            <a:r>
              <a:t>George Mason Spring 2022 Camporee – April 29 – May 1, 2022</a:t>
            </a:r>
          </a:p>
          <a:p>
            <a:pPr marL="685800" lvl="1" indent="-228600">
              <a:spcBef>
                <a:spcPts val="500"/>
              </a:spcBef>
              <a:defRPr sz="1600"/>
            </a:pPr>
            <a:r>
              <a:t>Theme and Site TBD</a:t>
            </a:r>
            <a:endParaRPr sz="2400"/>
          </a:p>
          <a:p>
            <a:pPr>
              <a:defRPr sz="2000"/>
            </a:pPr>
            <a:r>
              <a:t>George Mason Fall 2022 Camporee – October 21 – 23, 2022</a:t>
            </a:r>
          </a:p>
          <a:p>
            <a:pPr marL="685800" lvl="1" indent="-228600">
              <a:spcBef>
                <a:spcPts val="500"/>
              </a:spcBef>
              <a:defRPr sz="1600"/>
            </a:pPr>
            <a:r>
              <a:t>Theme and Site TBD</a:t>
            </a:r>
            <a:endParaRPr sz="2400"/>
          </a:p>
          <a:p>
            <a:pPr>
              <a:defRPr sz="1600"/>
            </a:pPr>
            <a:endParaRPr sz="2400"/>
          </a:p>
          <a:p>
            <a:pPr>
              <a:defRPr sz="1600"/>
            </a:pPr>
            <a:r>
              <a:t>Please factor this into unit calendars/planning.</a:t>
            </a:r>
          </a:p>
          <a:p>
            <a:pPr>
              <a:defRPr sz="1600"/>
            </a:pPr>
            <a:endParaRPr/>
          </a:p>
          <a:p>
            <a:pPr>
              <a:defRPr sz="1600"/>
            </a:pPr>
            <a:r>
              <a:t>Scouts are loyal – including loyalty to District activities.</a:t>
            </a:r>
          </a:p>
        </p:txBody>
      </p:sp>
      <p:pic>
        <p:nvPicPr>
          <p:cNvPr id="136" name="Picture 4" descr="Picture 4"/>
          <p:cNvPicPr>
            <a:picLocks noChangeAspect="1"/>
          </p:cNvPicPr>
          <p:nvPr/>
        </p:nvPicPr>
        <p:blipFill>
          <a:blip r:embed="rId2"/>
          <a:srcRect l="4237" r="6810"/>
          <a:stretch>
            <a:fillRect/>
          </a:stretch>
        </p:blipFill>
        <p:spPr>
          <a:xfrm>
            <a:off x="6338315" y="1513490"/>
            <a:ext cx="5538159" cy="4663427"/>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946A-32E3-49A4-9C28-26B17EF9BA9F}"/>
              </a:ext>
            </a:extLst>
          </p:cNvPr>
          <p:cNvSpPr>
            <a:spLocks noGrp="1"/>
          </p:cNvSpPr>
          <p:nvPr>
            <p:ph type="title"/>
          </p:nvPr>
        </p:nvSpPr>
        <p:spPr>
          <a:xfrm>
            <a:off x="524256" y="4767072"/>
            <a:ext cx="6594189" cy="1625210"/>
          </a:xfrm>
        </p:spPr>
        <p:txBody>
          <a:bodyPr>
            <a:normAutofit/>
          </a:bodyPr>
          <a:lstStyle/>
          <a:p>
            <a:pPr algn="r"/>
            <a:r>
              <a:rPr lang="en-US" dirty="0">
                <a:solidFill>
                  <a:schemeClr val="tx1"/>
                </a:solidFill>
              </a:rPr>
              <a:t>Scouting for Food</a:t>
            </a:r>
          </a:p>
        </p:txBody>
      </p:sp>
      <p:pic>
        <p:nvPicPr>
          <p:cNvPr id="5" name="Picture 4" descr="A group of people in a store&#10;&#10;Description automatically generated">
            <a:extLst>
              <a:ext uri="{FF2B5EF4-FFF2-40B4-BE49-F238E27FC236}">
                <a16:creationId xmlns:a16="http://schemas.microsoft.com/office/drawing/2014/main" id="{9F5D93FC-CBE9-476D-974A-24ED6B5BDFA3}"/>
              </a:ext>
            </a:extLst>
          </p:cNvPr>
          <p:cNvPicPr>
            <a:picLocks noChangeAspect="1"/>
          </p:cNvPicPr>
          <p:nvPr/>
        </p:nvPicPr>
        <p:blipFill rotWithShape="1">
          <a:blip r:embed="rId2">
            <a:extLst>
              <a:ext uri="{28A0092B-C50C-407E-A947-70E740481C1C}">
                <a14:useLocalDpi xmlns:a14="http://schemas.microsoft.com/office/drawing/2010/main" val="0"/>
              </a:ext>
            </a:extLst>
          </a:blip>
          <a:srcRect t="22410" r="1" b="1"/>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869FD1B7-B992-4387-B7B2-79DD20BFA005}"/>
              </a:ext>
            </a:extLst>
          </p:cNvPr>
          <p:cNvSpPr>
            <a:spLocks noGrp="1"/>
          </p:cNvSpPr>
          <p:nvPr>
            <p:ph idx="1"/>
          </p:nvPr>
        </p:nvSpPr>
        <p:spPr>
          <a:xfrm>
            <a:off x="8029319" y="917725"/>
            <a:ext cx="3424739" cy="4852362"/>
          </a:xfrm>
        </p:spPr>
        <p:txBody>
          <a:bodyPr anchor="ctr">
            <a:normAutofit/>
          </a:bodyPr>
          <a:lstStyle/>
          <a:p>
            <a:r>
              <a:rPr lang="en-US" dirty="0">
                <a:solidFill>
                  <a:schemeClr val="tx1"/>
                </a:solidFill>
              </a:rPr>
              <a:t>November 6 and November 13, 2021</a:t>
            </a:r>
          </a:p>
          <a:p>
            <a:r>
              <a:rPr lang="en-US" dirty="0">
                <a:solidFill>
                  <a:schemeClr val="tx1"/>
                </a:solidFill>
              </a:rPr>
              <a:t>Scott Willey is 2021 District Coordinator</a:t>
            </a:r>
          </a:p>
        </p:txBody>
      </p:sp>
    </p:spTree>
    <p:extLst>
      <p:ext uri="{BB962C8B-B14F-4D97-AF65-F5344CB8AC3E}">
        <p14:creationId xmlns:p14="http://schemas.microsoft.com/office/powerpoint/2010/main" val="112522572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237308" y="208371"/>
            <a:ext cx="5120114" cy="875845"/>
          </a:xfrm>
          <a:prstGeom prst="rect">
            <a:avLst/>
          </a:prstGeom>
        </p:spPr>
        <p:txBody>
          <a:bodyPr/>
          <a:lstStyle/>
          <a:p>
            <a:r>
              <a:rPr b="1" dirty="0"/>
              <a:t>Training</a:t>
            </a:r>
          </a:p>
        </p:txBody>
      </p:sp>
      <p:sp>
        <p:nvSpPr>
          <p:cNvPr id="139" name="Content Placeholder 2"/>
          <p:cNvSpPr txBox="1">
            <a:spLocks noGrp="1"/>
          </p:cNvSpPr>
          <p:nvPr>
            <p:ph type="body" sz="half" idx="1"/>
          </p:nvPr>
        </p:nvSpPr>
        <p:spPr>
          <a:xfrm>
            <a:off x="437622" y="899994"/>
            <a:ext cx="6611855" cy="5749635"/>
          </a:xfrm>
          <a:prstGeom prst="rect">
            <a:avLst/>
          </a:prstGeom>
        </p:spPr>
        <p:txBody>
          <a:bodyPr>
            <a:normAutofit fontScale="62500" lnSpcReduction="20000"/>
          </a:bodyPr>
          <a:lstStyle/>
          <a:p>
            <a:pPr>
              <a:lnSpc>
                <a:spcPct val="100000"/>
              </a:lnSpc>
              <a:spcBef>
                <a:spcPts val="0"/>
              </a:spcBef>
              <a:defRPr sz="2000" b="1"/>
            </a:pPr>
            <a:r>
              <a:rPr sz="3400" dirty="0"/>
              <a:t>Unit Training </a:t>
            </a:r>
            <a:r>
              <a:rPr sz="3400" b="0" dirty="0"/>
              <a:t>– For position-specific training at your unit, contact Roy De Lauder at </a:t>
            </a:r>
            <a:r>
              <a:rPr sz="3400" b="0" u="sng" dirty="0">
                <a:solidFill>
                  <a:srgbClr val="0563C1"/>
                </a:solidFill>
                <a:uFill>
                  <a:solidFill>
                    <a:srgbClr val="0563C1"/>
                  </a:solidFill>
                </a:uFill>
                <a:hlinkClick r:id="rId2"/>
              </a:rPr>
              <a:t>EagleScout.Roy@cox.net</a:t>
            </a:r>
            <a:r>
              <a:rPr sz="3400" b="0" dirty="0">
                <a:hlinkClick r:id="rId2"/>
              </a:rPr>
              <a:t> </a:t>
            </a:r>
            <a:r>
              <a:rPr sz="3400" b="0" dirty="0"/>
              <a:t>or go to Training Opportunities page on GM Web Site.</a:t>
            </a:r>
            <a:endParaRPr lang="en-US" sz="3400" b="0" dirty="0"/>
          </a:p>
          <a:p>
            <a:pPr>
              <a:lnSpc>
                <a:spcPct val="100000"/>
              </a:lnSpc>
              <a:spcBef>
                <a:spcPts val="0"/>
              </a:spcBef>
              <a:defRPr sz="2000" b="1"/>
            </a:pPr>
            <a:endParaRPr lang="en-US" dirty="0"/>
          </a:p>
          <a:p>
            <a:pPr marL="967739" lvl="2" indent="0">
              <a:spcBef>
                <a:spcPts val="0"/>
              </a:spcBef>
              <a:buNone/>
            </a:pPr>
            <a:endParaRPr lang="en-US" b="0" i="0" dirty="0">
              <a:solidFill>
                <a:srgbClr val="7A7A7A"/>
              </a:solidFill>
              <a:effectLst/>
              <a:latin typeface="Arial" panose="020B0604020202020204" pitchFamily="34" charset="0"/>
            </a:endParaRPr>
          </a:p>
          <a:p>
            <a:pPr marL="0" marR="0" indent="457200" algn="l">
              <a:lnSpc>
                <a:spcPts val="1800"/>
              </a:lnSpc>
              <a:spcBef>
                <a:spcPts val="0"/>
              </a:spcBef>
              <a:spcAft>
                <a:spcPts val="0"/>
              </a:spcAft>
            </a:pPr>
            <a:endParaRPr lang="en-US" sz="3800" b="0" i="0" dirty="0">
              <a:solidFill>
                <a:srgbClr val="000000"/>
              </a:solidFill>
              <a:effectLst/>
              <a:latin typeface="Arial" panose="020B0604020202020204" pitchFamily="34" charset="0"/>
            </a:endParaRPr>
          </a:p>
          <a:p>
            <a:pPr marL="0" marR="0" indent="0" algn="l">
              <a:lnSpc>
                <a:spcPts val="1800"/>
              </a:lnSpc>
              <a:spcBef>
                <a:spcPts val="0"/>
              </a:spcBef>
              <a:spcAft>
                <a:spcPts val="0"/>
              </a:spcAft>
              <a:buNone/>
            </a:pPr>
            <a:r>
              <a:rPr lang="en-US" sz="3800" b="1" i="0" dirty="0">
                <a:solidFill>
                  <a:srgbClr val="000000"/>
                </a:solidFill>
                <a:effectLst/>
                <a:latin typeface="Arial" panose="020B0604020202020204" pitchFamily="34" charset="0"/>
              </a:rPr>
              <a:t>Scouts BSA Training</a:t>
            </a:r>
          </a:p>
          <a:p>
            <a:pPr marL="0" marR="0" indent="457200" algn="l">
              <a:lnSpc>
                <a:spcPts val="1800"/>
              </a:lnSpc>
              <a:spcBef>
                <a:spcPts val="0"/>
              </a:spcBef>
              <a:spcAft>
                <a:spcPts val="0"/>
              </a:spcAft>
            </a:pPr>
            <a:r>
              <a:rPr lang="en-US" sz="2500" b="0" i="0" dirty="0">
                <a:solidFill>
                  <a:srgbClr val="000000"/>
                </a:solidFill>
                <a:effectLst/>
                <a:latin typeface="Arial" panose="020B0604020202020204" pitchFamily="34" charset="0"/>
              </a:rPr>
              <a:t>08/27/21 - </a:t>
            </a:r>
            <a:r>
              <a:rPr lang="en-US" sz="2500" b="1" i="0" u="none" strike="noStrike" dirty="0">
                <a:solidFill>
                  <a:srgbClr val="0000FF"/>
                </a:solidFill>
                <a:effectLst/>
                <a:latin typeface="Arial" panose="020B0604020202020204" pitchFamily="34" charset="0"/>
                <a:hlinkClick r:id="rId3"/>
              </a:rPr>
              <a:t>Powderhorn</a:t>
            </a:r>
            <a:r>
              <a:rPr lang="en-US" sz="2500" b="0" i="0" dirty="0">
                <a:solidFill>
                  <a:srgbClr val="000000"/>
                </a:solidFill>
                <a:effectLst/>
                <a:latin typeface="Arial" panose="020B0604020202020204" pitchFamily="34" charset="0"/>
              </a:rPr>
              <a:t>, Newburg, MD</a:t>
            </a:r>
            <a:endParaRPr lang="en-US" sz="2500" b="0" i="0" dirty="0">
              <a:solidFill>
                <a:srgbClr val="222222"/>
              </a:solidFill>
              <a:effectLst/>
              <a:latin typeface="Arial" panose="020B0604020202020204" pitchFamily="34" charset="0"/>
            </a:endParaRPr>
          </a:p>
          <a:p>
            <a:pPr marL="0" marR="0" indent="457200" algn="l">
              <a:lnSpc>
                <a:spcPts val="1800"/>
              </a:lnSpc>
              <a:spcBef>
                <a:spcPts val="0"/>
              </a:spcBef>
              <a:spcAft>
                <a:spcPts val="0"/>
              </a:spcAft>
            </a:pPr>
            <a:r>
              <a:rPr lang="en-US" sz="2500" b="0" i="0" dirty="0">
                <a:solidFill>
                  <a:srgbClr val="000000"/>
                </a:solidFill>
                <a:effectLst/>
                <a:latin typeface="Arial" panose="020B0604020202020204" pitchFamily="34" charset="0"/>
              </a:rPr>
              <a:t>08/28/21 - </a:t>
            </a:r>
            <a:r>
              <a:rPr lang="en-US" sz="2500" b="1" i="0" u="none" strike="noStrike" dirty="0">
                <a:solidFill>
                  <a:srgbClr val="0000FF"/>
                </a:solidFill>
                <a:effectLst/>
                <a:latin typeface="Arial" panose="020B0604020202020204" pitchFamily="34" charset="0"/>
                <a:hlinkClick r:id="rId4"/>
              </a:rPr>
              <a:t>Paddle Craft Safety</a:t>
            </a:r>
            <a:r>
              <a:rPr lang="en-US" sz="2500" b="0" i="0" dirty="0">
                <a:solidFill>
                  <a:srgbClr val="000000"/>
                </a:solidFill>
                <a:effectLst/>
                <a:latin typeface="Arial" panose="020B0604020202020204" pitchFamily="34" charset="0"/>
              </a:rPr>
              <a:t>, Riley's Lock, C&amp;O Canal</a:t>
            </a:r>
            <a:endParaRPr lang="en-US" sz="2500" b="0" i="0" dirty="0">
              <a:solidFill>
                <a:srgbClr val="222222"/>
              </a:solidFill>
              <a:effectLst/>
              <a:latin typeface="Arial" panose="020B0604020202020204" pitchFamily="34" charset="0"/>
            </a:endParaRPr>
          </a:p>
          <a:p>
            <a:pPr marL="0" marR="0" indent="457200" algn="l">
              <a:lnSpc>
                <a:spcPts val="1800"/>
              </a:lnSpc>
              <a:spcBef>
                <a:spcPts val="0"/>
              </a:spcBef>
              <a:spcAft>
                <a:spcPts val="0"/>
              </a:spcAft>
            </a:pPr>
            <a:r>
              <a:rPr lang="en-US" sz="2500" b="0" i="0" dirty="0">
                <a:solidFill>
                  <a:srgbClr val="000000"/>
                </a:solidFill>
                <a:effectLst/>
                <a:latin typeface="Arial" panose="020B0604020202020204" pitchFamily="34" charset="0"/>
              </a:rPr>
              <a:t>09/18/21 - </a:t>
            </a:r>
            <a:r>
              <a:rPr lang="en-US" sz="2500" b="1" i="0" u="none" strike="noStrike" dirty="0">
                <a:solidFill>
                  <a:srgbClr val="0000FF"/>
                </a:solidFill>
                <a:effectLst/>
                <a:latin typeface="Arial" panose="020B0604020202020204" pitchFamily="34" charset="0"/>
                <a:hlinkClick r:id="rId5"/>
              </a:rPr>
              <a:t>SM/ASM Position Specific Training</a:t>
            </a:r>
            <a:r>
              <a:rPr lang="en-US" sz="2500" b="0" i="0" dirty="0">
                <a:solidFill>
                  <a:srgbClr val="000000"/>
                </a:solidFill>
                <a:effectLst/>
                <a:latin typeface="Arial" panose="020B0604020202020204" pitchFamily="34" charset="0"/>
              </a:rPr>
              <a:t>, Bethesda, MD</a:t>
            </a:r>
            <a:endParaRPr lang="en-US" sz="2500" b="0" i="0" dirty="0">
              <a:solidFill>
                <a:srgbClr val="222222"/>
              </a:solidFill>
              <a:effectLst/>
              <a:latin typeface="Arial" panose="020B0604020202020204" pitchFamily="34" charset="0"/>
            </a:endParaRPr>
          </a:p>
          <a:p>
            <a:pPr marL="0" indent="457200">
              <a:lnSpc>
                <a:spcPts val="1800"/>
              </a:lnSpc>
              <a:spcBef>
                <a:spcPts val="0"/>
              </a:spcBef>
            </a:pPr>
            <a:r>
              <a:rPr lang="en-US" sz="2500" b="0" i="0" dirty="0">
                <a:solidFill>
                  <a:srgbClr val="000000"/>
                </a:solidFill>
                <a:effectLst/>
                <a:latin typeface="Arial" panose="020B0604020202020204" pitchFamily="34" charset="0"/>
              </a:rPr>
              <a:t>09/25/21 - </a:t>
            </a:r>
            <a:r>
              <a:rPr lang="en-US" sz="2500" b="1" i="0" u="none" strike="noStrike" dirty="0">
                <a:solidFill>
                  <a:srgbClr val="0000FF"/>
                </a:solidFill>
                <a:effectLst/>
                <a:latin typeface="Arial" panose="020B0604020202020204" pitchFamily="34" charset="0"/>
                <a:hlinkClick r:id="rId6"/>
              </a:rPr>
              <a:t>Back Country Outdoor Leadership School (BCOLS)</a:t>
            </a:r>
            <a:r>
              <a:rPr lang="en-US" sz="2500" b="0" i="0" dirty="0">
                <a:solidFill>
                  <a:srgbClr val="000000"/>
                </a:solidFill>
                <a:effectLst/>
                <a:latin typeface="Arial" panose="020B0604020202020204" pitchFamily="34" charset="0"/>
              </a:rPr>
              <a:t>,</a:t>
            </a:r>
          </a:p>
          <a:p>
            <a:pPr marL="1498600" lvl="3" indent="0">
              <a:lnSpc>
                <a:spcPts val="1800"/>
              </a:lnSpc>
              <a:spcBef>
                <a:spcPts val="0"/>
              </a:spcBef>
              <a:buNone/>
            </a:pPr>
            <a:r>
              <a:rPr lang="en-US" sz="2500" b="0" i="0" dirty="0">
                <a:solidFill>
                  <a:srgbClr val="000000"/>
                </a:solidFill>
                <a:effectLst/>
                <a:latin typeface="Arial" panose="020B0604020202020204" pitchFamily="34" charset="0"/>
              </a:rPr>
              <a:t>Alexandria, VA</a:t>
            </a:r>
            <a:endParaRPr lang="en-US" sz="2500" b="0" i="0" dirty="0">
              <a:solidFill>
                <a:srgbClr val="222222"/>
              </a:solidFill>
              <a:effectLst/>
              <a:latin typeface="Arial" panose="020B0604020202020204" pitchFamily="34" charset="0"/>
            </a:endParaRPr>
          </a:p>
          <a:p>
            <a:pPr marL="0" marR="0" indent="0" algn="l">
              <a:lnSpc>
                <a:spcPts val="1800"/>
              </a:lnSpc>
              <a:spcBef>
                <a:spcPts val="0"/>
              </a:spcBef>
              <a:spcAft>
                <a:spcPts val="0"/>
              </a:spcAft>
              <a:buNone/>
            </a:pPr>
            <a:r>
              <a:rPr lang="en-US" sz="1800" b="0" i="0" dirty="0">
                <a:solidFill>
                  <a:srgbClr val="000000"/>
                </a:solidFill>
                <a:effectLst/>
                <a:latin typeface="Arial" panose="020B0604020202020204" pitchFamily="34" charset="0"/>
              </a:rPr>
              <a:t> </a:t>
            </a:r>
            <a:endParaRPr lang="en-US" b="0" i="0" dirty="0">
              <a:solidFill>
                <a:srgbClr val="222222"/>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endParaRPr lang="en-US" b="0" i="0" dirty="0">
              <a:solidFill>
                <a:srgbClr val="7A7A7A"/>
              </a:solidFill>
              <a:effectLst/>
              <a:latin typeface="Arial" panose="020B0604020202020204" pitchFamily="34" charset="0"/>
            </a:endParaRPr>
          </a:p>
          <a:p>
            <a:pPr marL="0" indent="0" algn="l">
              <a:spcBef>
                <a:spcPts val="0"/>
              </a:spcBef>
              <a:spcAft>
                <a:spcPts val="0"/>
              </a:spcAft>
              <a:buNone/>
            </a:pPr>
            <a:r>
              <a:rPr lang="en-US" sz="3800" b="1" dirty="0">
                <a:solidFill>
                  <a:srgbClr val="000000"/>
                </a:solidFill>
                <a:effectLst/>
                <a:latin typeface="Arial" panose="020B0604020202020204" pitchFamily="34" charset="0"/>
              </a:rPr>
              <a:t>Cub Scout Training</a:t>
            </a:r>
            <a:r>
              <a:rPr lang="en-US" b="1" i="0" dirty="0">
                <a:solidFill>
                  <a:srgbClr val="000000"/>
                </a:solidFill>
                <a:effectLst/>
                <a:latin typeface="Arial" panose="020B0604020202020204" pitchFamily="34" charset="0"/>
              </a:rPr>
              <a:t>:</a:t>
            </a:r>
          </a:p>
          <a:p>
            <a:pPr marL="0" marR="0" indent="457200" algn="l">
              <a:lnSpc>
                <a:spcPts val="1800"/>
              </a:lnSpc>
              <a:spcBef>
                <a:spcPts val="0"/>
              </a:spcBef>
              <a:spcAft>
                <a:spcPts val="0"/>
              </a:spcAft>
            </a:pPr>
            <a:r>
              <a:rPr lang="en-US" sz="2200" b="0" i="0" dirty="0">
                <a:solidFill>
                  <a:srgbClr val="000000"/>
                </a:solidFill>
                <a:effectLst/>
                <a:latin typeface="Arial" panose="020B0604020202020204" pitchFamily="34" charset="0"/>
              </a:rPr>
              <a:t>08/14/21 - </a:t>
            </a:r>
            <a:r>
              <a:rPr lang="en-US" sz="2200" b="1" i="0" u="none" strike="noStrike" dirty="0">
                <a:solidFill>
                  <a:srgbClr val="0000FF"/>
                </a:solidFill>
                <a:effectLst/>
                <a:latin typeface="Arial" panose="020B0604020202020204" pitchFamily="34" charset="0"/>
                <a:hlinkClick r:id="rId7"/>
              </a:rPr>
              <a:t>IOLS/BALOO</a:t>
            </a:r>
            <a:r>
              <a:rPr lang="en-US" sz="2200" b="0" i="0" dirty="0">
                <a:solidFill>
                  <a:srgbClr val="000000"/>
                </a:solidFill>
                <a:effectLst/>
                <a:latin typeface="Arial" panose="020B0604020202020204" pitchFamily="34" charset="0"/>
              </a:rPr>
              <a:t>, Hollywood, MD</a:t>
            </a:r>
            <a:endParaRPr lang="en-US" sz="2200" b="0" i="0" dirty="0">
              <a:solidFill>
                <a:srgbClr val="222222"/>
              </a:solidFill>
              <a:effectLst/>
              <a:latin typeface="Arial" panose="020B0604020202020204" pitchFamily="34" charset="0"/>
            </a:endParaRPr>
          </a:p>
          <a:p>
            <a:pPr marL="0" marR="0" indent="457200" algn="l">
              <a:lnSpc>
                <a:spcPts val="1800"/>
              </a:lnSpc>
              <a:spcBef>
                <a:spcPts val="0"/>
              </a:spcBef>
              <a:spcAft>
                <a:spcPts val="0"/>
              </a:spcAft>
            </a:pPr>
            <a:r>
              <a:rPr lang="en-US" sz="2200" b="0" i="0" dirty="0">
                <a:solidFill>
                  <a:srgbClr val="000000"/>
                </a:solidFill>
                <a:effectLst/>
                <a:latin typeface="Arial" panose="020B0604020202020204" pitchFamily="34" charset="0"/>
              </a:rPr>
              <a:t>08/28/21 - </a:t>
            </a:r>
            <a:r>
              <a:rPr lang="en-US" sz="2200" b="1" i="0" u="none" strike="noStrike" dirty="0">
                <a:solidFill>
                  <a:srgbClr val="0000FF"/>
                </a:solidFill>
                <a:effectLst/>
                <a:latin typeface="Arial" panose="020B0604020202020204" pitchFamily="34" charset="0"/>
                <a:hlinkClick r:id="rId8"/>
              </a:rPr>
              <a:t>Cub Scout Leader Specific Training</a:t>
            </a:r>
            <a:r>
              <a:rPr lang="en-US" sz="2200" b="0" i="0" dirty="0">
                <a:solidFill>
                  <a:srgbClr val="000000"/>
                </a:solidFill>
                <a:effectLst/>
                <a:latin typeface="Arial" panose="020B0604020202020204" pitchFamily="34" charset="0"/>
              </a:rPr>
              <a:t> (CM/ACM, Den Leader,</a:t>
            </a:r>
          </a:p>
          <a:p>
            <a:pPr marL="1005839" lvl="2" indent="0">
              <a:lnSpc>
                <a:spcPts val="1800"/>
              </a:lnSpc>
              <a:spcBef>
                <a:spcPts val="0"/>
              </a:spcBef>
              <a:buNone/>
            </a:pPr>
            <a:r>
              <a:rPr lang="en-US" sz="2200" b="0" i="0" dirty="0">
                <a:solidFill>
                  <a:srgbClr val="000000"/>
                </a:solidFill>
                <a:effectLst/>
                <a:latin typeface="Arial" panose="020B0604020202020204" pitchFamily="34" charset="0"/>
              </a:rPr>
              <a:t>Committee Member), Stafford, VA</a:t>
            </a:r>
          </a:p>
          <a:p>
            <a:pPr marL="0" marR="0" indent="457200" algn="l">
              <a:lnSpc>
                <a:spcPts val="1800"/>
              </a:lnSpc>
              <a:spcBef>
                <a:spcPts val="0"/>
              </a:spcBef>
              <a:spcAft>
                <a:spcPts val="0"/>
              </a:spcAft>
            </a:pPr>
            <a:r>
              <a:rPr lang="en-US" sz="2200" b="0" i="0" dirty="0">
                <a:solidFill>
                  <a:srgbClr val="222222"/>
                </a:solidFill>
                <a:effectLst/>
                <a:latin typeface="Arial" panose="020B0604020202020204" pitchFamily="34" charset="0"/>
              </a:rPr>
              <a:t>09/18/21 – In-Person Cub Leader specific training, 11 to 3 p.m. at St. Mark in</a:t>
            </a:r>
          </a:p>
          <a:p>
            <a:pPr marL="1005839" lvl="2" indent="0">
              <a:lnSpc>
                <a:spcPts val="1800"/>
              </a:lnSpc>
              <a:spcBef>
                <a:spcPts val="0"/>
              </a:spcBef>
              <a:buNone/>
            </a:pPr>
            <a:r>
              <a:rPr lang="en-US" sz="2200" b="0" i="0" dirty="0">
                <a:solidFill>
                  <a:srgbClr val="222222"/>
                </a:solidFill>
                <a:effectLst/>
                <a:latin typeface="Arial" panose="020B0604020202020204" pitchFamily="34" charset="0"/>
              </a:rPr>
              <a:t>Vienna</a:t>
            </a:r>
          </a:p>
          <a:p>
            <a:pPr marL="0" marR="0" indent="457200" algn="l">
              <a:lnSpc>
                <a:spcPts val="1800"/>
              </a:lnSpc>
              <a:spcBef>
                <a:spcPts val="0"/>
              </a:spcBef>
              <a:spcAft>
                <a:spcPts val="0"/>
              </a:spcAft>
            </a:pPr>
            <a:r>
              <a:rPr lang="en-US" sz="2200" b="0" i="0" dirty="0">
                <a:solidFill>
                  <a:srgbClr val="000000"/>
                </a:solidFill>
                <a:effectLst/>
                <a:latin typeface="Arial" panose="020B0604020202020204" pitchFamily="34" charset="0"/>
              </a:rPr>
              <a:t>09/25/21 - </a:t>
            </a:r>
            <a:r>
              <a:rPr lang="en-US" sz="2200" b="1" i="0" u="none" strike="noStrike" dirty="0">
                <a:solidFill>
                  <a:srgbClr val="0000FF"/>
                </a:solidFill>
                <a:effectLst/>
                <a:latin typeface="Arial" panose="020B0604020202020204" pitchFamily="34" charset="0"/>
                <a:hlinkClick r:id="rId9"/>
              </a:rPr>
              <a:t>Cub Scout Leader Specific Training</a:t>
            </a:r>
            <a:r>
              <a:rPr lang="en-US" sz="2200" b="0" i="0" dirty="0">
                <a:solidFill>
                  <a:srgbClr val="000000"/>
                </a:solidFill>
                <a:effectLst/>
                <a:latin typeface="Arial" panose="020B0604020202020204" pitchFamily="34" charset="0"/>
              </a:rPr>
              <a:t> (CM/ACM, Den Leader,</a:t>
            </a:r>
          </a:p>
          <a:p>
            <a:pPr marL="1005839" lvl="2" indent="0">
              <a:lnSpc>
                <a:spcPts val="1800"/>
              </a:lnSpc>
              <a:spcBef>
                <a:spcPts val="0"/>
              </a:spcBef>
              <a:buNone/>
            </a:pPr>
            <a:r>
              <a:rPr lang="en-US" sz="2200" b="0" i="0" dirty="0">
                <a:solidFill>
                  <a:srgbClr val="000000"/>
                </a:solidFill>
                <a:effectLst/>
                <a:latin typeface="Arial" panose="020B0604020202020204" pitchFamily="34" charset="0"/>
              </a:rPr>
              <a:t>Committee Members), Herndon, VA</a:t>
            </a:r>
            <a:endParaRPr lang="en-US" sz="2200" b="0" i="0" dirty="0">
              <a:solidFill>
                <a:srgbClr val="222222"/>
              </a:solidFill>
              <a:effectLst/>
              <a:latin typeface="Arial" panose="020B0604020202020204" pitchFamily="34" charset="0"/>
            </a:endParaRPr>
          </a:p>
          <a:p>
            <a:pPr marL="0" marR="0" indent="457200" algn="l">
              <a:lnSpc>
                <a:spcPts val="1800"/>
              </a:lnSpc>
              <a:spcBef>
                <a:spcPts val="0"/>
              </a:spcBef>
              <a:spcAft>
                <a:spcPts val="0"/>
              </a:spcAft>
            </a:pPr>
            <a:r>
              <a:rPr lang="en-US" sz="2200" b="0" i="0" dirty="0">
                <a:solidFill>
                  <a:srgbClr val="000000"/>
                </a:solidFill>
                <a:effectLst/>
                <a:latin typeface="Arial" panose="020B0604020202020204" pitchFamily="34" charset="0"/>
              </a:rPr>
              <a:t>10/16/21 - </a:t>
            </a:r>
            <a:r>
              <a:rPr lang="en-US" sz="2200" b="1" i="0" u="none" strike="noStrike" dirty="0">
                <a:solidFill>
                  <a:srgbClr val="0000FF"/>
                </a:solidFill>
                <a:effectLst/>
                <a:latin typeface="Arial" panose="020B0604020202020204" pitchFamily="34" charset="0"/>
                <a:hlinkClick r:id="rId10"/>
              </a:rPr>
              <a:t>BALOO Training</a:t>
            </a:r>
            <a:r>
              <a:rPr lang="en-US" sz="2200" b="0" i="0" dirty="0">
                <a:solidFill>
                  <a:srgbClr val="000000"/>
                </a:solidFill>
                <a:effectLst/>
                <a:latin typeface="Arial" panose="020B0604020202020204" pitchFamily="34" charset="0"/>
              </a:rPr>
              <a:t>, Reston, VA</a:t>
            </a:r>
            <a:endParaRPr lang="en-US" sz="2200" b="0" i="0" dirty="0">
              <a:solidFill>
                <a:srgbClr val="222222"/>
              </a:solidFill>
              <a:effectLst/>
              <a:latin typeface="Arial" panose="020B0604020202020204" pitchFamily="34" charset="0"/>
            </a:endParaRPr>
          </a:p>
          <a:p>
            <a:pPr>
              <a:lnSpc>
                <a:spcPct val="100000"/>
              </a:lnSpc>
              <a:spcBef>
                <a:spcPts val="0"/>
              </a:spcBef>
              <a:defRPr sz="2000" b="1"/>
            </a:pPr>
            <a:endParaRPr lang="en-US" b="0" dirty="0"/>
          </a:p>
          <a:p>
            <a:pPr>
              <a:lnSpc>
                <a:spcPct val="100000"/>
              </a:lnSpc>
              <a:spcBef>
                <a:spcPts val="0"/>
              </a:spcBef>
              <a:defRPr sz="2000" b="1"/>
            </a:pPr>
            <a:endParaRPr lang="en-US" b="0" dirty="0"/>
          </a:p>
        </p:txBody>
      </p:sp>
      <p:pic>
        <p:nvPicPr>
          <p:cNvPr id="140" name="Picture 4" descr="Picture 4"/>
          <p:cNvPicPr>
            <a:picLocks noChangeAspect="1"/>
          </p:cNvPicPr>
          <p:nvPr/>
        </p:nvPicPr>
        <p:blipFill>
          <a:blip r:embed="rId11"/>
          <a:srcRect l="4616" r="15757"/>
          <a:stretch>
            <a:fillRect/>
          </a:stretch>
        </p:blipFill>
        <p:spPr>
          <a:xfrm>
            <a:off x="6899148" y="1"/>
            <a:ext cx="5292792" cy="574963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7" y="900"/>
                </a:lnTo>
                <a:cubicBezTo>
                  <a:pt x="36" y="1590"/>
                  <a:pt x="0" y="2290"/>
                  <a:pt x="0" y="2998"/>
                </a:cubicBezTo>
                <a:cubicBezTo>
                  <a:pt x="0" y="10781"/>
                  <a:pt x="4417" y="17615"/>
                  <a:pt x="11071" y="21490"/>
                </a:cubicBezTo>
                <a:lnTo>
                  <a:pt x="11271" y="21600"/>
                </a:lnTo>
                <a:lnTo>
                  <a:pt x="21600" y="21600"/>
                </a:lnTo>
                <a:lnTo>
                  <a:pt x="21600" y="0"/>
                </a:lnTo>
                <a:lnTo>
                  <a:pt x="224" y="0"/>
                </a:lnTo>
                <a:close/>
              </a:path>
            </a:pathLst>
          </a:cu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Box 11"/>
          <p:cNvSpPr txBox="1"/>
          <p:nvPr/>
        </p:nvSpPr>
        <p:spPr>
          <a:xfrm>
            <a:off x="404643" y="190767"/>
            <a:ext cx="11382714" cy="601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lvl1pPr>
          </a:lstStyle>
          <a:p>
            <a:r>
              <a:t>Wood Badge Registration NOW Open</a:t>
            </a:r>
          </a:p>
        </p:txBody>
      </p:sp>
      <p:pic>
        <p:nvPicPr>
          <p:cNvPr id="143" name="Picture 2" descr="Picture 2"/>
          <p:cNvPicPr>
            <a:picLocks noChangeAspect="1"/>
          </p:cNvPicPr>
          <p:nvPr/>
        </p:nvPicPr>
        <p:blipFill>
          <a:blip r:embed="rId2"/>
          <a:stretch>
            <a:fillRect/>
          </a:stretch>
        </p:blipFill>
        <p:spPr>
          <a:xfrm>
            <a:off x="75975" y="0"/>
            <a:ext cx="2051929" cy="4439833"/>
          </a:xfrm>
          <a:prstGeom prst="rect">
            <a:avLst/>
          </a:prstGeom>
          <a:ln w="12700">
            <a:miter lim="400000"/>
          </a:ln>
        </p:spPr>
      </p:pic>
      <p:sp>
        <p:nvSpPr>
          <p:cNvPr id="144" name="TextBox 9"/>
          <p:cNvSpPr txBox="1"/>
          <p:nvPr/>
        </p:nvSpPr>
        <p:spPr>
          <a:xfrm>
            <a:off x="273465" y="4767422"/>
            <a:ext cx="8776531" cy="1683406"/>
          </a:xfrm>
          <a:prstGeom prst="rect">
            <a:avLst/>
          </a:prstGeom>
          <a:solidFill>
            <a:srgbClr val="F8F8F8">
              <a:alpha val="6784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i="1" u="sng">
                <a:solidFill>
                  <a:srgbClr val="C00000"/>
                </a:solidFill>
              </a:defRPr>
            </a:pPr>
            <a:r>
              <a:t>Wood Badge could be postponed or delayed based on covid restrictions</a:t>
            </a:r>
          </a:p>
          <a:p>
            <a:pPr>
              <a:defRPr sz="1200"/>
            </a:pPr>
            <a:r>
              <a:t>Wood Badge is the Boy Scouts of America’s ultimate leadership training designed to meet the advanced leadership needs of Scouters in all aspects of the BSA, whether unit, district, or council level – from assistant den leaders to Scoutmasters, from Cubmasters to Venturing Advisors, from committee members to commissioners. It is a fun, energetic and inspiring course guaranteed to infuse your unit with fun and meaning – all designed to fulfill the mission of the BSA, and ensure our youth is getting everything they are promised from the program.</a:t>
            </a:r>
          </a:p>
          <a:p>
            <a:pPr>
              <a:defRPr sz="1200"/>
            </a:pPr>
            <a:br/>
            <a:r>
              <a:t>QUESTIONS?</a:t>
            </a:r>
            <a:br/>
            <a:r>
              <a:t>For information about specific courses, contact the Course Director listed above. </a:t>
            </a:r>
          </a:p>
        </p:txBody>
      </p:sp>
      <p:sp>
        <p:nvSpPr>
          <p:cNvPr id="145" name="TextBox 12"/>
          <p:cNvSpPr txBox="1"/>
          <p:nvPr/>
        </p:nvSpPr>
        <p:spPr>
          <a:xfrm>
            <a:off x="2038628" y="1038027"/>
            <a:ext cx="7572032" cy="1632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a:pPr>
            <a:r>
              <a:rPr dirty="0"/>
              <a:t>Fall Course</a:t>
            </a:r>
          </a:p>
          <a:p>
            <a:pPr algn="ctr">
              <a:defRPr sz="1600" i="1"/>
            </a:pPr>
            <a:r>
              <a:rPr dirty="0"/>
              <a:t>Registration Open 1 May, 2021</a:t>
            </a:r>
          </a:p>
          <a:p>
            <a:pPr algn="ctr">
              <a:defRPr sz="1600"/>
            </a:pPr>
            <a:r>
              <a:rPr dirty="0"/>
              <a:t>Weekend #1: 10 - 12 September</a:t>
            </a:r>
          </a:p>
          <a:p>
            <a:pPr algn="ctr">
              <a:defRPr sz="1600"/>
            </a:pPr>
            <a:r>
              <a:rPr dirty="0"/>
              <a:t>Weekend #2: 9 - 10 October</a:t>
            </a:r>
          </a:p>
          <a:p>
            <a:pPr algn="ctr">
              <a:defRPr sz="1200" i="1"/>
            </a:pPr>
            <a:r>
              <a:rPr dirty="0"/>
              <a:t>Course Director: Mrs. Alexandria Keenan</a:t>
            </a:r>
          </a:p>
          <a:p>
            <a:pPr algn="ctr">
              <a:defRPr sz="1200" i="1"/>
            </a:pPr>
            <a:r>
              <a:rPr u="sng" dirty="0">
                <a:solidFill>
                  <a:srgbClr val="0563C1"/>
                </a:solidFill>
                <a:uFill>
                  <a:solidFill>
                    <a:srgbClr val="0563C1"/>
                  </a:solidFill>
                </a:uFill>
                <a:hlinkClick r:id="rId3"/>
              </a:rPr>
              <a:t>ADLKeenan@gmail.com</a:t>
            </a:r>
            <a:endParaRPr u="sng" dirty="0">
              <a:solidFill>
                <a:srgbClr val="0563C1"/>
              </a:solidFill>
              <a:uFill>
                <a:solidFill>
                  <a:srgbClr val="0563C1"/>
                </a:solidFill>
              </a:uFill>
              <a:hlinkClick r:id="rId4"/>
            </a:endParaRPr>
          </a:p>
        </p:txBody>
      </p:sp>
      <p:pic>
        <p:nvPicPr>
          <p:cNvPr id="146" name="Picture 5" descr="Picture 5"/>
          <p:cNvPicPr>
            <a:picLocks noChangeAspect="1"/>
          </p:cNvPicPr>
          <p:nvPr/>
        </p:nvPicPr>
        <p:blipFill>
          <a:blip r:embed="rId5"/>
          <a:stretch>
            <a:fillRect/>
          </a:stretch>
        </p:blipFill>
        <p:spPr>
          <a:xfrm>
            <a:off x="5141178" y="3034868"/>
            <a:ext cx="1366931" cy="1366931"/>
          </a:xfrm>
          <a:prstGeom prst="rect">
            <a:avLst/>
          </a:prstGeom>
          <a:ln w="12700">
            <a:miter lim="400000"/>
          </a:ln>
        </p:spPr>
      </p:pic>
      <p:pic>
        <p:nvPicPr>
          <p:cNvPr id="147" name="Picture 3" descr="Picture 3"/>
          <p:cNvPicPr>
            <a:picLocks noChangeAspect="1"/>
          </p:cNvPicPr>
          <p:nvPr/>
        </p:nvPicPr>
        <p:blipFill>
          <a:blip r:embed="rId6"/>
          <a:stretch>
            <a:fillRect/>
          </a:stretch>
        </p:blipFill>
        <p:spPr>
          <a:xfrm>
            <a:off x="9296400" y="3162300"/>
            <a:ext cx="2705100" cy="34417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rPr b="1" dirty="0"/>
              <a:t>Shooting Sports</a:t>
            </a:r>
          </a:p>
        </p:txBody>
      </p:sp>
      <p:sp>
        <p:nvSpPr>
          <p:cNvPr id="150" name="Content Placeholder 2"/>
          <p:cNvSpPr txBox="1">
            <a:spLocks noGrp="1"/>
          </p:cNvSpPr>
          <p:nvPr>
            <p:ph type="body" idx="1"/>
          </p:nvPr>
        </p:nvSpPr>
        <p:spPr>
          <a:xfrm>
            <a:off x="838200" y="1825625"/>
            <a:ext cx="10515600" cy="4351338"/>
          </a:xfrm>
          <a:prstGeom prst="rect">
            <a:avLst/>
          </a:prstGeom>
        </p:spPr>
        <p:txBody>
          <a:bodyPr/>
          <a:lstStyle/>
          <a:p>
            <a:pPr>
              <a:lnSpc>
                <a:spcPct val="81000"/>
              </a:lnSpc>
            </a:pPr>
            <a:r>
              <a:rPr dirty="0"/>
              <a:t>Requests for Shooting Events – Lead Time!</a:t>
            </a:r>
          </a:p>
          <a:p>
            <a:pPr marL="685800" lvl="1" indent="-228600">
              <a:lnSpc>
                <a:spcPct val="81000"/>
              </a:lnSpc>
              <a:spcBef>
                <a:spcPts val="500"/>
              </a:spcBef>
              <a:defRPr sz="2400"/>
            </a:pPr>
            <a:r>
              <a:rPr dirty="0"/>
              <a:t>50+ scouts - 6mos</a:t>
            </a:r>
          </a:p>
          <a:p>
            <a:pPr marL="685800" lvl="1" indent="-228600">
              <a:lnSpc>
                <a:spcPct val="81000"/>
              </a:lnSpc>
              <a:spcBef>
                <a:spcPts val="500"/>
              </a:spcBef>
              <a:defRPr sz="2400"/>
            </a:pPr>
            <a:r>
              <a:rPr dirty="0"/>
              <a:t>Less than 50 scouts -  3mos</a:t>
            </a:r>
          </a:p>
          <a:p>
            <a:pPr>
              <a:lnSpc>
                <a:spcPct val="81000"/>
              </a:lnSpc>
            </a:pPr>
            <a:r>
              <a:rPr dirty="0"/>
              <a:t>Shooting on private land: </a:t>
            </a:r>
          </a:p>
          <a:p>
            <a:pPr marL="685800" lvl="1" indent="-228600">
              <a:lnSpc>
                <a:spcPct val="81000"/>
              </a:lnSpc>
              <a:spcBef>
                <a:spcPts val="500"/>
              </a:spcBef>
              <a:defRPr sz="2400"/>
            </a:pPr>
            <a:r>
              <a:rPr dirty="0"/>
              <a:t>Requirements</a:t>
            </a:r>
          </a:p>
          <a:p>
            <a:pPr marL="685800" lvl="1" indent="-228600">
              <a:lnSpc>
                <a:spcPct val="81000"/>
              </a:lnSpc>
              <a:spcBef>
                <a:spcPts val="500"/>
              </a:spcBef>
              <a:defRPr sz="2400"/>
            </a:pPr>
            <a:r>
              <a:rPr dirty="0"/>
              <a:t>Permissions/protocols</a:t>
            </a:r>
          </a:p>
          <a:p>
            <a:pPr>
              <a:lnSpc>
                <a:spcPct val="81000"/>
              </a:lnSpc>
            </a:pPr>
            <a:r>
              <a:rPr dirty="0"/>
              <a:t>Shooting Sports </a:t>
            </a:r>
            <a:r>
              <a:rPr u="sng" dirty="0">
                <a:solidFill>
                  <a:srgbClr val="0563C1"/>
                </a:solidFill>
                <a:uFill>
                  <a:solidFill>
                    <a:srgbClr val="0563C1"/>
                  </a:solidFill>
                </a:uFill>
                <a:hlinkClick r:id="rId2"/>
              </a:rPr>
              <a:t>web page</a:t>
            </a:r>
            <a:endParaRPr dirty="0">
              <a:solidFill>
                <a:srgbClr val="002060"/>
              </a:solidFill>
            </a:endParaRPr>
          </a:p>
          <a:p>
            <a:pPr>
              <a:lnSpc>
                <a:spcPct val="81000"/>
              </a:lnSpc>
            </a:pPr>
            <a:r>
              <a:rPr dirty="0"/>
              <a:t>Shooting Sports Instructor Classes:</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3"/>
              </a:rPr>
              <a:t>Rifle/Shotgun</a:t>
            </a:r>
            <a:r>
              <a:rPr dirty="0"/>
              <a:t>       </a:t>
            </a:r>
          </a:p>
          <a:p>
            <a:pPr marL="685800" lvl="1" indent="-228600">
              <a:lnSpc>
                <a:spcPct val="81000"/>
              </a:lnSpc>
              <a:spcBef>
                <a:spcPts val="500"/>
              </a:spcBef>
              <a:defRPr sz="2400">
                <a:solidFill>
                  <a:srgbClr val="002060"/>
                </a:solidFill>
              </a:defRPr>
            </a:pPr>
            <a:r>
              <a:rPr u="sng" dirty="0">
                <a:solidFill>
                  <a:srgbClr val="0563C1"/>
                </a:solidFill>
                <a:uFill>
                  <a:solidFill>
                    <a:srgbClr val="0563C1"/>
                  </a:solidFill>
                </a:uFill>
                <a:hlinkClick r:id="rId4"/>
              </a:rPr>
              <a:t>Archery</a:t>
            </a:r>
            <a:r>
              <a:rPr dirty="0">
                <a:solidFill>
                  <a:srgbClr val="000000"/>
                </a:solidFill>
              </a:rPr>
              <a:t> (Virtual classes available)</a:t>
            </a:r>
          </a:p>
        </p:txBody>
      </p:sp>
      <p:pic>
        <p:nvPicPr>
          <p:cNvPr id="151" name="Picture 3" descr="Picture 3"/>
          <p:cNvPicPr>
            <a:picLocks noChangeAspect="1"/>
          </p:cNvPicPr>
          <p:nvPr/>
        </p:nvPicPr>
        <p:blipFill>
          <a:blip r:embed="rId5"/>
          <a:stretch>
            <a:fillRect/>
          </a:stretch>
        </p:blipFill>
        <p:spPr>
          <a:xfrm>
            <a:off x="7449014" y="814852"/>
            <a:ext cx="4138962" cy="2605510"/>
          </a:xfrm>
          <a:prstGeom prst="rect">
            <a:avLst/>
          </a:prstGeom>
          <a:ln w="12700">
            <a:miter lim="400000"/>
          </a:ln>
        </p:spPr>
      </p:pic>
      <p:pic>
        <p:nvPicPr>
          <p:cNvPr id="152" name="Picture 5" descr="Picture 5"/>
          <p:cNvPicPr>
            <a:picLocks noChangeAspect="1"/>
          </p:cNvPicPr>
          <p:nvPr/>
        </p:nvPicPr>
        <p:blipFill>
          <a:blip r:embed="rId6"/>
          <a:stretch>
            <a:fillRect/>
          </a:stretch>
        </p:blipFill>
        <p:spPr>
          <a:xfrm>
            <a:off x="9199756" y="3555298"/>
            <a:ext cx="2690813" cy="231520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845C2007-E900-4CCD-9A46-F9CB7A4A94FB.jpeg" descr="845C2007-E900-4CCD-9A46-F9CB7A4A94FB.jpeg"/>
          <p:cNvPicPr>
            <a:picLocks noChangeAspect="1"/>
          </p:cNvPicPr>
          <p:nvPr/>
        </p:nvPicPr>
        <p:blipFill>
          <a:blip r:embed="rId2"/>
          <a:srcRect t="75" b="75"/>
          <a:stretch>
            <a:fillRect/>
          </a:stretch>
        </p:blipFill>
        <p:spPr>
          <a:xfrm>
            <a:off x="7323492" y="6296"/>
            <a:ext cx="5297254" cy="5289298"/>
          </a:xfrm>
          <a:prstGeom prst="rect">
            <a:avLst/>
          </a:prstGeom>
          <a:ln w="12700">
            <a:miter lim="400000"/>
          </a:ln>
        </p:spPr>
      </p:pic>
      <p:pic>
        <p:nvPicPr>
          <p:cNvPr id="155" name="01064220-D1F1-4BC8-868D-B347C166080B.jpeg" descr="01064220-D1F1-4BC8-868D-B347C166080B.jpeg"/>
          <p:cNvPicPr>
            <a:picLocks noChangeAspect="1"/>
          </p:cNvPicPr>
          <p:nvPr/>
        </p:nvPicPr>
        <p:blipFill>
          <a:blip r:embed="rId3"/>
          <a:srcRect t="75" b="75"/>
          <a:stretch>
            <a:fillRect/>
          </a:stretch>
        </p:blipFill>
        <p:spPr>
          <a:xfrm>
            <a:off x="-934245" y="-2910"/>
            <a:ext cx="6874208" cy="6863883"/>
          </a:xfrm>
          <a:prstGeom prst="rect">
            <a:avLst/>
          </a:prstGeom>
          <a:ln w="12700">
            <a:miter lim="400000"/>
          </a:ln>
        </p:spPr>
      </p:pic>
      <p:pic>
        <p:nvPicPr>
          <p:cNvPr id="156" name="03F771F7-AF20-43F0-8816-3C98D83FACA7.jpeg" descr="03F771F7-AF20-43F0-8816-3C98D83FACA7.jpeg"/>
          <p:cNvPicPr>
            <a:picLocks noGrp="1" noChangeAspect="1"/>
          </p:cNvPicPr>
          <p:nvPr>
            <p:ph type="pic" idx="21"/>
          </p:nvPr>
        </p:nvPicPr>
        <p:blipFill>
          <a:blip r:embed="rId4"/>
          <a:srcRect t="75" b="75"/>
          <a:stretch>
            <a:fillRect/>
          </a:stretch>
        </p:blipFill>
        <p:spPr>
          <a:xfrm>
            <a:off x="9137942" y="3834025"/>
            <a:ext cx="3007049" cy="3002533"/>
          </a:xfrm>
          <a:prstGeom prst="rect">
            <a:avLst/>
          </a:prstGeom>
          <a:ln w="76200">
            <a:solidFill>
              <a:schemeClr val="accent4"/>
            </a:solidFill>
            <a:miter lim="800000"/>
          </a:ln>
        </p:spPr>
      </p:pic>
      <p:sp>
        <p:nvSpPr>
          <p:cNvPr id="157" name="And don’t forget the District’s various COPE and Climbing Opportunities!…"/>
          <p:cNvSpPr txBox="1">
            <a:spLocks noGrp="1"/>
          </p:cNvSpPr>
          <p:nvPr>
            <p:ph type="title"/>
          </p:nvPr>
        </p:nvSpPr>
        <p:spPr>
          <a:xfrm>
            <a:off x="3340086" y="10205"/>
            <a:ext cx="4481881" cy="5281336"/>
          </a:xfrm>
          <a:prstGeom prst="rect">
            <a:avLst/>
          </a:prstGeom>
          <a:gradFill>
            <a:gsLst>
              <a:gs pos="0">
                <a:schemeClr val="accent4">
                  <a:hueOff val="-406799"/>
                  <a:lumOff val="30382"/>
                </a:schemeClr>
              </a:gs>
              <a:gs pos="50000">
                <a:srgbClr val="FFD58D"/>
              </a:gs>
              <a:gs pos="100000">
                <a:schemeClr val="accent4">
                  <a:hueOff val="-362075"/>
                  <a:lumOff val="23565"/>
                </a:schemeClr>
              </a:gs>
            </a:gsLst>
            <a:lin ang="5400000"/>
          </a:gradFill>
          <a:ln w="6350">
            <a:solidFill>
              <a:schemeClr val="accent4"/>
            </a:solidFill>
            <a:miter lim="800000"/>
          </a:ln>
        </p:spPr>
        <p:txBody>
          <a:bodyPr lIns="101600" tIns="101600" rIns="101600" bIns="101600" anchor="t"/>
          <a:lstStyle/>
          <a:p>
            <a:pPr defTabSz="905255">
              <a:lnSpc>
                <a:spcPct val="100000"/>
              </a:lnSpc>
              <a:defRPr sz="1782" spc="35">
                <a:latin typeface="+mj-lt"/>
                <a:ea typeface="+mj-ea"/>
                <a:cs typeface="+mj-cs"/>
                <a:sym typeface="Calibri"/>
              </a:defRPr>
            </a:pPr>
            <a:r>
              <a:rPr dirty="0"/>
              <a:t>And don’t forget the District’s various COPE and Climbing Opportunities!</a:t>
            </a:r>
          </a:p>
          <a:p>
            <a:pPr marL="178668" indent="-178668" defTabSz="905255">
              <a:lnSpc>
                <a:spcPct val="100000"/>
              </a:lnSpc>
              <a:buSzPct val="100000"/>
              <a:defRPr sz="1782" spc="35">
                <a:latin typeface="+mj-lt"/>
                <a:ea typeface="+mj-ea"/>
                <a:cs typeface="+mj-cs"/>
                <a:sym typeface="Calibri"/>
              </a:defRPr>
            </a:pPr>
            <a:endParaRPr dirty="0"/>
          </a:p>
          <a:p>
            <a:pPr marL="178668" indent="-178668" defTabSz="905255">
              <a:lnSpc>
                <a:spcPct val="100000"/>
              </a:lnSpc>
              <a:buSzPct val="100000"/>
              <a:defRPr sz="1782" spc="35">
                <a:latin typeface="+mj-lt"/>
                <a:ea typeface="+mj-ea"/>
                <a:cs typeface="+mj-cs"/>
                <a:sym typeface="Calibri"/>
              </a:defRPr>
            </a:pPr>
            <a:r>
              <a:rPr dirty="0"/>
              <a:t>Where CUB Scouts learn about teamwork by playing Games with a Purpose</a:t>
            </a:r>
          </a:p>
          <a:p>
            <a:pPr marL="178668" indent="-178668" defTabSz="905255">
              <a:lnSpc>
                <a:spcPct val="100000"/>
              </a:lnSpc>
              <a:buSzPct val="100000"/>
              <a:defRPr sz="1782" spc="35">
                <a:latin typeface="+mj-lt"/>
                <a:ea typeface="+mj-ea"/>
                <a:cs typeface="+mj-cs"/>
                <a:sym typeface="Calibri"/>
              </a:defRPr>
            </a:pPr>
            <a:r>
              <a:rPr dirty="0"/>
              <a:t>Boy and Girl Scouts learn how to lead their peers while playing these games</a:t>
            </a:r>
          </a:p>
          <a:p>
            <a:pPr marL="178668" indent="-178668" defTabSz="905255">
              <a:lnSpc>
                <a:spcPct val="100000"/>
              </a:lnSpc>
              <a:buSzPct val="100000"/>
              <a:defRPr sz="1782" spc="35">
                <a:latin typeface="+mj-lt"/>
                <a:ea typeface="+mj-ea"/>
                <a:cs typeface="+mj-cs"/>
                <a:sym typeface="Calibri"/>
              </a:defRPr>
            </a:pPr>
            <a:r>
              <a:rPr dirty="0"/>
              <a:t>And our more senior Scouts, Venturers,  and Scouters practice and refine their skills through Challenge Outdoor Fun-Filled Family Engaged Experiences &amp; Team Enhancing Activities (a.k.a. COFFFEE &amp; TEA)</a:t>
            </a:r>
          </a:p>
          <a:p>
            <a:pPr defTabSz="905255">
              <a:lnSpc>
                <a:spcPct val="100000"/>
              </a:lnSpc>
              <a:defRPr sz="1782" spc="35">
                <a:latin typeface="+mj-lt"/>
                <a:ea typeface="+mj-ea"/>
                <a:cs typeface="+mj-cs"/>
                <a:sym typeface="Calibri"/>
              </a:defRPr>
            </a:pPr>
            <a:endParaRPr dirty="0"/>
          </a:p>
          <a:p>
            <a:pPr defTabSz="905255">
              <a:lnSpc>
                <a:spcPct val="100000"/>
              </a:lnSpc>
              <a:defRPr sz="1782" spc="35">
                <a:latin typeface="+mj-lt"/>
                <a:ea typeface="+mj-ea"/>
                <a:cs typeface="+mj-cs"/>
                <a:sym typeface="Calibri"/>
              </a:defRPr>
            </a:pPr>
            <a:r>
              <a:rPr dirty="0"/>
              <a:t>Level 1 &amp; Level 2 training in COPE &amp; Climbing programs need to be coordinated with COPE &amp; Climbing committee chair: Tony </a:t>
            </a:r>
            <a:r>
              <a:rPr dirty="0" err="1"/>
              <a:t>Waisanen</a:t>
            </a:r>
            <a:r>
              <a:rPr dirty="0"/>
              <a:t> &lt;</a:t>
            </a:r>
            <a:r>
              <a:rPr dirty="0">
                <a:hlinkClick r:id="rId5"/>
              </a:rPr>
              <a:t>ncac.cope@gmail.com</a:t>
            </a:r>
            <a:r>
              <a:rPr dirty="0"/>
              <a:t>&gt;</a:t>
            </a:r>
          </a:p>
        </p:txBody>
      </p:sp>
      <p:sp>
        <p:nvSpPr>
          <p:cNvPr id="158" name="Interested in obtaining a deck…"/>
          <p:cNvSpPr txBox="1"/>
          <p:nvPr/>
        </p:nvSpPr>
        <p:spPr>
          <a:xfrm>
            <a:off x="5949505" y="5504080"/>
            <a:ext cx="3109182"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r>
              <a:rPr dirty="0"/>
              <a:t>Interested in obtaining a deck </a:t>
            </a:r>
          </a:p>
          <a:p>
            <a:pPr algn="r"/>
            <a:r>
              <a:rPr dirty="0"/>
              <a:t>of COFFFEE &amp; TEA game cards, </a:t>
            </a:r>
          </a:p>
          <a:p>
            <a:pPr algn="r"/>
            <a:r>
              <a:rPr dirty="0"/>
              <a:t>E-mail </a:t>
            </a:r>
            <a:r>
              <a:rPr dirty="0">
                <a:hlinkClick r:id="rId6"/>
              </a:rPr>
              <a:t>JohnLesko57@gmail.com</a:t>
            </a:r>
            <a:endParaRPr dirty="0"/>
          </a:p>
          <a:p>
            <a:pPr algn="r"/>
            <a:r>
              <a:rPr dirty="0"/>
              <a:t>—————————————&gt;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2"/>
            <a:ext cx="10515601" cy="1325563"/>
          </a:xfrm>
          <a:prstGeom prst="rect">
            <a:avLst/>
          </a:prstGeom>
        </p:spPr>
        <p:txBody>
          <a:bodyPr/>
          <a:lstStyle/>
          <a:p>
            <a:r>
              <a:rPr b="1" dirty="0"/>
              <a:t>Merit Badges</a:t>
            </a:r>
          </a:p>
        </p:txBody>
      </p:sp>
      <p:sp>
        <p:nvSpPr>
          <p:cNvPr id="161" name="Content Placeholder 2"/>
          <p:cNvSpPr txBox="1">
            <a:spLocks noGrp="1"/>
          </p:cNvSpPr>
          <p:nvPr>
            <p:ph type="body" sz="half" idx="1"/>
          </p:nvPr>
        </p:nvSpPr>
        <p:spPr>
          <a:xfrm>
            <a:off x="629193" y="1365836"/>
            <a:ext cx="9860282" cy="2608635"/>
          </a:xfrm>
          <a:prstGeom prst="rect">
            <a:avLst/>
          </a:prstGeom>
        </p:spPr>
        <p:txBody>
          <a:bodyPr/>
          <a:lstStyle/>
          <a:p>
            <a:pPr>
              <a:lnSpc>
                <a:spcPct val="72000"/>
              </a:lnSpc>
              <a:defRPr sz="1700"/>
            </a:pPr>
            <a:r>
              <a:rPr dirty="0"/>
              <a:t>Every merit badge counselor needs to be on the District Charter.  The time for action is NOW!</a:t>
            </a:r>
          </a:p>
          <a:p>
            <a:pPr>
              <a:lnSpc>
                <a:spcPct val="72000"/>
              </a:lnSpc>
              <a:defRPr sz="1700"/>
            </a:pPr>
            <a:r>
              <a:rPr dirty="0"/>
              <a:t>The online Merit Badge Counselor </a:t>
            </a:r>
            <a:r>
              <a:rPr u="sng" dirty="0">
                <a:solidFill>
                  <a:srgbClr val="0563C1"/>
                </a:solidFill>
                <a:uFill>
                  <a:solidFill>
                    <a:srgbClr val="0563C1"/>
                  </a:solidFill>
                </a:uFill>
                <a:hlinkClick r:id="rId2"/>
              </a:rPr>
              <a:t>registration</a:t>
            </a:r>
            <a:r>
              <a:rPr dirty="0"/>
              <a:t> works for all Scouters who do not already hold another District position.  </a:t>
            </a:r>
          </a:p>
          <a:p>
            <a:pPr>
              <a:lnSpc>
                <a:spcPct val="72000"/>
              </a:lnSpc>
              <a:defRPr sz="1700"/>
            </a:pPr>
            <a:r>
              <a:rPr dirty="0"/>
              <a:t>Be sure the counselor uses his/her legal name – no nicknames.</a:t>
            </a:r>
          </a:p>
          <a:p>
            <a:pPr>
              <a:lnSpc>
                <a:spcPct val="72000"/>
              </a:lnSpc>
              <a:defRPr sz="1700"/>
            </a:pPr>
            <a:r>
              <a:rPr dirty="0"/>
              <a:t>Merit Badge Counselors, or the unit Dean/Leader, also need to scan and send Margee the Merit Badge application form listing the badges the counselor is applying to teach and providing a justification of his/her qualifications.</a:t>
            </a:r>
          </a:p>
          <a:p>
            <a:pPr>
              <a:lnSpc>
                <a:spcPct val="72000"/>
              </a:lnSpc>
              <a:defRPr sz="1700"/>
            </a:pPr>
            <a:r>
              <a:rPr dirty="0"/>
              <a:t>Youth Protection Training is the essential first step.  Don’t hit “send” on the application without it!</a:t>
            </a:r>
          </a:p>
          <a:p>
            <a:pPr>
              <a:lnSpc>
                <a:spcPct val="72000"/>
              </a:lnSpc>
              <a:defRPr sz="1700"/>
            </a:pPr>
            <a:r>
              <a:rPr dirty="0"/>
              <a:t>Contact Margee if you have questions at </a:t>
            </a:r>
            <a:r>
              <a:rPr u="sng" dirty="0">
                <a:solidFill>
                  <a:srgbClr val="0563C1"/>
                </a:solidFill>
                <a:uFill>
                  <a:solidFill>
                    <a:srgbClr val="0563C1"/>
                  </a:solidFill>
                </a:uFill>
                <a:hlinkClick r:id="rId3"/>
              </a:rPr>
              <a:t>GM.MB.Dean@hotmail.com</a:t>
            </a:r>
            <a:r>
              <a:rPr dirty="0"/>
              <a:t>. </a:t>
            </a:r>
          </a:p>
        </p:txBody>
      </p:sp>
      <p:pic>
        <p:nvPicPr>
          <p:cNvPr id="162" name="Picture 4" descr="Picture 4"/>
          <p:cNvPicPr>
            <a:picLocks noChangeAspect="1"/>
          </p:cNvPicPr>
          <p:nvPr/>
        </p:nvPicPr>
        <p:blipFill>
          <a:blip r:embed="rId4"/>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5"/>
          <a:stretch>
            <a:fillRect/>
          </a:stretch>
        </p:blipFill>
        <p:spPr>
          <a:xfrm>
            <a:off x="10906125" y="3474339"/>
            <a:ext cx="904875" cy="2714626"/>
          </a:xfrm>
          <a:prstGeom prst="rect">
            <a:avLst/>
          </a:prstGeom>
          <a:ln w="12700">
            <a:miter lim="400000"/>
          </a:ln>
        </p:spPr>
      </p:pic>
      <p:sp>
        <p:nvSpPr>
          <p:cNvPr id="164" name="Content Placeholder 2"/>
          <p:cNvSpPr txBox="1"/>
          <p:nvPr/>
        </p:nvSpPr>
        <p:spPr>
          <a:xfrm>
            <a:off x="2384654" y="4111588"/>
            <a:ext cx="6349359" cy="2429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6"/>
              </a:rPr>
              <a:t>Online Merit Badge Courses</a:t>
            </a:r>
            <a:r>
              <a:rPr b="0">
                <a:solidFill>
                  <a:srgbClr val="000000"/>
                </a:solidFill>
              </a:rPr>
              <a:t> – Watch video, fill out workbook, contact Counselor</a:t>
            </a:r>
            <a:endParaRPr>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6"/>
              </a:rPr>
              <a:t>Virtual Merit Badge Opportunities (Nation-wide)</a:t>
            </a:r>
            <a:endParaRPr>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6"/>
              </a:rPr>
              <a:t>Parktakes </a:t>
            </a:r>
            <a:r>
              <a:rPr b="0">
                <a:solidFill>
                  <a:srgbClr val="000000"/>
                </a:solidFill>
              </a:rPr>
              <a:t>(select “Scouts” from the Category of Activity)</a:t>
            </a:r>
            <a:endParaRPr>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6"/>
              </a:rPr>
              <a:t>MeritBadge.Info</a:t>
            </a:r>
            <a:r>
              <a:rPr b="0">
                <a:solidFill>
                  <a:srgbClr val="7A7A7A"/>
                </a:solidFill>
              </a:rPr>
              <a:t> – </a:t>
            </a:r>
            <a:r>
              <a:rPr b="0">
                <a:solidFill>
                  <a:srgbClr val="000000"/>
                </a:solidFill>
              </a:rPr>
              <a:t>Various MB Days throughout the country</a:t>
            </a:r>
            <a:endParaRPr>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6"/>
              </a:rPr>
              <a:t>Fly Fishing Merit Badge Program</a:t>
            </a:r>
            <a:r>
              <a:rPr b="0">
                <a:solidFill>
                  <a:srgbClr val="7A7A7A"/>
                </a:solidFill>
              </a:rPr>
              <a:t>, </a:t>
            </a:r>
            <a:r>
              <a:rPr b="0">
                <a:solidFill>
                  <a:srgbClr val="000000"/>
                </a:solidFill>
              </a:rPr>
              <a:t>Northern Virginia</a:t>
            </a:r>
            <a:endParaRPr>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6"/>
              </a:rPr>
              <a:t>Merit Badges Scouts can complete at Home</a:t>
            </a:r>
            <a:endParaRPr>
              <a:solidFill>
                <a:srgbClr val="7A7A7A"/>
              </a:solidFill>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2ED717A-FA3A-4F58-94D8-DC7773E84FB4}"/>
              </a:ext>
            </a:extLst>
          </p:cNvPr>
          <p:cNvSpPr>
            <a:spLocks noGrp="1"/>
          </p:cNvSpPr>
          <p:nvPr>
            <p:ph type="title"/>
          </p:nvPr>
        </p:nvSpPr>
        <p:spPr/>
        <p:txBody>
          <a:bodyPr/>
          <a:lstStyle/>
          <a:p>
            <a:r>
              <a:rPr lang="en-US" altLang="en-US" b="1" dirty="0">
                <a:latin typeface="Helvetica" panose="020B0604020202020204" pitchFamily="34" charset="0"/>
                <a:ea typeface="ヒラギノ角ゴ Pro W3" charset="-128"/>
              </a:rPr>
              <a:t>Other Topics</a:t>
            </a:r>
          </a:p>
        </p:txBody>
      </p:sp>
      <p:sp>
        <p:nvSpPr>
          <p:cNvPr id="3" name="Content Placeholder 2">
            <a:extLst>
              <a:ext uri="{FF2B5EF4-FFF2-40B4-BE49-F238E27FC236}">
                <a16:creationId xmlns:a16="http://schemas.microsoft.com/office/drawing/2014/main" id="{F199C177-CE9F-403A-9687-7FCF2C8307AC}"/>
              </a:ext>
            </a:extLst>
          </p:cNvPr>
          <p:cNvSpPr>
            <a:spLocks noGrp="1"/>
          </p:cNvSpPr>
          <p:nvPr>
            <p:ph idx="1"/>
          </p:nvPr>
        </p:nvSpPr>
        <p:spPr/>
        <p:txBody>
          <a:bodyPr>
            <a:normAutofit lnSpcReduction="10000"/>
          </a:bodyPr>
          <a:lstStyle/>
          <a:p>
            <a:pPr>
              <a:defRPr/>
            </a:pPr>
            <a:r>
              <a:rPr lang="en-US" dirty="0"/>
              <a:t>Order of the Arrow</a:t>
            </a:r>
          </a:p>
          <a:p>
            <a:pPr>
              <a:defRPr/>
            </a:pPr>
            <a:r>
              <a:rPr lang="en-US" dirty="0"/>
              <a:t>General Announcements</a:t>
            </a:r>
          </a:p>
          <a:p>
            <a:pPr>
              <a:defRPr/>
            </a:pPr>
            <a:r>
              <a:rPr lang="en-US" dirty="0"/>
              <a:t>District Executive Minute</a:t>
            </a:r>
          </a:p>
          <a:p>
            <a:pPr>
              <a:defRPr/>
            </a:pPr>
            <a:r>
              <a:rPr lang="en-US" dirty="0"/>
              <a:t>District Chair Minute</a:t>
            </a:r>
          </a:p>
          <a:p>
            <a:pPr>
              <a:defRPr/>
            </a:pPr>
            <a:r>
              <a:rPr lang="en-US" dirty="0"/>
              <a:t>District Commissioner Minute</a:t>
            </a:r>
          </a:p>
          <a:p>
            <a:pPr marL="0" indent="0">
              <a:buNone/>
              <a:defRPr/>
            </a:pPr>
            <a:endParaRPr lang="en-US" dirty="0"/>
          </a:p>
          <a:p>
            <a:pPr>
              <a:defRPr/>
            </a:pPr>
            <a:r>
              <a:rPr lang="en-US" i="1" dirty="0"/>
              <a:t>Minutes and slides available on the GMD Website (District Resources, Roundtable)</a:t>
            </a:r>
          </a:p>
          <a:p>
            <a:pPr>
              <a:defRPr/>
            </a:pPr>
            <a:r>
              <a:rPr lang="en-US" i="1" dirty="0"/>
              <a:t>Next meeting – September 9, 2021 at 7:30pm</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ns in a map">
            <a:extLst>
              <a:ext uri="{FF2B5EF4-FFF2-40B4-BE49-F238E27FC236}">
                <a16:creationId xmlns:a16="http://schemas.microsoft.com/office/drawing/2014/main" id="{41DB14E3-81C7-4C90-9156-91B962CB0B40}"/>
              </a:ext>
            </a:extLst>
          </p:cNvPr>
          <p:cNvPicPr>
            <a:picLocks noChangeAspect="1"/>
          </p:cNvPicPr>
          <p:nvPr/>
        </p:nvPicPr>
        <p:blipFill rotWithShape="1">
          <a:blip r:embed="rId2">
            <a:alphaModFix amt="40000"/>
          </a:blip>
          <a:srcRect t="9688" r="-1" b="6020"/>
          <a:stretch/>
        </p:blipFill>
        <p:spPr>
          <a:xfrm>
            <a:off x="-1" y="0"/>
            <a:ext cx="12188951" cy="6857990"/>
          </a:xfrm>
          <a:prstGeom prst="rect">
            <a:avLst/>
          </a:prstGeom>
        </p:spPr>
      </p:pic>
      <p:sp>
        <p:nvSpPr>
          <p:cNvPr id="2" name="Title 1">
            <a:extLst>
              <a:ext uri="{FF2B5EF4-FFF2-40B4-BE49-F238E27FC236}">
                <a16:creationId xmlns:a16="http://schemas.microsoft.com/office/drawing/2014/main" id="{A252D042-F5CE-459B-B38E-14385A492402}"/>
              </a:ext>
            </a:extLst>
          </p:cNvPr>
          <p:cNvSpPr>
            <a:spLocks noGrp="1"/>
          </p:cNvSpPr>
          <p:nvPr>
            <p:ph type="ctrTitle"/>
          </p:nvPr>
        </p:nvSpPr>
        <p:spPr>
          <a:xfrm>
            <a:off x="2562606" y="1122363"/>
            <a:ext cx="7063739" cy="2387600"/>
          </a:xfrm>
        </p:spPr>
        <p:txBody>
          <a:bodyPr>
            <a:normAutofit/>
          </a:bodyPr>
          <a:lstStyle/>
          <a:p>
            <a:r>
              <a:rPr lang="en-US" dirty="0">
                <a:solidFill>
                  <a:schemeClr val="tx1"/>
                </a:solidFill>
              </a:rPr>
              <a:t>Join Scouting Resources</a:t>
            </a:r>
          </a:p>
        </p:txBody>
      </p:sp>
      <p:sp>
        <p:nvSpPr>
          <p:cNvPr id="3" name="Subtitle 2">
            <a:extLst>
              <a:ext uri="{FF2B5EF4-FFF2-40B4-BE49-F238E27FC236}">
                <a16:creationId xmlns:a16="http://schemas.microsoft.com/office/drawing/2014/main" id="{178EF280-4391-4A6B-8737-B6456D32E175}"/>
              </a:ext>
            </a:extLst>
          </p:cNvPr>
          <p:cNvSpPr>
            <a:spLocks noGrp="1"/>
          </p:cNvSpPr>
          <p:nvPr>
            <p:ph type="subTitle" idx="1"/>
          </p:nvPr>
        </p:nvSpPr>
        <p:spPr>
          <a:xfrm>
            <a:off x="2562606" y="3602038"/>
            <a:ext cx="7063739" cy="1655762"/>
          </a:xfrm>
        </p:spPr>
        <p:txBody>
          <a:bodyPr>
            <a:normAutofit/>
          </a:bodyPr>
          <a:lstStyle/>
          <a:p>
            <a:r>
              <a:rPr lang="en-US" dirty="0">
                <a:solidFill>
                  <a:schemeClr val="tx1"/>
                </a:solidFill>
              </a:rPr>
              <a:t>A Cub Scout Makes the Pack Go</a:t>
            </a:r>
          </a:p>
        </p:txBody>
      </p:sp>
    </p:spTree>
    <p:extLst>
      <p:ext uri="{BB962C8B-B14F-4D97-AF65-F5344CB8AC3E}">
        <p14:creationId xmlns:p14="http://schemas.microsoft.com/office/powerpoint/2010/main" val="5082845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7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9ABA6-25B8-4EF4-AAA2-CBDBC30A8F52}"/>
              </a:ext>
            </a:extLst>
          </p:cNvPr>
          <p:cNvSpPr>
            <a:spLocks noGrp="1"/>
          </p:cNvSpPr>
          <p:nvPr>
            <p:ph type="title"/>
          </p:nvPr>
        </p:nvSpPr>
        <p:spPr/>
        <p:txBody>
          <a:bodyPr>
            <a:normAutofit/>
          </a:bodyPr>
          <a:lstStyle/>
          <a:p>
            <a:r>
              <a:rPr lang="en-US" sz="3600" b="1" dirty="0"/>
              <a:t>Membership Fees</a:t>
            </a:r>
          </a:p>
        </p:txBody>
      </p:sp>
      <p:pic>
        <p:nvPicPr>
          <p:cNvPr id="6" name="Content Placeholder 5">
            <a:extLst>
              <a:ext uri="{FF2B5EF4-FFF2-40B4-BE49-F238E27FC236}">
                <a16:creationId xmlns:a16="http://schemas.microsoft.com/office/drawing/2014/main" id="{06DC13E3-408F-482F-8AC1-7802E5DFDD11}"/>
              </a:ext>
            </a:extLst>
          </p:cNvPr>
          <p:cNvPicPr>
            <a:picLocks noGrp="1" noChangeAspect="1"/>
          </p:cNvPicPr>
          <p:nvPr>
            <p:ph idx="1"/>
          </p:nvPr>
        </p:nvPicPr>
        <p:blipFill>
          <a:blip r:embed="rId2"/>
          <a:stretch>
            <a:fillRect/>
          </a:stretch>
        </p:blipFill>
        <p:spPr>
          <a:xfrm>
            <a:off x="4905376" y="22066"/>
            <a:ext cx="3719732" cy="6835933"/>
          </a:xfrm>
          <a:prstGeom prst="rect">
            <a:avLst/>
          </a:prstGeom>
        </p:spPr>
      </p:pic>
    </p:spTree>
    <p:extLst>
      <p:ext uri="{BB962C8B-B14F-4D97-AF65-F5344CB8AC3E}">
        <p14:creationId xmlns:p14="http://schemas.microsoft.com/office/powerpoint/2010/main" val="194187292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B24790-AA9C-46FF-936B-E6EFFF29D1F2}"/>
              </a:ext>
            </a:extLst>
          </p:cNvPr>
          <p:cNvSpPr txBox="1"/>
          <p:nvPr/>
        </p:nvSpPr>
        <p:spPr>
          <a:xfrm>
            <a:off x="2580535" y="881429"/>
            <a:ext cx="6094520" cy="5355312"/>
          </a:xfrm>
          <a:prstGeom prst="rect">
            <a:avLst/>
          </a:prstGeom>
          <a:noFill/>
        </p:spPr>
        <p:txBody>
          <a:bodyPr wrap="square">
            <a:spAutoFit/>
          </a:bodyPr>
          <a:lstStyle/>
          <a:p>
            <a:r>
              <a:rPr lang="en-US" b="1" dirty="0"/>
              <a:t>Membership Training Part Deux</a:t>
            </a:r>
          </a:p>
          <a:p>
            <a:r>
              <a:rPr lang="en-US" dirty="0"/>
              <a:t>Posted by Stephen A. on Aug 5 </a:t>
            </a:r>
          </a:p>
          <a:p>
            <a:r>
              <a:rPr lang="en-US" b="1" dirty="0"/>
              <a:t>When </a:t>
            </a:r>
          </a:p>
          <a:p>
            <a:r>
              <a:rPr lang="en-US" dirty="0"/>
              <a:t>Mon, Aug 16, 7:00pm - 9:00pm EDT </a:t>
            </a:r>
          </a:p>
          <a:p>
            <a:r>
              <a:rPr lang="en-US" b="1" dirty="0"/>
              <a:t>With </a:t>
            </a:r>
          </a:p>
          <a:p>
            <a:r>
              <a:rPr lang="en-US" dirty="0"/>
              <a:t>Nobody’s been invited </a:t>
            </a:r>
          </a:p>
          <a:p>
            <a:r>
              <a:rPr lang="en-US" b="1" dirty="0"/>
              <a:t>Notes </a:t>
            </a:r>
          </a:p>
          <a:p>
            <a:r>
              <a:rPr lang="en-US" dirty="0"/>
              <a:t>Hi there, </a:t>
            </a:r>
            <a:br>
              <a:rPr lang="en-US" dirty="0"/>
            </a:br>
            <a:br>
              <a:rPr lang="en-US" dirty="0"/>
            </a:br>
            <a:r>
              <a:rPr lang="en-US" dirty="0"/>
              <a:t>You are invited to a Zoom meeting. </a:t>
            </a:r>
            <a:br>
              <a:rPr lang="en-US" dirty="0"/>
            </a:br>
            <a:r>
              <a:rPr lang="en-US" dirty="0"/>
              <a:t>When: Aug 16, 2021 07:00 PM Eastern Time (US and Canada) </a:t>
            </a:r>
            <a:br>
              <a:rPr lang="en-US" dirty="0"/>
            </a:br>
            <a:br>
              <a:rPr lang="en-US" dirty="0"/>
            </a:br>
            <a:r>
              <a:rPr lang="en-US" dirty="0"/>
              <a:t>Register in advance for this meeting:</a:t>
            </a:r>
            <a:br>
              <a:rPr lang="en-US" dirty="0"/>
            </a:br>
            <a:r>
              <a:rPr lang="en-US" dirty="0">
                <a:hlinkClick r:id="rId2"/>
              </a:rPr>
              <a:t>https://ncacbsa-org.zoom.us/meeting/register/tZcucO2prj8oEtCBy-Q_MtGBKUPOQeUbxDcm</a:t>
            </a:r>
            <a:r>
              <a:rPr lang="en-US" dirty="0"/>
              <a:t> </a:t>
            </a:r>
            <a:br>
              <a:rPr lang="en-US" dirty="0"/>
            </a:br>
            <a:br>
              <a:rPr lang="en-US" dirty="0"/>
            </a:br>
            <a:r>
              <a:rPr lang="en-US" dirty="0"/>
              <a:t>After registering, you will receive a confirmation email containing information about joining the meeting.</a:t>
            </a:r>
          </a:p>
        </p:txBody>
      </p:sp>
    </p:spTree>
    <p:extLst>
      <p:ext uri="{BB962C8B-B14F-4D97-AF65-F5344CB8AC3E}">
        <p14:creationId xmlns:p14="http://schemas.microsoft.com/office/powerpoint/2010/main" val="341147885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7817-2E67-4588-9EC5-4903E7000FE1}"/>
              </a:ext>
            </a:extLst>
          </p:cNvPr>
          <p:cNvSpPr>
            <a:spLocks noGrp="1"/>
          </p:cNvSpPr>
          <p:nvPr>
            <p:ph type="title"/>
          </p:nvPr>
        </p:nvSpPr>
        <p:spPr>
          <a:xfrm>
            <a:off x="777240" y="365125"/>
            <a:ext cx="10659110" cy="568325"/>
          </a:xfrm>
        </p:spPr>
        <p:txBody>
          <a:bodyPr>
            <a:normAutofit fontScale="90000"/>
          </a:bodyPr>
          <a:lstStyle/>
          <a:p>
            <a:r>
              <a:rPr lang="en-US" dirty="0"/>
              <a:t> </a:t>
            </a:r>
          </a:p>
        </p:txBody>
      </p:sp>
      <p:pic>
        <p:nvPicPr>
          <p:cNvPr id="4" name="Content Placeholder 3">
            <a:extLst>
              <a:ext uri="{FF2B5EF4-FFF2-40B4-BE49-F238E27FC236}">
                <a16:creationId xmlns:a16="http://schemas.microsoft.com/office/drawing/2014/main" id="{A6B23214-C080-48A0-B2EB-56679A952B00}"/>
              </a:ext>
            </a:extLst>
          </p:cNvPr>
          <p:cNvPicPr>
            <a:picLocks noGrp="1" noChangeAspect="1"/>
          </p:cNvPicPr>
          <p:nvPr>
            <p:ph idx="1"/>
          </p:nvPr>
        </p:nvPicPr>
        <p:blipFill>
          <a:blip r:embed="rId2"/>
          <a:stretch>
            <a:fillRect/>
          </a:stretch>
        </p:blipFill>
        <p:spPr>
          <a:xfrm>
            <a:off x="2924175" y="-81803"/>
            <a:ext cx="5362576" cy="6939804"/>
          </a:xfrm>
          <a:prstGeom prst="rect">
            <a:avLst/>
          </a:prstGeom>
        </p:spPr>
      </p:pic>
    </p:spTree>
    <p:extLst>
      <p:ext uri="{BB962C8B-B14F-4D97-AF65-F5344CB8AC3E}">
        <p14:creationId xmlns:p14="http://schemas.microsoft.com/office/powerpoint/2010/main" val="375636859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website&#10;&#10;Description automatically generated">
            <a:extLst>
              <a:ext uri="{FF2B5EF4-FFF2-40B4-BE49-F238E27FC236}">
                <a16:creationId xmlns:a16="http://schemas.microsoft.com/office/drawing/2014/main" id="{0D92BC9E-CEF1-453A-90BF-F05EE030F837}"/>
              </a:ext>
            </a:extLst>
          </p:cNvPr>
          <p:cNvPicPr>
            <a:picLocks noChangeAspect="1"/>
          </p:cNvPicPr>
          <p:nvPr/>
        </p:nvPicPr>
        <p:blipFill>
          <a:blip r:embed="rId2"/>
          <a:stretch>
            <a:fillRect/>
          </a:stretch>
        </p:blipFill>
        <p:spPr>
          <a:xfrm>
            <a:off x="2038492" y="0"/>
            <a:ext cx="8115015" cy="6858000"/>
          </a:xfrm>
          <a:prstGeom prst="rect">
            <a:avLst/>
          </a:prstGeom>
        </p:spPr>
      </p:pic>
    </p:spTree>
    <p:extLst>
      <p:ext uri="{BB962C8B-B14F-4D97-AF65-F5344CB8AC3E}">
        <p14:creationId xmlns:p14="http://schemas.microsoft.com/office/powerpoint/2010/main" val="51894689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17DE-5C78-43F1-8C87-56D7866B3E3C}"/>
              </a:ext>
            </a:extLst>
          </p:cNvPr>
          <p:cNvSpPr>
            <a:spLocks noGrp="1"/>
          </p:cNvSpPr>
          <p:nvPr>
            <p:ph type="title"/>
          </p:nvPr>
        </p:nvSpPr>
        <p:spPr/>
        <p:txBody>
          <a:bodyPr/>
          <a:lstStyle/>
          <a:p>
            <a:r>
              <a:rPr lang="en-US" b="1" dirty="0"/>
              <a:t>Additional Join Scouting/Resources</a:t>
            </a:r>
          </a:p>
        </p:txBody>
      </p:sp>
      <p:sp>
        <p:nvSpPr>
          <p:cNvPr id="3" name="Text Placeholder 2">
            <a:extLst>
              <a:ext uri="{FF2B5EF4-FFF2-40B4-BE49-F238E27FC236}">
                <a16:creationId xmlns:a16="http://schemas.microsoft.com/office/drawing/2014/main" id="{72F59F30-B26C-476B-AB0C-F056064D885A}"/>
              </a:ext>
            </a:extLst>
          </p:cNvPr>
          <p:cNvSpPr>
            <a:spLocks noGrp="1"/>
          </p:cNvSpPr>
          <p:nvPr>
            <p:ph type="body" idx="1"/>
          </p:nvPr>
        </p:nvSpPr>
        <p:spPr>
          <a:xfrm>
            <a:off x="838200" y="1550417"/>
            <a:ext cx="10515600" cy="4868138"/>
          </a:xfrm>
        </p:spPr>
        <p:txBody>
          <a:bodyPr>
            <a:normAutofit fontScale="92500" lnSpcReduction="20000"/>
          </a:bodyPr>
          <a:lstStyle/>
          <a:p>
            <a:r>
              <a:rPr lang="en-US" dirty="0"/>
              <a:t>National Membership Kickoff </a:t>
            </a:r>
            <a:r>
              <a:rPr lang="en-US" dirty="0">
                <a:hlinkClick r:id="rId2"/>
              </a:rPr>
              <a:t>Webinar</a:t>
            </a:r>
            <a:endParaRPr lang="en-US" dirty="0"/>
          </a:p>
          <a:p>
            <a:pPr lvl="1"/>
            <a:r>
              <a:rPr lang="en-US" dirty="0"/>
              <a:t>Tell the benefits – leadership, normal friend activities, scholarship</a:t>
            </a:r>
          </a:p>
          <a:p>
            <a:pPr lvl="1"/>
            <a:r>
              <a:rPr lang="en-US" dirty="0"/>
              <a:t>Lead with Volunteers – have the Committee Members/parents pitch Scouting</a:t>
            </a:r>
          </a:p>
          <a:p>
            <a:pPr lvl="1"/>
            <a:r>
              <a:rPr lang="en-US" dirty="0"/>
              <a:t>Get the commitment – have on-line registration and payment</a:t>
            </a:r>
          </a:p>
          <a:p>
            <a:r>
              <a:rPr lang="en-US" dirty="0"/>
              <a:t>Cub Scouts – Videos at </a:t>
            </a:r>
            <a:r>
              <a:rPr lang="en-US" dirty="0">
                <a:hlinkClick r:id="rId3"/>
              </a:rPr>
              <a:t>brand center</a:t>
            </a:r>
            <a:r>
              <a:rPr lang="en-US" dirty="0"/>
              <a:t>; sample Scout Life Magazine</a:t>
            </a:r>
          </a:p>
          <a:p>
            <a:r>
              <a:rPr lang="en-US" dirty="0">
                <a:hlinkClick r:id="rId4"/>
              </a:rPr>
              <a:t>Recruitment Kit </a:t>
            </a:r>
            <a:r>
              <a:rPr lang="en-US" dirty="0"/>
              <a:t>– online resources available</a:t>
            </a:r>
          </a:p>
          <a:p>
            <a:r>
              <a:rPr lang="en-US" dirty="0"/>
              <a:t>Update your PIN at BeAScout.org</a:t>
            </a:r>
          </a:p>
          <a:p>
            <a:r>
              <a:rPr lang="en-US" dirty="0"/>
              <a:t>Council Resources (allow two weeks) – </a:t>
            </a:r>
            <a:r>
              <a:rPr lang="en-US" dirty="0">
                <a:hlinkClick r:id="rId5"/>
              </a:rPr>
              <a:t>jose.calil@scouting.org</a:t>
            </a:r>
            <a:endParaRPr lang="en-US" dirty="0"/>
          </a:p>
          <a:p>
            <a:pPr lvl="1"/>
            <a:r>
              <a:rPr lang="en-US" dirty="0"/>
              <a:t>Flyers, yard signs</a:t>
            </a:r>
          </a:p>
          <a:p>
            <a:pPr lvl="1"/>
            <a:r>
              <a:rPr lang="en-US" dirty="0"/>
              <a:t>Geofencing for Facebook</a:t>
            </a:r>
          </a:p>
          <a:p>
            <a:pPr lvl="1"/>
            <a:r>
              <a:rPr lang="en-US" dirty="0"/>
              <a:t>Marketing Materials (email at 5pm today)</a:t>
            </a:r>
          </a:p>
        </p:txBody>
      </p:sp>
    </p:spTree>
    <p:extLst>
      <p:ext uri="{BB962C8B-B14F-4D97-AF65-F5344CB8AC3E}">
        <p14:creationId xmlns:p14="http://schemas.microsoft.com/office/powerpoint/2010/main" val="268626180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49C80-28FA-43B7-AC87-34408C45AE41}"/>
              </a:ext>
            </a:extLst>
          </p:cNvPr>
          <p:cNvSpPr>
            <a:spLocks noGrp="1"/>
          </p:cNvSpPr>
          <p:nvPr>
            <p:ph type="title"/>
          </p:nvPr>
        </p:nvSpPr>
        <p:spPr/>
        <p:txBody>
          <a:bodyPr/>
          <a:lstStyle/>
          <a:p>
            <a:r>
              <a:rPr lang="en-US" b="1" dirty="0"/>
              <a:t>2022 Charter Renewal: Changing the Culture</a:t>
            </a:r>
          </a:p>
        </p:txBody>
      </p:sp>
      <p:graphicFrame>
        <p:nvGraphicFramePr>
          <p:cNvPr id="4" name="Diagram 3">
            <a:extLst>
              <a:ext uri="{FF2B5EF4-FFF2-40B4-BE49-F238E27FC236}">
                <a16:creationId xmlns:a16="http://schemas.microsoft.com/office/drawing/2014/main" id="{A48CBBE2-C945-45A6-A9D4-D4435CFDD892}"/>
              </a:ext>
            </a:extLst>
          </p:cNvPr>
          <p:cNvGraphicFramePr/>
          <p:nvPr>
            <p:extLst>
              <p:ext uri="{D42A27DB-BD31-4B8C-83A1-F6EECF244321}">
                <p14:modId xmlns:p14="http://schemas.microsoft.com/office/powerpoint/2010/main" val="41831421"/>
              </p:ext>
            </p:extLst>
          </p:nvPr>
        </p:nvGraphicFramePr>
        <p:xfrm>
          <a:off x="611573" y="1482571"/>
          <a:ext cx="11062564" cy="5197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6968915"/>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C5E0B4"/>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452</TotalTime>
  <Words>1803</Words>
  <Application>Microsoft Office PowerPoint</Application>
  <PresentationFormat>Widescreen</PresentationFormat>
  <Paragraphs>203</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Courier New</vt:lpstr>
      <vt:lpstr>Helvetica</vt:lpstr>
      <vt:lpstr>Roboto</vt:lpstr>
      <vt:lpstr>Wingdings</vt:lpstr>
      <vt:lpstr>Office Theme</vt:lpstr>
      <vt:lpstr>George Mason District  Roundtable</vt:lpstr>
      <vt:lpstr>PowerPoint Presentation</vt:lpstr>
      <vt:lpstr>Join Scouting Resources</vt:lpstr>
      <vt:lpstr>Membership Fees</vt:lpstr>
      <vt:lpstr>PowerPoint Presentation</vt:lpstr>
      <vt:lpstr> </vt:lpstr>
      <vt:lpstr>PowerPoint Presentation</vt:lpstr>
      <vt:lpstr>Additional Join Scouting/Resources</vt:lpstr>
      <vt:lpstr>2022 Charter Renewal: Changing the Culture</vt:lpstr>
      <vt:lpstr>Get Ready Now!</vt:lpstr>
      <vt:lpstr>Big Rock </vt:lpstr>
      <vt:lpstr>George Mason Program </vt:lpstr>
      <vt:lpstr>Current 2020-2021 GM Calendar</vt:lpstr>
      <vt:lpstr>Civic and Related Activities of Interest to Scouts – Cont.</vt:lpstr>
      <vt:lpstr>Civic and Related Activities of Interest to Scouts – Cont.</vt:lpstr>
      <vt:lpstr>Flags In</vt:lpstr>
      <vt:lpstr>SCOUTS BSA Roundtable</vt:lpstr>
      <vt:lpstr>District Life to Eagle Seminar</vt:lpstr>
      <vt:lpstr>GEORGE MASON DISTRICT CAMPOREE </vt:lpstr>
      <vt:lpstr>Future Camporees</vt:lpstr>
      <vt:lpstr>Scouting for Food</vt:lpstr>
      <vt:lpstr>Training</vt:lpstr>
      <vt:lpstr>PowerPoint Presentation</vt:lpstr>
      <vt:lpstr>Shooting Sports</vt:lpstr>
      <vt:lpstr>And don’t forget the District’s various COPE and Climbing Opportunities!  Where CUB Scouts learn about teamwork by playing Games with a Purpose Boy and Girl Scouts learn how to lead their peers while playing these games And our more senior Scouts, Venturers,  and Scouters practice and refine their skills through Challenge Outdoor Fun-Filled Family Engaged Experiences &amp; Team Enhancing Activities (a.k.a. COFFFEE &amp; TEA)  Level 1 &amp; Level 2 training in COPE &amp; Climbing programs need to be coordinated with COPE &amp; Climbing committee chair: Tony Waisanen &lt;ncac.cope@gmail.com&gt;</vt:lpstr>
      <vt:lpstr>Merit Badges</vt:lpstr>
      <vt:lpstr>Other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cp:lastModifiedBy>Merit_Badge Dean</cp:lastModifiedBy>
  <cp:revision>24</cp:revision>
  <dcterms:modified xsi:type="dcterms:W3CDTF">2021-08-13T15:12:53Z</dcterms:modified>
</cp:coreProperties>
</file>