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609" r:id="rId2"/>
    <p:sldId id="612" r:id="rId3"/>
    <p:sldId id="619" r:id="rId4"/>
    <p:sldId id="613" r:id="rId5"/>
    <p:sldId id="623" r:id="rId6"/>
    <p:sldId id="617" r:id="rId7"/>
    <p:sldId id="618" r:id="rId8"/>
    <p:sldId id="608" r:id="rId9"/>
    <p:sldId id="261" r:id="rId10"/>
    <p:sldId id="604" r:id="rId11"/>
    <p:sldId id="605" r:id="rId12"/>
    <p:sldId id="263" r:id="rId13"/>
    <p:sldId id="606" r:id="rId14"/>
    <p:sldId id="607" r:id="rId15"/>
    <p:sldId id="266" r:id="rId16"/>
    <p:sldId id="257" r:id="rId17"/>
    <p:sldId id="258" r:id="rId18"/>
    <p:sldId id="601" r:id="rId19"/>
    <p:sldId id="602" r:id="rId20"/>
    <p:sldId id="624" r:id="rId21"/>
    <p:sldId id="625" r:id="rId22"/>
    <p:sldId id="626" r:id="rId23"/>
    <p:sldId id="627" r:id="rId24"/>
    <p:sldId id="628" r:id="rId25"/>
    <p:sldId id="629" r:id="rId26"/>
    <p:sldId id="610" r:id="rId27"/>
    <p:sldId id="611" r:id="rId28"/>
    <p:sldId id="630" r:id="rId29"/>
    <p:sldId id="260" r:id="rId30"/>
    <p:sldId id="262" r:id="rId31"/>
    <p:sldId id="428" r:id="rId32"/>
    <p:sldId id="603" r:id="rId33"/>
    <p:sldId id="264" r:id="rId34"/>
    <p:sldId id="429" r:id="rId35"/>
    <p:sldId id="631" r:id="rId36"/>
    <p:sldId id="267" r:id="rId37"/>
    <p:sldId id="268" r:id="rId38"/>
    <p:sldId id="632" r:id="rId39"/>
    <p:sldId id="616"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2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DDE00-4BE2-4F54-8AF7-600DCFAEABA1}" type="doc">
      <dgm:prSet loTypeId="urn:microsoft.com/office/officeart/2005/8/layout/hList6" loCatId="list" qsTypeId="urn:microsoft.com/office/officeart/2005/8/quickstyle/simple1" qsCatId="simple" csTypeId="urn:microsoft.com/office/officeart/2005/8/colors/colorful3" csCatId="colorful" phldr="1"/>
      <dgm:spPr/>
      <dgm:t>
        <a:bodyPr/>
        <a:lstStyle/>
        <a:p>
          <a:endParaRPr lang="en-US"/>
        </a:p>
      </dgm:t>
    </dgm:pt>
    <dgm:pt modelId="{A2596785-6A34-4AF0-ACD6-90B3FF15D79E}">
      <dgm:prSet phldrT="[Text]" custT="1"/>
      <dgm:spPr/>
      <dgm:t>
        <a:bodyPr/>
        <a:lstStyle/>
        <a:p>
          <a:r>
            <a:rPr lang="en-US" sz="3200" dirty="0">
              <a:solidFill>
                <a:schemeClr val="tx1">
                  <a:lumMod val="95000"/>
                  <a:lumOff val="5000"/>
                </a:schemeClr>
              </a:solidFill>
            </a:rPr>
            <a:t>Aug 1 to Oct 14</a:t>
          </a:r>
        </a:p>
      </dgm:t>
    </dgm:pt>
    <dgm:pt modelId="{69E8F7AD-B578-40D6-A0CE-D44E3343F3AD}" type="parTrans" cxnId="{8899CB05-1FDC-47BD-9F56-E7CCA39D8731}">
      <dgm:prSet/>
      <dgm:spPr/>
      <dgm:t>
        <a:bodyPr/>
        <a:lstStyle/>
        <a:p>
          <a:endParaRPr lang="en-US"/>
        </a:p>
      </dgm:t>
    </dgm:pt>
    <dgm:pt modelId="{7B65D0D1-FC78-4492-B376-9D0785A8B139}" type="sibTrans" cxnId="{8899CB05-1FDC-47BD-9F56-E7CCA39D8731}">
      <dgm:prSet/>
      <dgm:spPr/>
      <dgm:t>
        <a:bodyPr/>
        <a:lstStyle/>
        <a:p>
          <a:endParaRPr lang="en-US"/>
        </a:p>
      </dgm:t>
    </dgm:pt>
    <dgm:pt modelId="{2E0BA933-984D-43F1-B5EA-043080B156BE}">
      <dgm:prSet phldrT="[Text]" custT="1"/>
      <dgm:spPr/>
      <dgm:t>
        <a:bodyPr/>
        <a:lstStyle/>
        <a:p>
          <a:r>
            <a:rPr lang="en-US" sz="2800" dirty="0">
              <a:solidFill>
                <a:schemeClr val="tx1">
                  <a:lumMod val="95000"/>
                  <a:lumOff val="5000"/>
                </a:schemeClr>
              </a:solidFill>
            </a:rPr>
            <a:t>Membership Inventory</a:t>
          </a:r>
        </a:p>
      </dgm:t>
    </dgm:pt>
    <dgm:pt modelId="{6BAE6BF3-8BC0-45D0-811B-CACA8DF1DC5B}" type="parTrans" cxnId="{95EDABDA-2547-437F-89C9-91FE4F4A2871}">
      <dgm:prSet/>
      <dgm:spPr/>
      <dgm:t>
        <a:bodyPr/>
        <a:lstStyle/>
        <a:p>
          <a:endParaRPr lang="en-US"/>
        </a:p>
      </dgm:t>
    </dgm:pt>
    <dgm:pt modelId="{3369AF41-F86D-476D-972A-CF7F25F1B369}" type="sibTrans" cxnId="{95EDABDA-2547-437F-89C9-91FE4F4A2871}">
      <dgm:prSet/>
      <dgm:spPr/>
      <dgm:t>
        <a:bodyPr/>
        <a:lstStyle/>
        <a:p>
          <a:endParaRPr lang="en-US"/>
        </a:p>
      </dgm:t>
    </dgm:pt>
    <dgm:pt modelId="{1CCA4DBD-4913-4A32-B16A-BA4E3792522D}">
      <dgm:prSet phldrT="[Text]" custT="1"/>
      <dgm:spPr/>
      <dgm:t>
        <a:bodyPr/>
        <a:lstStyle/>
        <a:p>
          <a:r>
            <a:rPr lang="en-US" sz="4400" dirty="0"/>
            <a:t>Oct 15 to Oct 31</a:t>
          </a:r>
        </a:p>
      </dgm:t>
    </dgm:pt>
    <dgm:pt modelId="{1B0A25E4-570C-4BD6-A364-674FBCB10595}" type="parTrans" cxnId="{4586D9AF-42D5-4F10-AAB3-E7737F34CA33}">
      <dgm:prSet/>
      <dgm:spPr/>
      <dgm:t>
        <a:bodyPr/>
        <a:lstStyle/>
        <a:p>
          <a:endParaRPr lang="en-US"/>
        </a:p>
      </dgm:t>
    </dgm:pt>
    <dgm:pt modelId="{0C0D6005-0FDB-4D3A-B359-F4A911BD8848}" type="sibTrans" cxnId="{4586D9AF-42D5-4F10-AAB3-E7737F34CA33}">
      <dgm:prSet/>
      <dgm:spPr/>
      <dgm:t>
        <a:bodyPr/>
        <a:lstStyle/>
        <a:p>
          <a:endParaRPr lang="en-US"/>
        </a:p>
      </dgm:t>
    </dgm:pt>
    <dgm:pt modelId="{5406E714-7CCC-4DEA-A7C9-3B5889E4BFBF}">
      <dgm:prSet phldrT="[Text]" custT="1"/>
      <dgm:spPr/>
      <dgm:t>
        <a:bodyPr/>
        <a:lstStyle/>
        <a:p>
          <a:r>
            <a:rPr lang="en-US" sz="2800" dirty="0"/>
            <a:t>Data Input</a:t>
          </a:r>
        </a:p>
      </dgm:t>
    </dgm:pt>
    <dgm:pt modelId="{E2DF10AC-10DC-40F6-AB3B-C37D8E646A7B}" type="parTrans" cxnId="{7288E013-B7A7-40AD-BAD4-0029E2353B1A}">
      <dgm:prSet/>
      <dgm:spPr/>
      <dgm:t>
        <a:bodyPr/>
        <a:lstStyle/>
        <a:p>
          <a:endParaRPr lang="en-US"/>
        </a:p>
      </dgm:t>
    </dgm:pt>
    <dgm:pt modelId="{654462A9-935D-49E1-B27A-FE07A9F724C7}" type="sibTrans" cxnId="{7288E013-B7A7-40AD-BAD4-0029E2353B1A}">
      <dgm:prSet/>
      <dgm:spPr/>
      <dgm:t>
        <a:bodyPr/>
        <a:lstStyle/>
        <a:p>
          <a:endParaRPr lang="en-US"/>
        </a:p>
      </dgm:t>
    </dgm:pt>
    <dgm:pt modelId="{8483DEF8-E5D7-4452-8B7D-DF5AEED0DBA4}">
      <dgm:prSet phldrT="[Text]" custT="1"/>
      <dgm:spPr/>
      <dgm:t>
        <a:bodyPr/>
        <a:lstStyle/>
        <a:p>
          <a:r>
            <a:rPr lang="en-US" sz="2800" dirty="0"/>
            <a:t>Review</a:t>
          </a:r>
        </a:p>
      </dgm:t>
    </dgm:pt>
    <dgm:pt modelId="{5BBFA4DB-000F-4F25-8571-9B2785EFC24D}" type="parTrans" cxnId="{451E571B-807A-491D-9021-389AA0329CAF}">
      <dgm:prSet/>
      <dgm:spPr/>
      <dgm:t>
        <a:bodyPr/>
        <a:lstStyle/>
        <a:p>
          <a:endParaRPr lang="en-US"/>
        </a:p>
      </dgm:t>
    </dgm:pt>
    <dgm:pt modelId="{1572E6EA-CE79-479B-8BBC-3184793D8CAF}" type="sibTrans" cxnId="{451E571B-807A-491D-9021-389AA0329CAF}">
      <dgm:prSet/>
      <dgm:spPr/>
      <dgm:t>
        <a:bodyPr/>
        <a:lstStyle/>
        <a:p>
          <a:endParaRPr lang="en-US"/>
        </a:p>
      </dgm:t>
    </dgm:pt>
    <dgm:pt modelId="{8667834D-41A0-47D1-812A-68DAF3FCC745}">
      <dgm:prSet phldrT="[Text]"/>
      <dgm:spPr/>
      <dgm:t>
        <a:bodyPr/>
        <a:lstStyle/>
        <a:p>
          <a:r>
            <a:rPr lang="en-US" sz="6500" dirty="0"/>
            <a:t>Nov 1</a:t>
          </a:r>
        </a:p>
      </dgm:t>
    </dgm:pt>
    <dgm:pt modelId="{A7DA2C15-2362-49E3-BC42-D8231B391544}" type="parTrans" cxnId="{467434AF-8C5F-48B3-804E-D29A0F49FC75}">
      <dgm:prSet/>
      <dgm:spPr/>
      <dgm:t>
        <a:bodyPr/>
        <a:lstStyle/>
        <a:p>
          <a:endParaRPr lang="en-US"/>
        </a:p>
      </dgm:t>
    </dgm:pt>
    <dgm:pt modelId="{723DC1D1-2332-4FF4-9BBA-B7EEA664DDA1}" type="sibTrans" cxnId="{467434AF-8C5F-48B3-804E-D29A0F49FC75}">
      <dgm:prSet/>
      <dgm:spPr/>
      <dgm:t>
        <a:bodyPr/>
        <a:lstStyle/>
        <a:p>
          <a:endParaRPr lang="en-US"/>
        </a:p>
      </dgm:t>
    </dgm:pt>
    <dgm:pt modelId="{B908B4A8-6AD9-414F-B07B-EAF27373BBEB}">
      <dgm:prSet phldrT="[Text]" custT="1"/>
      <dgm:spPr/>
      <dgm:t>
        <a:bodyPr/>
        <a:lstStyle/>
        <a:p>
          <a:r>
            <a:rPr lang="en-US" sz="5400" dirty="0"/>
            <a:t>Submit Charter</a:t>
          </a:r>
        </a:p>
      </dgm:t>
    </dgm:pt>
    <dgm:pt modelId="{0AA16788-5BEB-40C8-8014-F5C2EADB1A64}" type="parTrans" cxnId="{3F3FD781-17A4-40EA-B61F-0A95AEA0828D}">
      <dgm:prSet/>
      <dgm:spPr/>
      <dgm:t>
        <a:bodyPr/>
        <a:lstStyle/>
        <a:p>
          <a:endParaRPr lang="en-US"/>
        </a:p>
      </dgm:t>
    </dgm:pt>
    <dgm:pt modelId="{D6A31EB1-A810-4996-A6E3-BE995930EC80}" type="sibTrans" cxnId="{3F3FD781-17A4-40EA-B61F-0A95AEA0828D}">
      <dgm:prSet/>
      <dgm:spPr/>
      <dgm:t>
        <a:bodyPr/>
        <a:lstStyle/>
        <a:p>
          <a:endParaRPr lang="en-US"/>
        </a:p>
      </dgm:t>
    </dgm:pt>
    <dgm:pt modelId="{B880EAE7-9B8E-432B-88E3-B5A2BA7632BA}">
      <dgm:prSet phldrT="[Text]" custT="1"/>
      <dgm:spPr/>
      <dgm:t>
        <a:bodyPr/>
        <a:lstStyle/>
        <a:p>
          <a:r>
            <a:rPr lang="en-US" sz="2800" dirty="0">
              <a:solidFill>
                <a:schemeClr val="tx1">
                  <a:lumMod val="95000"/>
                  <a:lumOff val="5000"/>
                </a:schemeClr>
              </a:solidFill>
            </a:rPr>
            <a:t>Annual Agreement</a:t>
          </a:r>
        </a:p>
      </dgm:t>
    </dgm:pt>
    <dgm:pt modelId="{4B2A2273-DF71-48F6-8C24-3409A1D5E4EB}" type="parTrans" cxnId="{B1DE95C2-888E-4B97-A42A-F05274B5EE3D}">
      <dgm:prSet/>
      <dgm:spPr/>
      <dgm:t>
        <a:bodyPr/>
        <a:lstStyle/>
        <a:p>
          <a:endParaRPr lang="en-US"/>
        </a:p>
      </dgm:t>
    </dgm:pt>
    <dgm:pt modelId="{F24DD153-D909-46F3-87F7-35E21005D63F}" type="sibTrans" cxnId="{B1DE95C2-888E-4B97-A42A-F05274B5EE3D}">
      <dgm:prSet/>
      <dgm:spPr/>
      <dgm:t>
        <a:bodyPr/>
        <a:lstStyle/>
        <a:p>
          <a:endParaRPr lang="en-US"/>
        </a:p>
      </dgm:t>
    </dgm:pt>
    <dgm:pt modelId="{3D1F89A1-95DA-48F5-A6FA-637B64E07042}">
      <dgm:prSet phldrT="[Text]" custT="1"/>
      <dgm:spPr/>
      <dgm:t>
        <a:bodyPr/>
        <a:lstStyle/>
        <a:p>
          <a:r>
            <a:rPr lang="en-US" sz="2800" dirty="0">
              <a:solidFill>
                <a:schemeClr val="tx1">
                  <a:lumMod val="95000"/>
                  <a:lumOff val="5000"/>
                </a:schemeClr>
              </a:solidFill>
            </a:rPr>
            <a:t>Add Members</a:t>
          </a:r>
        </a:p>
      </dgm:t>
    </dgm:pt>
    <dgm:pt modelId="{3A38B006-C79C-4CE3-87B0-B84359B04073}" type="parTrans" cxnId="{148BE088-4320-444B-A220-55EDC2304B59}">
      <dgm:prSet/>
      <dgm:spPr/>
      <dgm:t>
        <a:bodyPr/>
        <a:lstStyle/>
        <a:p>
          <a:endParaRPr lang="en-US"/>
        </a:p>
      </dgm:t>
    </dgm:pt>
    <dgm:pt modelId="{9CE3884B-2C4B-449C-A3B7-554F177258EE}" type="sibTrans" cxnId="{148BE088-4320-444B-A220-55EDC2304B59}">
      <dgm:prSet/>
      <dgm:spPr/>
      <dgm:t>
        <a:bodyPr/>
        <a:lstStyle/>
        <a:p>
          <a:endParaRPr lang="en-US"/>
        </a:p>
      </dgm:t>
    </dgm:pt>
    <dgm:pt modelId="{EB84C0C6-F18B-4419-8A89-697F2F9C0FB8}" type="pres">
      <dgm:prSet presAssocID="{51CDDE00-4BE2-4F54-8AF7-600DCFAEABA1}" presName="Name0" presStyleCnt="0">
        <dgm:presLayoutVars>
          <dgm:dir/>
          <dgm:resizeHandles val="exact"/>
        </dgm:presLayoutVars>
      </dgm:prSet>
      <dgm:spPr/>
    </dgm:pt>
    <dgm:pt modelId="{7BCD737B-0F0F-4229-ABD1-9C54F915C3D8}" type="pres">
      <dgm:prSet presAssocID="{A2596785-6A34-4AF0-ACD6-90B3FF15D79E}" presName="node" presStyleLbl="node1" presStyleIdx="0" presStyleCnt="3" custLinFactNeighborX="17025" custLinFactNeighborY="-7819">
        <dgm:presLayoutVars>
          <dgm:bulletEnabled val="1"/>
        </dgm:presLayoutVars>
      </dgm:prSet>
      <dgm:spPr/>
    </dgm:pt>
    <dgm:pt modelId="{E8F5EE94-D2BC-40CC-9EF8-D844D32C9E92}" type="pres">
      <dgm:prSet presAssocID="{7B65D0D1-FC78-4492-B376-9D0785A8B139}" presName="sibTrans" presStyleCnt="0"/>
      <dgm:spPr/>
    </dgm:pt>
    <dgm:pt modelId="{6CC2759D-E2AB-4C3E-AB40-40588F54F046}" type="pres">
      <dgm:prSet presAssocID="{1CCA4DBD-4913-4A32-B16A-BA4E3792522D}" presName="node" presStyleLbl="node1" presStyleIdx="1" presStyleCnt="3">
        <dgm:presLayoutVars>
          <dgm:bulletEnabled val="1"/>
        </dgm:presLayoutVars>
      </dgm:prSet>
      <dgm:spPr/>
    </dgm:pt>
    <dgm:pt modelId="{6C07C9C5-EEEE-4AC2-AB79-7733157259FD}" type="pres">
      <dgm:prSet presAssocID="{0C0D6005-0FDB-4D3A-B359-F4A911BD8848}" presName="sibTrans" presStyleCnt="0"/>
      <dgm:spPr/>
    </dgm:pt>
    <dgm:pt modelId="{35506E62-A2C7-4723-907A-2513FF75DC96}" type="pres">
      <dgm:prSet presAssocID="{8667834D-41A0-47D1-812A-68DAF3FCC745}" presName="node" presStyleLbl="node1" presStyleIdx="2" presStyleCnt="3">
        <dgm:presLayoutVars>
          <dgm:bulletEnabled val="1"/>
        </dgm:presLayoutVars>
      </dgm:prSet>
      <dgm:spPr/>
    </dgm:pt>
  </dgm:ptLst>
  <dgm:cxnLst>
    <dgm:cxn modelId="{8899CB05-1FDC-47BD-9F56-E7CCA39D8731}" srcId="{51CDDE00-4BE2-4F54-8AF7-600DCFAEABA1}" destId="{A2596785-6A34-4AF0-ACD6-90B3FF15D79E}" srcOrd="0" destOrd="0" parTransId="{69E8F7AD-B578-40D6-A0CE-D44E3343F3AD}" sibTransId="{7B65D0D1-FC78-4492-B376-9D0785A8B139}"/>
    <dgm:cxn modelId="{7288E013-B7A7-40AD-BAD4-0029E2353B1A}" srcId="{1CCA4DBD-4913-4A32-B16A-BA4E3792522D}" destId="{5406E714-7CCC-4DEA-A7C9-3B5889E4BFBF}" srcOrd="0" destOrd="0" parTransId="{E2DF10AC-10DC-40F6-AB3B-C37D8E646A7B}" sibTransId="{654462A9-935D-49E1-B27A-FE07A9F724C7}"/>
    <dgm:cxn modelId="{451E571B-807A-491D-9021-389AA0329CAF}" srcId="{1CCA4DBD-4913-4A32-B16A-BA4E3792522D}" destId="{8483DEF8-E5D7-4452-8B7D-DF5AEED0DBA4}" srcOrd="1" destOrd="0" parTransId="{5BBFA4DB-000F-4F25-8571-9B2785EFC24D}" sibTransId="{1572E6EA-CE79-479B-8BBC-3184793D8CAF}"/>
    <dgm:cxn modelId="{E2C92462-55A5-4341-8DC8-BC8F98540A67}" type="presOf" srcId="{2E0BA933-984D-43F1-B5EA-043080B156BE}" destId="{7BCD737B-0F0F-4229-ABD1-9C54F915C3D8}" srcOrd="0" destOrd="1" presId="urn:microsoft.com/office/officeart/2005/8/layout/hList6"/>
    <dgm:cxn modelId="{A02CDE47-794B-4D54-B5C2-EE09CCCD02AC}" type="presOf" srcId="{51CDDE00-4BE2-4F54-8AF7-600DCFAEABA1}" destId="{EB84C0C6-F18B-4419-8A89-697F2F9C0FB8}" srcOrd="0" destOrd="0" presId="urn:microsoft.com/office/officeart/2005/8/layout/hList6"/>
    <dgm:cxn modelId="{ED3F4768-7A1E-4FCC-9E47-2713C1DAC1EC}" type="presOf" srcId="{8667834D-41A0-47D1-812A-68DAF3FCC745}" destId="{35506E62-A2C7-4723-907A-2513FF75DC96}" srcOrd="0" destOrd="0" presId="urn:microsoft.com/office/officeart/2005/8/layout/hList6"/>
    <dgm:cxn modelId="{47181254-A4D1-4E65-BD33-138E23130DE3}" type="presOf" srcId="{1CCA4DBD-4913-4A32-B16A-BA4E3792522D}" destId="{6CC2759D-E2AB-4C3E-AB40-40588F54F046}" srcOrd="0" destOrd="0" presId="urn:microsoft.com/office/officeart/2005/8/layout/hList6"/>
    <dgm:cxn modelId="{6C624D54-7AC4-4B84-8E53-0C188043EDD0}" type="presOf" srcId="{5406E714-7CCC-4DEA-A7C9-3B5889E4BFBF}" destId="{6CC2759D-E2AB-4C3E-AB40-40588F54F046}" srcOrd="0" destOrd="1" presId="urn:microsoft.com/office/officeart/2005/8/layout/hList6"/>
    <dgm:cxn modelId="{3F3FD781-17A4-40EA-B61F-0A95AEA0828D}" srcId="{8667834D-41A0-47D1-812A-68DAF3FCC745}" destId="{B908B4A8-6AD9-414F-B07B-EAF27373BBEB}" srcOrd="0" destOrd="0" parTransId="{0AA16788-5BEB-40C8-8014-F5C2EADB1A64}" sibTransId="{D6A31EB1-A810-4996-A6E3-BE995930EC80}"/>
    <dgm:cxn modelId="{1ECFE481-662C-46C4-8F7A-8EF41DFBBA0D}" type="presOf" srcId="{3D1F89A1-95DA-48F5-A6FA-637B64E07042}" destId="{7BCD737B-0F0F-4229-ABD1-9C54F915C3D8}" srcOrd="0" destOrd="2" presId="urn:microsoft.com/office/officeart/2005/8/layout/hList6"/>
    <dgm:cxn modelId="{148BE088-4320-444B-A220-55EDC2304B59}" srcId="{A2596785-6A34-4AF0-ACD6-90B3FF15D79E}" destId="{3D1F89A1-95DA-48F5-A6FA-637B64E07042}" srcOrd="1" destOrd="0" parTransId="{3A38B006-C79C-4CE3-87B0-B84359B04073}" sibTransId="{9CE3884B-2C4B-449C-A3B7-554F177258EE}"/>
    <dgm:cxn modelId="{467434AF-8C5F-48B3-804E-D29A0F49FC75}" srcId="{51CDDE00-4BE2-4F54-8AF7-600DCFAEABA1}" destId="{8667834D-41A0-47D1-812A-68DAF3FCC745}" srcOrd="2" destOrd="0" parTransId="{A7DA2C15-2362-49E3-BC42-D8231B391544}" sibTransId="{723DC1D1-2332-4FF4-9BBA-B7EEA664DDA1}"/>
    <dgm:cxn modelId="{4586D9AF-42D5-4F10-AAB3-E7737F34CA33}" srcId="{51CDDE00-4BE2-4F54-8AF7-600DCFAEABA1}" destId="{1CCA4DBD-4913-4A32-B16A-BA4E3792522D}" srcOrd="1" destOrd="0" parTransId="{1B0A25E4-570C-4BD6-A364-674FBCB10595}" sibTransId="{0C0D6005-0FDB-4D3A-B359-F4A911BD8848}"/>
    <dgm:cxn modelId="{B1DE95C2-888E-4B97-A42A-F05274B5EE3D}" srcId="{A2596785-6A34-4AF0-ACD6-90B3FF15D79E}" destId="{B880EAE7-9B8E-432B-88E3-B5A2BA7632BA}" srcOrd="2" destOrd="0" parTransId="{4B2A2273-DF71-48F6-8C24-3409A1D5E4EB}" sibTransId="{F24DD153-D909-46F3-87F7-35E21005D63F}"/>
    <dgm:cxn modelId="{7F2563CC-25F0-42DC-A22C-3E664BD48959}" type="presOf" srcId="{B908B4A8-6AD9-414F-B07B-EAF27373BBEB}" destId="{35506E62-A2C7-4723-907A-2513FF75DC96}" srcOrd="0" destOrd="1" presId="urn:microsoft.com/office/officeart/2005/8/layout/hList6"/>
    <dgm:cxn modelId="{6644BDCC-4433-4781-B7F8-983C4CCAD4AC}" type="presOf" srcId="{8483DEF8-E5D7-4452-8B7D-DF5AEED0DBA4}" destId="{6CC2759D-E2AB-4C3E-AB40-40588F54F046}" srcOrd="0" destOrd="2" presId="urn:microsoft.com/office/officeart/2005/8/layout/hList6"/>
    <dgm:cxn modelId="{95EDABDA-2547-437F-89C9-91FE4F4A2871}" srcId="{A2596785-6A34-4AF0-ACD6-90B3FF15D79E}" destId="{2E0BA933-984D-43F1-B5EA-043080B156BE}" srcOrd="0" destOrd="0" parTransId="{6BAE6BF3-8BC0-45D0-811B-CACA8DF1DC5B}" sibTransId="{3369AF41-F86D-476D-972A-CF7F25F1B369}"/>
    <dgm:cxn modelId="{834FF6E4-DEEA-45B8-A784-6D38C544033C}" type="presOf" srcId="{A2596785-6A34-4AF0-ACD6-90B3FF15D79E}" destId="{7BCD737B-0F0F-4229-ABD1-9C54F915C3D8}" srcOrd="0" destOrd="0" presId="urn:microsoft.com/office/officeart/2005/8/layout/hList6"/>
    <dgm:cxn modelId="{4158E1F9-0C25-41AE-8A36-77B6D7EA5774}" type="presOf" srcId="{B880EAE7-9B8E-432B-88E3-B5A2BA7632BA}" destId="{7BCD737B-0F0F-4229-ABD1-9C54F915C3D8}" srcOrd="0" destOrd="3" presId="urn:microsoft.com/office/officeart/2005/8/layout/hList6"/>
    <dgm:cxn modelId="{3D407AF3-6B60-4D20-A18A-F0A760B71DB9}" type="presParOf" srcId="{EB84C0C6-F18B-4419-8A89-697F2F9C0FB8}" destId="{7BCD737B-0F0F-4229-ABD1-9C54F915C3D8}" srcOrd="0" destOrd="0" presId="urn:microsoft.com/office/officeart/2005/8/layout/hList6"/>
    <dgm:cxn modelId="{59DEDC15-7F29-40D5-ACD8-7C5FEAFAF181}" type="presParOf" srcId="{EB84C0C6-F18B-4419-8A89-697F2F9C0FB8}" destId="{E8F5EE94-D2BC-40CC-9EF8-D844D32C9E92}" srcOrd="1" destOrd="0" presId="urn:microsoft.com/office/officeart/2005/8/layout/hList6"/>
    <dgm:cxn modelId="{CF650332-17AE-4713-955E-A9AC102DD192}" type="presParOf" srcId="{EB84C0C6-F18B-4419-8A89-697F2F9C0FB8}" destId="{6CC2759D-E2AB-4C3E-AB40-40588F54F046}" srcOrd="2" destOrd="0" presId="urn:microsoft.com/office/officeart/2005/8/layout/hList6"/>
    <dgm:cxn modelId="{160F8893-0252-4EDB-82AD-D16413748623}" type="presParOf" srcId="{EB84C0C6-F18B-4419-8A89-697F2F9C0FB8}" destId="{6C07C9C5-EEEE-4AC2-AB79-7733157259FD}" srcOrd="3" destOrd="0" presId="urn:microsoft.com/office/officeart/2005/8/layout/hList6"/>
    <dgm:cxn modelId="{51AB1590-9529-40BC-A1F9-52F4EEEB6741}" type="presParOf" srcId="{EB84C0C6-F18B-4419-8A89-697F2F9C0FB8}" destId="{35506E62-A2C7-4723-907A-2513FF75DC9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D737B-0F0F-4229-ABD1-9C54F915C3D8}">
      <dsp:nvSpPr>
        <dsp:cNvPr id="0" name=""/>
        <dsp:cNvSpPr/>
      </dsp:nvSpPr>
      <dsp:spPr>
        <a:xfrm rot="16200000">
          <a:off x="-796933" y="843116"/>
          <a:ext cx="5197300" cy="3511067"/>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tx1">
                  <a:lumMod val="95000"/>
                  <a:lumOff val="5000"/>
                </a:schemeClr>
              </a:solidFill>
            </a:rPr>
            <a:t>Aug 1 to Oct 14</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Membership Inventory</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Add Members</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Annual Agreement</a:t>
          </a:r>
        </a:p>
      </dsp:txBody>
      <dsp:txXfrm rot="5400000">
        <a:off x="46184" y="1039459"/>
        <a:ext cx="3511067" cy="3118380"/>
      </dsp:txXfrm>
    </dsp:sp>
    <dsp:sp modelId="{6CC2759D-E2AB-4C3E-AB40-40588F54F046}">
      <dsp:nvSpPr>
        <dsp:cNvPr id="0" name=""/>
        <dsp:cNvSpPr/>
      </dsp:nvSpPr>
      <dsp:spPr>
        <a:xfrm rot="16200000">
          <a:off x="2932632" y="843116"/>
          <a:ext cx="5197300" cy="3511067"/>
        </a:xfrm>
        <a:prstGeom prst="flowChartManualOperation">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0" tIns="0" rIns="279400" bIns="0" numCol="1" spcCol="1270" anchor="t" anchorCtr="0">
          <a:noAutofit/>
        </a:bodyPr>
        <a:lstStyle/>
        <a:p>
          <a:pPr marL="0" lvl="0" indent="0" algn="l" defTabSz="1955800">
            <a:lnSpc>
              <a:spcPct val="90000"/>
            </a:lnSpc>
            <a:spcBef>
              <a:spcPct val="0"/>
            </a:spcBef>
            <a:spcAft>
              <a:spcPct val="35000"/>
            </a:spcAft>
            <a:buNone/>
          </a:pPr>
          <a:r>
            <a:rPr lang="en-US" sz="4400" kern="1200" dirty="0"/>
            <a:t>Oct 15 to Oct 31</a:t>
          </a:r>
        </a:p>
        <a:p>
          <a:pPr marL="285750" lvl="1" indent="-285750" algn="l" defTabSz="1244600">
            <a:lnSpc>
              <a:spcPct val="90000"/>
            </a:lnSpc>
            <a:spcBef>
              <a:spcPct val="0"/>
            </a:spcBef>
            <a:spcAft>
              <a:spcPct val="15000"/>
            </a:spcAft>
            <a:buChar char="•"/>
          </a:pPr>
          <a:r>
            <a:rPr lang="en-US" sz="2800" kern="1200" dirty="0"/>
            <a:t>Data Input</a:t>
          </a:r>
        </a:p>
        <a:p>
          <a:pPr marL="285750" lvl="1" indent="-285750" algn="l" defTabSz="1244600">
            <a:lnSpc>
              <a:spcPct val="90000"/>
            </a:lnSpc>
            <a:spcBef>
              <a:spcPct val="0"/>
            </a:spcBef>
            <a:spcAft>
              <a:spcPct val="15000"/>
            </a:spcAft>
            <a:buChar char="•"/>
          </a:pPr>
          <a:r>
            <a:rPr lang="en-US" sz="2800" kern="1200" dirty="0"/>
            <a:t>Review</a:t>
          </a:r>
        </a:p>
      </dsp:txBody>
      <dsp:txXfrm rot="5400000">
        <a:off x="3775749" y="1039459"/>
        <a:ext cx="3511067" cy="3118380"/>
      </dsp:txXfrm>
    </dsp:sp>
    <dsp:sp modelId="{35506E62-A2C7-4723-907A-2513FF75DC96}">
      <dsp:nvSpPr>
        <dsp:cNvPr id="0" name=""/>
        <dsp:cNvSpPr/>
      </dsp:nvSpPr>
      <dsp:spPr>
        <a:xfrm rot="16200000">
          <a:off x="6707029" y="843116"/>
          <a:ext cx="5197300" cy="3511067"/>
        </a:xfrm>
        <a:prstGeom prst="flowChartManualOperation">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0" tIns="0" rIns="342900" bIns="0" numCol="1" spcCol="1270" anchor="t" anchorCtr="0">
          <a:noAutofit/>
        </a:bodyPr>
        <a:lstStyle/>
        <a:p>
          <a:pPr marL="0" lvl="0" indent="0" algn="l" defTabSz="2889250">
            <a:lnSpc>
              <a:spcPct val="90000"/>
            </a:lnSpc>
            <a:spcBef>
              <a:spcPct val="0"/>
            </a:spcBef>
            <a:spcAft>
              <a:spcPct val="35000"/>
            </a:spcAft>
            <a:buNone/>
          </a:pPr>
          <a:r>
            <a:rPr lang="en-US" sz="6500" kern="1200" dirty="0"/>
            <a:t>Nov 1</a:t>
          </a:r>
        </a:p>
        <a:p>
          <a:pPr marL="285750" lvl="1" indent="-285750" algn="l" defTabSz="2400300">
            <a:lnSpc>
              <a:spcPct val="90000"/>
            </a:lnSpc>
            <a:spcBef>
              <a:spcPct val="0"/>
            </a:spcBef>
            <a:spcAft>
              <a:spcPct val="15000"/>
            </a:spcAft>
            <a:buChar char="•"/>
          </a:pPr>
          <a:r>
            <a:rPr lang="en-US" sz="5400" kern="1200" dirty="0"/>
            <a:t>Submit Charter</a:t>
          </a:r>
        </a:p>
      </dsp:txBody>
      <dsp:txXfrm rot="5400000">
        <a:off x="7550146" y="1039459"/>
        <a:ext cx="3511067" cy="311838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about:blank"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gm.adultrecognition@gmail.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scoutingevent.com/082-5057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167951" y="406400"/>
            <a:ext cx="12024049" cy="2387601"/>
          </a:xfrm>
          <a:prstGeom prst="rect">
            <a:avLst/>
          </a:prstGeom>
        </p:spPr>
        <p:txBody>
          <a:bodyPr>
            <a:normAutofit/>
          </a:bodyPr>
          <a:lstStyle/>
          <a:p>
            <a:r>
              <a:rPr b="1" dirty="0"/>
              <a:t>George Mason District </a:t>
            </a:r>
            <a:br>
              <a:rPr lang="en-US" b="1" dirty="0"/>
            </a:br>
            <a:r>
              <a:rPr b="1" dirty="0"/>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t>September</a:t>
            </a:r>
            <a:r>
              <a:rPr b="1" dirty="0"/>
              <a:t> </a:t>
            </a:r>
            <a:r>
              <a:rPr lang="en-US" b="1" dirty="0"/>
              <a:t>9</a:t>
            </a:r>
            <a:r>
              <a:rPr b="1" dirty="0"/>
              <a:t>, 2021</a:t>
            </a: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07D5C-F5CC-43D1-96DE-56E8566B5787}"/>
              </a:ext>
            </a:extLst>
          </p:cNvPr>
          <p:cNvSpPr>
            <a:spLocks noGrp="1"/>
          </p:cNvSpPr>
          <p:nvPr>
            <p:ph type="title"/>
          </p:nvPr>
        </p:nvSpPr>
        <p:spPr/>
        <p:txBody>
          <a:bodyPr/>
          <a:lstStyle/>
          <a:p>
            <a:r>
              <a:rPr lang="en-US" b="1" dirty="0"/>
              <a:t>YPT</a:t>
            </a:r>
          </a:p>
        </p:txBody>
      </p:sp>
      <p:pic>
        <p:nvPicPr>
          <p:cNvPr id="5" name="Picture 4">
            <a:extLst>
              <a:ext uri="{FF2B5EF4-FFF2-40B4-BE49-F238E27FC236}">
                <a16:creationId xmlns:a16="http://schemas.microsoft.com/office/drawing/2014/main" id="{7F913AB0-9810-4BB2-8763-6383BCEA704A}"/>
              </a:ext>
            </a:extLst>
          </p:cNvPr>
          <p:cNvPicPr>
            <a:picLocks noChangeAspect="1"/>
          </p:cNvPicPr>
          <p:nvPr/>
        </p:nvPicPr>
        <p:blipFill>
          <a:blip r:embed="rId2"/>
          <a:stretch>
            <a:fillRect/>
          </a:stretch>
        </p:blipFill>
        <p:spPr>
          <a:xfrm>
            <a:off x="2576512" y="1490662"/>
            <a:ext cx="7038975" cy="3876675"/>
          </a:xfrm>
          <a:prstGeom prst="rect">
            <a:avLst/>
          </a:prstGeom>
        </p:spPr>
      </p:pic>
    </p:spTree>
    <p:extLst>
      <p:ext uri="{BB962C8B-B14F-4D97-AF65-F5344CB8AC3E}">
        <p14:creationId xmlns:p14="http://schemas.microsoft.com/office/powerpoint/2010/main" val="39853787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FEE40-B033-48EC-B0C4-60597DBD22DB}"/>
              </a:ext>
            </a:extLst>
          </p:cNvPr>
          <p:cNvSpPr>
            <a:spLocks noGrp="1"/>
          </p:cNvSpPr>
          <p:nvPr>
            <p:ph type="title"/>
          </p:nvPr>
        </p:nvSpPr>
        <p:spPr/>
        <p:txBody>
          <a:bodyPr/>
          <a:lstStyle/>
          <a:p>
            <a:r>
              <a:rPr lang="en-US" b="1" dirty="0"/>
              <a:t>Youth Protection </a:t>
            </a:r>
          </a:p>
        </p:txBody>
      </p:sp>
      <p:sp>
        <p:nvSpPr>
          <p:cNvPr id="4" name="Content Placeholder 3">
            <a:extLst>
              <a:ext uri="{FF2B5EF4-FFF2-40B4-BE49-F238E27FC236}">
                <a16:creationId xmlns:a16="http://schemas.microsoft.com/office/drawing/2014/main" id="{66EA46FD-B9B2-43FF-89A7-B2B6041A710C}"/>
              </a:ext>
            </a:extLst>
          </p:cNvPr>
          <p:cNvSpPr>
            <a:spLocks noGrp="1"/>
          </p:cNvSpPr>
          <p:nvPr>
            <p:ph idx="1"/>
          </p:nvPr>
        </p:nvSpPr>
        <p:spPr/>
        <p:txBody>
          <a:bodyPr/>
          <a:lstStyle/>
          <a:p>
            <a:pPr algn="l"/>
            <a:r>
              <a:rPr lang="en-US" b="0" i="0" dirty="0">
                <a:solidFill>
                  <a:srgbClr val="212121"/>
                </a:solidFill>
                <a:effectLst/>
                <a:latin typeface="Roboto" panose="02000000000000000000" pitchFamily="2" charset="0"/>
              </a:rPr>
              <a:t>“The Boy Scouts of America places the greatest importance on creating the most secure environment possible for our youth members. To maintain such an environment, the BSA developed numerous procedural and leadership selection policies and provides parents and leaders with resources for the Cub Scout, Scouts BSA, and Venturing programs.”</a:t>
            </a:r>
          </a:p>
          <a:p>
            <a:endParaRPr lang="en-US" dirty="0"/>
          </a:p>
        </p:txBody>
      </p:sp>
    </p:spTree>
    <p:extLst>
      <p:ext uri="{BB962C8B-B14F-4D97-AF65-F5344CB8AC3E}">
        <p14:creationId xmlns:p14="http://schemas.microsoft.com/office/powerpoint/2010/main" val="28214161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42C0-7C9E-4E09-8CE0-AD0231367009}"/>
              </a:ext>
            </a:extLst>
          </p:cNvPr>
          <p:cNvSpPr>
            <a:spLocks noGrp="1"/>
          </p:cNvSpPr>
          <p:nvPr>
            <p:ph type="title"/>
          </p:nvPr>
        </p:nvSpPr>
        <p:spPr/>
        <p:txBody>
          <a:bodyPr/>
          <a:lstStyle/>
          <a:p>
            <a:r>
              <a:rPr lang="en-US" b="1" dirty="0"/>
              <a:t>What Makes a Trained Leader?</a:t>
            </a:r>
          </a:p>
        </p:txBody>
      </p:sp>
      <p:sp>
        <p:nvSpPr>
          <p:cNvPr id="3" name="Content Placeholder 2">
            <a:extLst>
              <a:ext uri="{FF2B5EF4-FFF2-40B4-BE49-F238E27FC236}">
                <a16:creationId xmlns:a16="http://schemas.microsoft.com/office/drawing/2014/main" id="{1672F05C-F625-4FF8-84B7-26894E254B4C}"/>
              </a:ext>
            </a:extLst>
          </p:cNvPr>
          <p:cNvSpPr>
            <a:spLocks noGrp="1"/>
          </p:cNvSpPr>
          <p:nvPr>
            <p:ph idx="1"/>
          </p:nvPr>
        </p:nvSpPr>
        <p:spPr>
          <a:xfrm>
            <a:off x="632926" y="1995520"/>
            <a:ext cx="10515600" cy="4351338"/>
          </a:xfrm>
        </p:spPr>
        <p:txBody>
          <a:bodyPr>
            <a:normAutofit/>
          </a:bodyPr>
          <a:lstStyle/>
          <a:p>
            <a:pPr marL="0" indent="0" fontAlgn="base">
              <a:buNone/>
            </a:pPr>
            <a:br>
              <a:rPr lang="en-US" sz="2000" b="1" u="sng" dirty="0">
                <a:solidFill>
                  <a:srgbClr val="2538A1"/>
                </a:solidFill>
                <a:effectLst/>
                <a:latin typeface="Roboto" panose="02000000000000000000" pitchFamily="2" charset="0"/>
              </a:rPr>
            </a:br>
            <a:r>
              <a:rPr lang="en-US" sz="2000" dirty="0">
                <a:solidFill>
                  <a:srgbClr val="FF0000"/>
                </a:solidFill>
                <a:latin typeface="Roboto" panose="02000000000000000000" pitchFamily="2" charset="0"/>
              </a:rPr>
              <a:t>Cub Scout Leaders </a:t>
            </a:r>
            <a:r>
              <a:rPr lang="en-US" sz="2000" dirty="0">
                <a:solidFill>
                  <a:srgbClr val="000000"/>
                </a:solidFill>
                <a:latin typeface="Roboto" panose="02000000000000000000" pitchFamily="2" charset="0"/>
              </a:rPr>
              <a:t>- </a:t>
            </a:r>
            <a:r>
              <a:rPr lang="en-US" sz="2000" b="0" dirty="0">
                <a:solidFill>
                  <a:srgbClr val="000000"/>
                </a:solidFill>
                <a:effectLst/>
                <a:latin typeface="Roboto" panose="02000000000000000000" pitchFamily="2" charset="0"/>
              </a:rPr>
              <a:t>considered trained when they complete Youth Protection, position-specific Cub Scout Leader training, and Hazardous Weather training</a:t>
            </a:r>
            <a:r>
              <a:rPr lang="en-US" sz="2000" dirty="0">
                <a:solidFill>
                  <a:srgbClr val="000000"/>
                </a:solidFill>
                <a:latin typeface="Roboto" panose="02000000000000000000" pitchFamily="2" charset="0"/>
              </a:rPr>
              <a:t>.</a:t>
            </a:r>
          </a:p>
          <a:p>
            <a:pPr marL="0" indent="0" fontAlgn="base">
              <a:buNone/>
            </a:pPr>
            <a:r>
              <a:rPr lang="en-US" sz="2000" dirty="0">
                <a:solidFill>
                  <a:srgbClr val="FF0000"/>
                </a:solidFill>
                <a:latin typeface="Roboto" panose="02000000000000000000" pitchFamily="2" charset="0"/>
              </a:rPr>
              <a:t>Scoutmaster and Assistant Scoutmasters </a:t>
            </a:r>
            <a:r>
              <a:rPr lang="en-US" sz="2000" b="0" dirty="0">
                <a:solidFill>
                  <a:srgbClr val="000000"/>
                </a:solidFill>
                <a:effectLst/>
                <a:latin typeface="Roboto" panose="02000000000000000000" pitchFamily="2" charset="0"/>
              </a:rPr>
              <a:t>- considered trained when they have completed Youth   Protection, Scoutmaster and Assistant Scoutmaster Leader Specific training, Introduction to Outdoor Leader Skills (IOLS), and Hazardous Weather training.</a:t>
            </a:r>
            <a:br>
              <a:rPr lang="en-US" sz="2000" b="0" dirty="0">
                <a:solidFill>
                  <a:srgbClr val="0000FF"/>
                </a:solidFill>
                <a:effectLst/>
                <a:latin typeface="Roboto" panose="02000000000000000000" pitchFamily="2" charset="0"/>
              </a:rPr>
            </a:br>
            <a:br>
              <a:rPr lang="en-US" sz="2000" b="0" dirty="0">
                <a:solidFill>
                  <a:srgbClr val="0000FF"/>
                </a:solidFill>
                <a:effectLst/>
                <a:latin typeface="Roboto" panose="02000000000000000000" pitchFamily="2" charset="0"/>
              </a:rPr>
            </a:br>
            <a:r>
              <a:rPr lang="en-US" sz="2000" b="0" dirty="0">
                <a:solidFill>
                  <a:srgbClr val="FF0000"/>
                </a:solidFill>
                <a:effectLst/>
                <a:latin typeface="Roboto" panose="02000000000000000000" pitchFamily="2" charset="0"/>
              </a:rPr>
              <a:t>Committee members</a:t>
            </a:r>
            <a:r>
              <a:rPr lang="en-US" sz="2000" b="0" dirty="0">
                <a:solidFill>
                  <a:srgbClr val="000000"/>
                </a:solidFill>
                <a:effectLst/>
                <a:latin typeface="Roboto" panose="02000000000000000000" pitchFamily="2" charset="0"/>
              </a:rPr>
              <a:t> - considered trained when they have completed Youth Protection and either Pack Committee Challenge (Cub Scouts) or Troop Committee Challenge (Scouts BSA).</a:t>
            </a:r>
          </a:p>
          <a:p>
            <a:endParaRPr lang="en-US" dirty="0"/>
          </a:p>
          <a:p>
            <a:endParaRPr lang="en-US" dirty="0"/>
          </a:p>
          <a:p>
            <a:endParaRPr lang="en-US" dirty="0"/>
          </a:p>
        </p:txBody>
      </p:sp>
      <p:pic>
        <p:nvPicPr>
          <p:cNvPr id="2054" name="Picture 6" descr="Trained Strip Award">
            <a:extLst>
              <a:ext uri="{FF2B5EF4-FFF2-40B4-BE49-F238E27FC236}">
                <a16:creationId xmlns:a16="http://schemas.microsoft.com/office/drawing/2014/main" id="{475C7479-1A33-48EE-B8E2-24A1040BF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226" y="5068207"/>
            <a:ext cx="190500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1369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Chart 1">
            <a:extLst>
              <a:ext uri="{FF2B5EF4-FFF2-40B4-BE49-F238E27FC236}">
                <a16:creationId xmlns:a16="http://schemas.microsoft.com/office/drawing/2014/main" id="{6AD1B6C0-D262-49FB-9A32-892D1DF657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38200" y="1334476"/>
            <a:ext cx="10882854" cy="55235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9628634-35E1-42AD-9703-57F71EF87365}"/>
              </a:ext>
            </a:extLst>
          </p:cNvPr>
          <p:cNvSpPr>
            <a:spLocks noGrp="1"/>
          </p:cNvSpPr>
          <p:nvPr>
            <p:ph type="title"/>
          </p:nvPr>
        </p:nvSpPr>
        <p:spPr/>
        <p:txBody>
          <a:bodyPr/>
          <a:lstStyle/>
          <a:p>
            <a:r>
              <a:rPr lang="en-US" b="1" dirty="0"/>
              <a:t>Where does George Mason District stand?</a:t>
            </a:r>
          </a:p>
        </p:txBody>
      </p:sp>
    </p:spTree>
    <p:extLst>
      <p:ext uri="{BB962C8B-B14F-4D97-AF65-F5344CB8AC3E}">
        <p14:creationId xmlns:p14="http://schemas.microsoft.com/office/powerpoint/2010/main" val="13513816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B7E2D-7D55-4EC3-9BB0-DF22FA823FCE}"/>
              </a:ext>
            </a:extLst>
          </p:cNvPr>
          <p:cNvSpPr>
            <a:spLocks noGrp="1"/>
          </p:cNvSpPr>
          <p:nvPr>
            <p:ph type="title"/>
          </p:nvPr>
        </p:nvSpPr>
        <p:spPr/>
        <p:txBody>
          <a:bodyPr/>
          <a:lstStyle/>
          <a:p>
            <a:r>
              <a:rPr lang="en-US" b="1" dirty="0"/>
              <a:t>Upcoming Training Opportunities</a:t>
            </a:r>
          </a:p>
        </p:txBody>
      </p:sp>
      <p:sp>
        <p:nvSpPr>
          <p:cNvPr id="4" name="TextBox 3">
            <a:extLst>
              <a:ext uri="{FF2B5EF4-FFF2-40B4-BE49-F238E27FC236}">
                <a16:creationId xmlns:a16="http://schemas.microsoft.com/office/drawing/2014/main" id="{50949F6F-1E77-4A38-B19F-FADA5799F9A8}"/>
              </a:ext>
            </a:extLst>
          </p:cNvPr>
          <p:cNvSpPr txBox="1"/>
          <p:nvPr/>
        </p:nvSpPr>
        <p:spPr>
          <a:xfrm>
            <a:off x="740229" y="1794051"/>
            <a:ext cx="11582400" cy="4017895"/>
          </a:xfrm>
          <a:prstGeom prst="rect">
            <a:avLst/>
          </a:prstGeom>
          <a:noFill/>
        </p:spPr>
        <p:txBody>
          <a:bodyPr wrap="square">
            <a:spAutoFit/>
          </a:bodyPr>
          <a:lstStyle/>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09/10/21 – 09/12/21 – </a:t>
            </a:r>
            <a:r>
              <a:rPr lang="en-US" sz="1800" b="1" u="none" strike="noStrike" dirty="0">
                <a:solidFill>
                  <a:srgbClr val="1503FD"/>
                </a:solidFill>
                <a:effectLst/>
                <a:latin typeface="Arial" panose="020B0604020202020204" pitchFamily="34" charset="0"/>
                <a:ea typeface="Calibri" panose="020F0502020204030204" pitchFamily="34" charset="0"/>
                <a:hlinkClick r:id="rId2"/>
              </a:rPr>
              <a:t>Introduction to Outdoor Leadership Skills (IOLS),</a:t>
            </a:r>
            <a:r>
              <a:rPr lang="en-US" sz="1800" dirty="0">
                <a:solidFill>
                  <a:srgbClr val="000000"/>
                </a:solidFill>
                <a:effectLst/>
                <a:latin typeface="Arial" panose="020B0604020202020204" pitchFamily="34" charset="0"/>
                <a:ea typeface="Calibri" panose="020F0502020204030204" pitchFamily="34" charset="0"/>
              </a:rPr>
              <a:t> Stafford, VA </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09/10/21 – 09/12/21 – </a:t>
            </a:r>
            <a:r>
              <a:rPr lang="en-US" sz="1800" b="1" u="none" strike="noStrike" dirty="0">
                <a:solidFill>
                  <a:srgbClr val="1503FD"/>
                </a:solidFill>
                <a:effectLst/>
                <a:latin typeface="Arial" panose="020B0604020202020204" pitchFamily="34" charset="0"/>
                <a:ea typeface="Calibri" panose="020F0502020204030204" pitchFamily="34" charset="0"/>
                <a:hlinkClick r:id="rId2"/>
              </a:rPr>
              <a:t>Introduction to Outdoor Leadership Skills (IOLS)</a:t>
            </a:r>
            <a:r>
              <a:rPr lang="en-US" sz="1800" dirty="0">
                <a:solidFill>
                  <a:srgbClr val="000000"/>
                </a:solidFill>
                <a:effectLst/>
                <a:latin typeface="Arial" panose="020B0604020202020204" pitchFamily="34" charset="0"/>
                <a:ea typeface="Calibri" panose="020F0502020204030204" pitchFamily="34" charset="0"/>
              </a:rPr>
              <a:t>, Haymarket,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09/13/21 &amp; 09/18/21 - </a:t>
            </a:r>
            <a:r>
              <a:rPr lang="en-US" sz="1800" b="1" u="none" strike="noStrike" dirty="0">
                <a:solidFill>
                  <a:srgbClr val="1503FD"/>
                </a:solidFill>
                <a:effectLst/>
                <a:latin typeface="Arial" panose="020B0604020202020204" pitchFamily="34" charset="0"/>
                <a:ea typeface="Calibri" panose="020F0502020204030204" pitchFamily="34" charset="0"/>
                <a:hlinkClick r:id="rId2"/>
              </a:rPr>
              <a:t>Leave No Trace/Outdoor Ethics</a:t>
            </a:r>
            <a:r>
              <a:rPr lang="en-US" sz="1800" dirty="0">
                <a:solidFill>
                  <a:srgbClr val="1503FD"/>
                </a:solidFill>
                <a:effectLst/>
                <a:latin typeface="Arial" panose="020B0604020202020204" pitchFamily="34" charset="0"/>
                <a:ea typeface="Calibri" panose="020F0502020204030204" pitchFamily="34" charset="0"/>
              </a:rPr>
              <a:t>, </a:t>
            </a:r>
            <a:r>
              <a:rPr lang="en-US" sz="1800" dirty="0">
                <a:solidFill>
                  <a:srgbClr val="000000"/>
                </a:solidFill>
                <a:effectLst/>
                <a:latin typeface="Arial" panose="020B0604020202020204" pitchFamily="34" charset="0"/>
                <a:ea typeface="Calibri" panose="020F0502020204030204" pitchFamily="34" charset="0"/>
              </a:rPr>
              <a:t>Virtual/Germantown, MD</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09/18/21 -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SM/ASM Position Specific Training</a:t>
            </a:r>
            <a:r>
              <a:rPr lang="en-US" sz="1800" dirty="0">
                <a:solidFill>
                  <a:srgbClr val="000000"/>
                </a:solidFill>
                <a:effectLst/>
                <a:latin typeface="Arial" panose="020B0604020202020204" pitchFamily="34" charset="0"/>
                <a:ea typeface="Calibri" panose="020F0502020204030204" pitchFamily="34" charset="0"/>
              </a:rPr>
              <a:t>, Bethesda, MD</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FF0000"/>
                </a:solidFill>
                <a:effectLst/>
                <a:highlight>
                  <a:srgbClr val="FFFF00"/>
                </a:highlight>
                <a:latin typeface="Arial" panose="020B0604020202020204" pitchFamily="34" charset="0"/>
                <a:ea typeface="Calibri" panose="020F0502020204030204" pitchFamily="34" charset="0"/>
              </a:rPr>
              <a:t>09/18/21</a:t>
            </a:r>
            <a:r>
              <a:rPr lang="en-US" sz="1800" dirty="0">
                <a:solidFill>
                  <a:srgbClr val="000000"/>
                </a:solidFill>
                <a:effectLst/>
                <a:latin typeface="Arial" panose="020B0604020202020204" pitchFamily="34" charset="0"/>
                <a:ea typeface="Calibri" panose="020F0502020204030204" pitchFamily="34" charset="0"/>
              </a:rPr>
              <a:t> - Cub Scout Leader Specific Training (CM/ACM, DL, Committee), St Mark's, Vienna,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09/20/21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Leave No Trace Trainer Course</a:t>
            </a:r>
            <a:r>
              <a:rPr lang="en-US" sz="1800" dirty="0">
                <a:solidFill>
                  <a:srgbClr val="000000"/>
                </a:solidFill>
                <a:effectLst/>
                <a:latin typeface="Arial" panose="020B0604020202020204" pitchFamily="34" charset="0"/>
                <a:ea typeface="Calibri" panose="020F0502020204030204" pitchFamily="34" charset="0"/>
              </a:rPr>
              <a:t> – Outdoor Ethics, Frederick, MD</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09/24/21 - 09/26/21 -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Basic Adult Leader Outdoor Orientation (BALOO)</a:t>
            </a:r>
            <a:r>
              <a:rPr lang="en-US" sz="1800" dirty="0">
                <a:solidFill>
                  <a:srgbClr val="000000"/>
                </a:solidFill>
                <a:effectLst/>
                <a:latin typeface="Arial" panose="020B0604020202020204" pitchFamily="34" charset="0"/>
                <a:ea typeface="Calibri" panose="020F0502020204030204" pitchFamily="34" charset="0"/>
              </a:rPr>
              <a:t>, Stafford,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09/25/21 – 09/26/21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Basic Adult Leader Outdoor Orientation (BALOO)</a:t>
            </a:r>
            <a:r>
              <a:rPr lang="en-US" sz="1800" dirty="0">
                <a:solidFill>
                  <a:srgbClr val="000000"/>
                </a:solidFill>
                <a:effectLst/>
                <a:latin typeface="Arial" panose="020B0604020202020204" pitchFamily="34" charset="0"/>
                <a:ea typeface="Calibri" panose="020F0502020204030204" pitchFamily="34" charset="0"/>
              </a:rPr>
              <a:t>, Haymarket,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09/25/21 - 09/26/21 -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Climbing Level 1 Instructor Training (16 year old and above)</a:t>
            </a:r>
            <a:r>
              <a:rPr lang="en-US" sz="1800" dirty="0">
                <a:solidFill>
                  <a:srgbClr val="000000"/>
                </a:solidFill>
                <a:effectLst/>
                <a:latin typeface="Arial" panose="020B0604020202020204" pitchFamily="34" charset="0"/>
                <a:ea typeface="Calibri" panose="020F0502020204030204" pitchFamily="34" charset="0"/>
              </a:rPr>
              <a:t>, Sugarloaf, Dickerson, MD</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09/25/21 -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Back Country Outdoor Leadership School (BCOLS)</a:t>
            </a:r>
            <a:r>
              <a:rPr lang="en-US" sz="1800" dirty="0">
                <a:solidFill>
                  <a:srgbClr val="000000"/>
                </a:solidFill>
                <a:effectLst/>
                <a:latin typeface="Arial" panose="020B0604020202020204" pitchFamily="34" charset="0"/>
                <a:ea typeface="Calibri" panose="020F0502020204030204" pitchFamily="34" charset="0"/>
              </a:rPr>
              <a:t>, Alexandria,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09/25/21 -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Cub Scout Leader Specific Training</a:t>
            </a:r>
            <a:r>
              <a:rPr lang="en-US" sz="1800" dirty="0">
                <a:solidFill>
                  <a:srgbClr val="000000"/>
                </a:solidFill>
                <a:effectLst/>
                <a:latin typeface="Arial" panose="020B0604020202020204" pitchFamily="34" charset="0"/>
                <a:ea typeface="Calibri" panose="020F0502020204030204" pitchFamily="34" charset="0"/>
              </a:rPr>
              <a:t> (CM/ACM, DL, Committee Members), Herndon,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10/01/21 – 10/02/21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Basic Adult Leader Outdoor Orientation (BALOO)</a:t>
            </a:r>
            <a:r>
              <a:rPr lang="en-US" sz="1800" dirty="0">
                <a:solidFill>
                  <a:srgbClr val="000000"/>
                </a:solidFill>
                <a:effectLst/>
                <a:latin typeface="Arial" panose="020B0604020202020204" pitchFamily="34" charset="0"/>
                <a:ea typeface="Calibri" panose="020F0502020204030204" pitchFamily="34" charset="0"/>
              </a:rPr>
              <a:t>, Haymarket,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10/02/21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COR Training</a:t>
            </a:r>
            <a:r>
              <a:rPr lang="en-US" sz="1800" dirty="0">
                <a:solidFill>
                  <a:srgbClr val="000000"/>
                </a:solidFill>
                <a:effectLst/>
                <a:latin typeface="Arial" panose="020B0604020202020204" pitchFamily="34" charset="0"/>
                <a:ea typeface="Calibri" panose="020F0502020204030204" pitchFamily="34" charset="0"/>
              </a:rPr>
              <a:t>, Marriot Scout Center, Bethesda, MD</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10/11/21 &amp; 10/16/21 -</a:t>
            </a:r>
            <a:r>
              <a:rPr lang="en-US" sz="1800" dirty="0">
                <a:solidFill>
                  <a:srgbClr val="1503FD"/>
                </a:solidFill>
                <a:effectLst/>
                <a:latin typeface="Arial" panose="020B0604020202020204" pitchFamily="34" charset="0"/>
                <a:ea typeface="Calibri" panose="020F0502020204030204" pitchFamily="34" charset="0"/>
              </a:rPr>
              <a:t> </a:t>
            </a:r>
            <a:r>
              <a:rPr lang="en-US" sz="1800" b="1" u="none" strike="noStrike" dirty="0">
                <a:solidFill>
                  <a:srgbClr val="1503FD"/>
                </a:solidFill>
                <a:effectLst/>
                <a:latin typeface="Arial" panose="020B0604020202020204" pitchFamily="34" charset="0"/>
                <a:ea typeface="Calibri" panose="020F0502020204030204" pitchFamily="34" charset="0"/>
                <a:hlinkClick r:id="rId2"/>
              </a:rPr>
              <a:t>Leave No Trace/Outdoor Ethics (Trainer Course)</a:t>
            </a:r>
            <a:r>
              <a:rPr lang="en-US" sz="1800" dirty="0">
                <a:solidFill>
                  <a:srgbClr val="000000"/>
                </a:solidFill>
                <a:effectLst/>
                <a:latin typeface="Arial" panose="020B0604020202020204" pitchFamily="34" charset="0"/>
                <a:ea typeface="Calibri" panose="020F0502020204030204" pitchFamily="34" charset="0"/>
              </a:rPr>
              <a:t>, Haymarket, VA</a:t>
            </a:r>
            <a:br>
              <a:rPr lang="en-US" sz="1800" dirty="0">
                <a:solidFill>
                  <a:srgbClr val="000000"/>
                </a:solidFill>
                <a:effectLst/>
                <a:latin typeface="Arial" panose="020B0604020202020204" pitchFamily="34" charset="0"/>
                <a:ea typeface="Calibri" panose="020F0502020204030204" pitchFamily="34" charset="0"/>
              </a:rPr>
            </a:br>
            <a:r>
              <a:rPr lang="en-US" sz="1800" dirty="0">
                <a:solidFill>
                  <a:srgbClr val="000000"/>
                </a:solidFill>
                <a:effectLst/>
                <a:latin typeface="Arial" panose="020B0604020202020204" pitchFamily="34" charset="0"/>
                <a:ea typeface="Calibri" panose="020F0502020204030204" pitchFamily="34" charset="0"/>
              </a:rPr>
              <a:t>10/16/21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Basic Adult Leader Outdoor Orientation (BALOO)</a:t>
            </a:r>
            <a:r>
              <a:rPr lang="en-US" sz="1800" dirty="0">
                <a:solidFill>
                  <a:srgbClr val="000000"/>
                </a:solidFill>
                <a:effectLst/>
                <a:latin typeface="Arial" panose="020B0604020202020204" pitchFamily="34" charset="0"/>
                <a:ea typeface="Calibri" panose="020F0502020204030204" pitchFamily="34" charset="0"/>
              </a:rPr>
              <a:t>, Reston, VA</a:t>
            </a:r>
            <a:endParaRPr lang="en-US" sz="1600" dirty="0">
              <a:effectLst/>
              <a:latin typeface="Calibri" panose="020F0502020204030204" pitchFamily="34" charset="0"/>
              <a:ea typeface="Calibri" panose="020F0502020204030204" pitchFamily="34" charset="0"/>
            </a:endParaRPr>
          </a:p>
          <a:p>
            <a:pPr marL="0" marR="0">
              <a:lnSpc>
                <a:spcPts val="18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11/06/21 - 11/07/21 - </a:t>
            </a:r>
            <a:r>
              <a:rPr lang="en-US" sz="1800" b="1" u="none" strike="noStrike" dirty="0">
                <a:solidFill>
                  <a:srgbClr val="0000FF"/>
                </a:solidFill>
                <a:effectLst/>
                <a:latin typeface="Arial" panose="020B0604020202020204" pitchFamily="34" charset="0"/>
                <a:ea typeface="Calibri" panose="020F0502020204030204" pitchFamily="34" charset="0"/>
                <a:hlinkClick r:id="rId2"/>
              </a:rPr>
              <a:t>Introduction to Outdoor Leadership Skills (IOLS)</a:t>
            </a:r>
            <a:r>
              <a:rPr lang="en-US" sz="1800" dirty="0">
                <a:solidFill>
                  <a:srgbClr val="000000"/>
                </a:solidFill>
                <a:effectLst/>
                <a:latin typeface="Arial" panose="020B0604020202020204" pitchFamily="34" charset="0"/>
                <a:ea typeface="Calibri" panose="020F0502020204030204" pitchFamily="34" charset="0"/>
              </a:rPr>
              <a:t>, Haymarket, VA</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479809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6CC1-CC42-40BE-84A5-1BA17DB0A199}"/>
              </a:ext>
            </a:extLst>
          </p:cNvPr>
          <p:cNvSpPr>
            <a:spLocks noGrp="1"/>
          </p:cNvSpPr>
          <p:nvPr>
            <p:ph type="title"/>
          </p:nvPr>
        </p:nvSpPr>
        <p:spPr/>
        <p:txBody>
          <a:bodyPr/>
          <a:lstStyle/>
          <a:p>
            <a:r>
              <a:rPr lang="en-US" b="1" dirty="0"/>
              <a:t>Take aways</a:t>
            </a:r>
          </a:p>
        </p:txBody>
      </p:sp>
      <p:sp>
        <p:nvSpPr>
          <p:cNvPr id="3" name="Content Placeholder 2">
            <a:extLst>
              <a:ext uri="{FF2B5EF4-FFF2-40B4-BE49-F238E27FC236}">
                <a16:creationId xmlns:a16="http://schemas.microsoft.com/office/drawing/2014/main" id="{0DC30D7F-56B9-4462-A623-FDEF7BE19AE5}"/>
              </a:ext>
            </a:extLst>
          </p:cNvPr>
          <p:cNvSpPr>
            <a:spLocks noGrp="1"/>
          </p:cNvSpPr>
          <p:nvPr>
            <p:ph idx="1"/>
          </p:nvPr>
        </p:nvSpPr>
        <p:spPr/>
        <p:txBody>
          <a:bodyPr>
            <a:normAutofit lnSpcReduction="10000"/>
          </a:bodyPr>
          <a:lstStyle/>
          <a:p>
            <a:r>
              <a:rPr lang="en-US" dirty="0"/>
              <a:t>Training can be:</a:t>
            </a:r>
          </a:p>
          <a:p>
            <a:pPr lvl="1"/>
            <a:r>
              <a:rPr lang="en-US" dirty="0"/>
              <a:t>On-line</a:t>
            </a:r>
          </a:p>
          <a:p>
            <a:pPr lvl="1"/>
            <a:r>
              <a:rPr lang="en-US" dirty="0"/>
              <a:t>In-person</a:t>
            </a:r>
          </a:p>
          <a:p>
            <a:pPr lvl="1"/>
            <a:r>
              <a:rPr lang="en-US" dirty="0"/>
              <a:t>Can be both</a:t>
            </a:r>
          </a:p>
          <a:p>
            <a:pPr marL="457200" lvl="1" indent="0">
              <a:buNone/>
            </a:pPr>
            <a:endParaRPr lang="en-US" dirty="0"/>
          </a:p>
          <a:p>
            <a:r>
              <a:rPr lang="en-US" dirty="0"/>
              <a:t>Only YPT is Required – rest is optional</a:t>
            </a:r>
          </a:p>
          <a:p>
            <a:pPr lvl="1"/>
            <a:r>
              <a:rPr lang="en-US" dirty="0"/>
              <a:t>One BALOO trained is required for Cub Scout Packs to go camping. </a:t>
            </a:r>
          </a:p>
          <a:p>
            <a:endParaRPr lang="en-US" dirty="0"/>
          </a:p>
          <a:p>
            <a:r>
              <a:rPr lang="en-US" dirty="0"/>
              <a:t>Roundtable – great place to find out about Training opportunities.</a:t>
            </a:r>
          </a:p>
          <a:p>
            <a:endParaRPr lang="en-US" dirty="0"/>
          </a:p>
          <a:p>
            <a:endParaRPr lang="en-US" dirty="0"/>
          </a:p>
        </p:txBody>
      </p:sp>
    </p:spTree>
    <p:extLst>
      <p:ext uri="{BB962C8B-B14F-4D97-AF65-F5344CB8AC3E}">
        <p14:creationId xmlns:p14="http://schemas.microsoft.com/office/powerpoint/2010/main" val="97066292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17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Matt Burns, Vice Chair Program</a:t>
            </a:r>
          </a:p>
          <a:p>
            <a:r>
              <a:rPr dirty="0"/>
              <a:t>Teralyn Carlson, Deputy Vice Chair</a:t>
            </a:r>
          </a:p>
          <a:p>
            <a:r>
              <a:rPr dirty="0"/>
              <a:t>George Mason District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normAutofit/>
          </a:bodyPr>
          <a:lstStyle>
            <a:lvl1pPr>
              <a:defRPr sz="4000"/>
            </a:lvl1pPr>
          </a:lstStyle>
          <a:p>
            <a:r>
              <a:rPr sz="4400" b="1" dirty="0"/>
              <a:t>Current 2021 GM Calendar</a:t>
            </a:r>
          </a:p>
        </p:txBody>
      </p:sp>
      <p:sp>
        <p:nvSpPr>
          <p:cNvPr id="112" name="Content Placeholder 2"/>
          <p:cNvSpPr txBox="1">
            <a:spLocks noGrp="1"/>
          </p:cNvSpPr>
          <p:nvPr>
            <p:ph type="body" sz="half" idx="1"/>
          </p:nvPr>
        </p:nvSpPr>
        <p:spPr>
          <a:xfrm>
            <a:off x="358218" y="1904214"/>
            <a:ext cx="5885829" cy="4153395"/>
          </a:xfrm>
          <a:prstGeom prst="rect">
            <a:avLst/>
          </a:prstGeom>
        </p:spPr>
        <p:txBody>
          <a:bodyPr/>
          <a:lstStyle/>
          <a:p>
            <a:pPr>
              <a:defRPr sz="2000"/>
            </a:pPr>
            <a:r>
              <a:rPr lang="en-US" dirty="0"/>
              <a:t>September 25,</a:t>
            </a:r>
            <a:r>
              <a:rPr dirty="0"/>
              <a:t> 2021 </a:t>
            </a:r>
            <a:r>
              <a:rPr lang="en-US" dirty="0"/>
              <a:t>–</a:t>
            </a:r>
            <a:r>
              <a:rPr dirty="0"/>
              <a:t> </a:t>
            </a:r>
            <a:r>
              <a:rPr lang="en-US" dirty="0"/>
              <a:t>Life to Eagle Seminar</a:t>
            </a:r>
            <a:endParaRPr dirty="0"/>
          </a:p>
          <a:p>
            <a:pPr>
              <a:defRPr sz="2000"/>
            </a:pPr>
            <a:r>
              <a:rPr dirty="0"/>
              <a:t>October 15-17, 2021 – GM District STEM Camporee</a:t>
            </a:r>
            <a:endParaRPr lang="en-US" dirty="0"/>
          </a:p>
          <a:p>
            <a:pPr>
              <a:defRPr sz="2000"/>
            </a:pPr>
            <a:r>
              <a:rPr lang="en-US" sz="2000" dirty="0"/>
              <a:t>October 16, 2021 – Jamboree on the Internet/ Jamboree on the Air</a:t>
            </a:r>
          </a:p>
          <a:p>
            <a:pPr>
              <a:defRPr sz="2000"/>
            </a:pPr>
            <a:r>
              <a:rPr lang="en-US" dirty="0"/>
              <a:t>November 6, 2021 – Scouting for Food Tag Distribution</a:t>
            </a:r>
            <a:endParaRPr dirty="0"/>
          </a:p>
          <a:p>
            <a:pPr>
              <a:defRPr sz="2000"/>
            </a:pPr>
            <a:r>
              <a:rPr dirty="0"/>
              <a:t>November </a:t>
            </a:r>
            <a:r>
              <a:rPr lang="en-US" dirty="0"/>
              <a:t>7</a:t>
            </a:r>
            <a:r>
              <a:rPr dirty="0"/>
              <a:t>, 2021 – Veterans Day Flags In</a:t>
            </a:r>
            <a:endParaRPr lang="en-US" dirty="0"/>
          </a:p>
          <a:p>
            <a:pPr>
              <a:defRPr sz="2000"/>
            </a:pPr>
            <a:r>
              <a:rPr lang="en-US" dirty="0"/>
              <a:t>November 13, 2021 – Scouting for Food Pick Up</a:t>
            </a:r>
            <a:endParaRPr dirty="0"/>
          </a:p>
        </p:txBody>
      </p:sp>
      <p:pic>
        <p:nvPicPr>
          <p:cNvPr id="113" name="Picture 4" descr="Picture 4"/>
          <p:cNvPicPr>
            <a:picLocks noChangeAspect="1"/>
          </p:cNvPicPr>
          <p:nvPr/>
        </p:nvPicPr>
        <p:blipFill>
          <a:blip r:embed="rId2"/>
          <a:srcRect t="1067"/>
          <a:stretch>
            <a:fillRect/>
          </a:stretch>
        </p:blipFill>
        <p:spPr>
          <a:xfrm>
            <a:off x="6693251" y="1867637"/>
            <a:ext cx="4802406" cy="356337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p:txBody>
          <a:bodyPr/>
          <a:lstStyle/>
          <a:p>
            <a:r>
              <a:rPr lang="en-US" b="1" dirty="0"/>
              <a:t>Civic and Related Activities of Interest to Scouts </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fontScale="92500" lnSpcReduction="10000"/>
          </a:bodyPr>
          <a:lstStyle/>
          <a:p>
            <a:r>
              <a:rPr lang="en-US" dirty="0"/>
              <a:t>National Public Lands Day – September 25 – Great Falls National Park – Free admission so visitors can enjoy national parks during this celebration of the National Public Lands Day.</a:t>
            </a:r>
          </a:p>
          <a:p>
            <a:r>
              <a:rPr lang="en-US" dirty="0"/>
              <a:t>Falls Church Fall Community Clean Up – Date TBD – Another service project opportunity benefitting the community.</a:t>
            </a:r>
          </a:p>
          <a:p>
            <a:r>
              <a:rPr lang="en-US" dirty="0"/>
              <a:t>Falls Church Halloween Carnival – Saturday, October 30 – For youth, 11 and under at the Community Center.</a:t>
            </a:r>
          </a:p>
          <a:p>
            <a:r>
              <a:rPr lang="en-US" dirty="0"/>
              <a:t>Falls Church – A Very Victorian Christmas – Visit the Cherry Hill Farmhouse to see how Christmas was celebrated in the 1860s.</a:t>
            </a:r>
          </a:p>
          <a:p>
            <a:r>
              <a:rPr lang="en-US" dirty="0"/>
              <a:t>Fairfax City Festival of Lights and Carols – December 4 from 12 to 6 p.m. in Old Town Square, 10415 North Street</a:t>
            </a:r>
          </a:p>
          <a:p>
            <a:pPr marL="0" indent="0">
              <a:buNone/>
            </a:pPr>
            <a:endParaRPr lang="en-US" dirty="0"/>
          </a:p>
        </p:txBody>
      </p:sp>
    </p:spTree>
    <p:extLst>
      <p:ext uri="{BB962C8B-B14F-4D97-AF65-F5344CB8AC3E}">
        <p14:creationId xmlns:p14="http://schemas.microsoft.com/office/powerpoint/2010/main" val="5236655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p:txBody>
          <a:bodyPr/>
          <a:lstStyle/>
          <a:p>
            <a:r>
              <a:rPr lang="en-US" b="1" dirty="0"/>
              <a:t>Civic and Related Activities of Interest to Scouts – Cont.</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a:bodyPr>
          <a:lstStyle/>
          <a:p>
            <a:r>
              <a:rPr lang="en-US" dirty="0"/>
              <a:t>X-Wing Starfighter from “Star Wars” – On display through Jan 1, 2022 at National Air and Space Museum, Udvar-Hazy Center, Dulles</a:t>
            </a:r>
          </a:p>
          <a:p>
            <a:pPr>
              <a:defRPr>
                <a:latin typeface="Times New Roman"/>
                <a:ea typeface="Times New Roman"/>
                <a:cs typeface="Times New Roman"/>
                <a:sym typeface="Times New Roman"/>
              </a:defRPr>
            </a:pPr>
            <a:r>
              <a:rPr lang="en-US" sz="2800" dirty="0"/>
              <a:t>Vienna Halloween Parade – October 27, 2021 at 7 p.m.  See website for registration.</a:t>
            </a:r>
          </a:p>
          <a:p>
            <a:pPr>
              <a:defRPr>
                <a:latin typeface="Times New Roman"/>
                <a:ea typeface="Times New Roman"/>
                <a:cs typeface="Times New Roman"/>
                <a:sym typeface="Times New Roman"/>
              </a:defRPr>
            </a:pPr>
            <a:r>
              <a:rPr lang="en-US" sz="2800" dirty="0"/>
              <a:t>Vienna Town Clean Up Days – August, November and April – A great opportunity for units of all ages to conduct a service project and for youth to earn service hours.</a:t>
            </a:r>
          </a:p>
          <a:p>
            <a:pPr>
              <a:defRPr>
                <a:latin typeface="Times New Roman"/>
                <a:ea typeface="Times New Roman"/>
                <a:cs typeface="Times New Roman"/>
                <a:sym typeface="Times New Roman"/>
              </a:defRPr>
            </a:pPr>
            <a:r>
              <a:rPr lang="en-US" dirty="0"/>
              <a:t>Veterans Day at Great Falls – November 11 - Free admission so visitors can remember our veterans by visiting a national park.</a:t>
            </a:r>
          </a:p>
        </p:txBody>
      </p:sp>
    </p:spTree>
    <p:extLst>
      <p:ext uri="{BB962C8B-B14F-4D97-AF65-F5344CB8AC3E}">
        <p14:creationId xmlns:p14="http://schemas.microsoft.com/office/powerpoint/2010/main" val="24786174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F634C833-9E10-489D-B007-573C4730C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37" b="8559"/>
          <a:stretch>
            <a:fillRect/>
          </a:stretch>
        </p:blipFill>
        <p:spPr bwMode="auto">
          <a:xfrm>
            <a:off x="1462088" y="1"/>
            <a:ext cx="9205913"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7F21-131F-4E0A-A5C3-5F64FBD1D567}"/>
              </a:ext>
            </a:extLst>
          </p:cNvPr>
          <p:cNvSpPr>
            <a:spLocks noGrp="1"/>
          </p:cNvSpPr>
          <p:nvPr>
            <p:ph type="title"/>
          </p:nvPr>
        </p:nvSpPr>
        <p:spPr/>
        <p:txBody>
          <a:bodyPr/>
          <a:lstStyle/>
          <a:p>
            <a:r>
              <a:rPr lang="en-US" dirty="0"/>
              <a:t>Changes to Guide to Advancement</a:t>
            </a:r>
          </a:p>
        </p:txBody>
      </p:sp>
      <p:sp>
        <p:nvSpPr>
          <p:cNvPr id="3" name="Text Placeholder 2">
            <a:extLst>
              <a:ext uri="{FF2B5EF4-FFF2-40B4-BE49-F238E27FC236}">
                <a16:creationId xmlns:a16="http://schemas.microsoft.com/office/drawing/2014/main" id="{B3388E74-EBBF-4C97-A3EC-76600DDB3831}"/>
              </a:ext>
            </a:extLst>
          </p:cNvPr>
          <p:cNvSpPr>
            <a:spLocks noGrp="1"/>
          </p:cNvSpPr>
          <p:nvPr>
            <p:ph type="body" idx="1"/>
          </p:nvPr>
        </p:nvSpPr>
        <p:spPr/>
        <p:txBody>
          <a:bodyPr/>
          <a:lstStyle/>
          <a:p>
            <a:r>
              <a:rPr lang="en-US" dirty="0"/>
              <a:t>2021 Guide to Advancement (GTA) supersedes the 2019 edition.</a:t>
            </a:r>
          </a:p>
          <a:p>
            <a:r>
              <a:rPr lang="en-US" dirty="0"/>
              <a:t>2021 Guide had numerous small changes from 2019 Guide.</a:t>
            </a:r>
          </a:p>
          <a:p>
            <a:r>
              <a:rPr lang="en-US" dirty="0"/>
              <a:t>Only highlighting here changes that are of greatest impact.</a:t>
            </a:r>
          </a:p>
          <a:p>
            <a:r>
              <a:rPr lang="en-US" dirty="0"/>
              <a:t>If anyone has questions or is uncertain about how to apply the 2021 Guide to Advancement to a specific situation, please contact Matt Burns, George Mason Advancement Chair.</a:t>
            </a:r>
          </a:p>
          <a:p>
            <a:endParaRPr lang="en-US" dirty="0"/>
          </a:p>
        </p:txBody>
      </p:sp>
    </p:spTree>
    <p:extLst>
      <p:ext uri="{BB962C8B-B14F-4D97-AF65-F5344CB8AC3E}">
        <p14:creationId xmlns:p14="http://schemas.microsoft.com/office/powerpoint/2010/main" val="6833235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D8C44-535C-4309-953D-2150B76E6C07}"/>
              </a:ext>
            </a:extLst>
          </p:cNvPr>
          <p:cNvSpPr>
            <a:spLocks noGrp="1"/>
          </p:cNvSpPr>
          <p:nvPr>
            <p:ph type="title"/>
          </p:nvPr>
        </p:nvSpPr>
        <p:spPr/>
        <p:txBody>
          <a:bodyPr/>
          <a:lstStyle/>
          <a:p>
            <a:r>
              <a:rPr lang="en-US" dirty="0"/>
              <a:t>Cub Scouts</a:t>
            </a:r>
          </a:p>
        </p:txBody>
      </p:sp>
      <p:sp>
        <p:nvSpPr>
          <p:cNvPr id="3" name="Text Placeholder 2">
            <a:extLst>
              <a:ext uri="{FF2B5EF4-FFF2-40B4-BE49-F238E27FC236}">
                <a16:creationId xmlns:a16="http://schemas.microsoft.com/office/drawing/2014/main" id="{A775CC56-A54C-42B0-B609-AAA6681972C1}"/>
              </a:ext>
            </a:extLst>
          </p:cNvPr>
          <p:cNvSpPr>
            <a:spLocks noGrp="1"/>
          </p:cNvSpPr>
          <p:nvPr>
            <p:ph type="body" idx="1"/>
          </p:nvPr>
        </p:nvSpPr>
        <p:spPr>
          <a:xfrm>
            <a:off x="838200" y="1825625"/>
            <a:ext cx="10798908" cy="4351338"/>
          </a:xfrm>
        </p:spPr>
        <p:txBody>
          <a:bodyPr>
            <a:normAutofit fontScale="92500"/>
          </a:bodyPr>
          <a:lstStyle/>
          <a:p>
            <a:r>
              <a:rPr lang="en-US" dirty="0"/>
              <a:t>Exchanged references to Den Leader Guides with </a:t>
            </a:r>
            <a:r>
              <a:rPr lang="en-US" dirty="0" err="1"/>
              <a:t>Scoutbook’s</a:t>
            </a:r>
            <a:r>
              <a:rPr lang="en-US" dirty="0"/>
              <a:t> Den Leader experience meeting plans and resources</a:t>
            </a:r>
          </a:p>
          <a:p>
            <a:pPr lvl="1"/>
            <a:r>
              <a:rPr lang="en-US" dirty="0"/>
              <a:t>Identified Scoutbook as the official record of the den and pack</a:t>
            </a:r>
          </a:p>
          <a:p>
            <a:pPr lvl="1"/>
            <a:r>
              <a:rPr lang="en-US" dirty="0"/>
              <a:t>Simplified the approval process</a:t>
            </a:r>
          </a:p>
          <a:p>
            <a:r>
              <a:rPr lang="en-US" dirty="0"/>
              <a:t>Removed constraints on the frequency and length of den meetings</a:t>
            </a:r>
          </a:p>
          <a:p>
            <a:r>
              <a:rPr lang="en-US" dirty="0"/>
              <a:t>Cubs must earn Webelos rank before starting Arrow of Light adventures.</a:t>
            </a:r>
          </a:p>
          <a:p>
            <a:r>
              <a:rPr lang="en-US" dirty="0"/>
              <a:t>Cubs who are home-schooled should work on the rank that relates to their age.</a:t>
            </a:r>
          </a:p>
          <a:p>
            <a:pPr lvl="1"/>
            <a:r>
              <a:rPr lang="en-US" dirty="0"/>
              <a:t>Make sure the Cub is able to complete AOL before joining Scouts BSA</a:t>
            </a:r>
          </a:p>
          <a:p>
            <a:pPr marL="0" indent="0">
              <a:buNone/>
            </a:pPr>
            <a:endParaRPr lang="en-US" dirty="0"/>
          </a:p>
        </p:txBody>
      </p:sp>
    </p:spTree>
    <p:extLst>
      <p:ext uri="{BB962C8B-B14F-4D97-AF65-F5344CB8AC3E}">
        <p14:creationId xmlns:p14="http://schemas.microsoft.com/office/powerpoint/2010/main" val="394550817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D7DB-C6AB-4038-A35D-0456F3A85BBF}"/>
              </a:ext>
            </a:extLst>
          </p:cNvPr>
          <p:cNvSpPr>
            <a:spLocks noGrp="1"/>
          </p:cNvSpPr>
          <p:nvPr>
            <p:ph type="title"/>
          </p:nvPr>
        </p:nvSpPr>
        <p:spPr/>
        <p:txBody>
          <a:bodyPr/>
          <a:lstStyle/>
          <a:p>
            <a:r>
              <a:rPr lang="en-US" dirty="0"/>
              <a:t>Retiring Cub Adventures</a:t>
            </a:r>
          </a:p>
        </p:txBody>
      </p:sp>
      <p:sp>
        <p:nvSpPr>
          <p:cNvPr id="3" name="Text Placeholder 2">
            <a:extLst>
              <a:ext uri="{FF2B5EF4-FFF2-40B4-BE49-F238E27FC236}">
                <a16:creationId xmlns:a16="http://schemas.microsoft.com/office/drawing/2014/main" id="{9B654718-2A8F-461B-A7D1-9778F8F442C0}"/>
              </a:ext>
            </a:extLst>
          </p:cNvPr>
          <p:cNvSpPr>
            <a:spLocks noGrp="1"/>
          </p:cNvSpPr>
          <p:nvPr>
            <p:ph type="body" idx="1"/>
          </p:nvPr>
        </p:nvSpPr>
        <p:spPr>
          <a:xfrm>
            <a:off x="838200" y="1825625"/>
            <a:ext cx="10515600" cy="529648"/>
          </a:xfrm>
        </p:spPr>
        <p:txBody>
          <a:bodyPr/>
          <a:lstStyle/>
          <a:p>
            <a:r>
              <a:rPr lang="en-US" dirty="0"/>
              <a:t>Not part of 2021 GTA changes but a 2022 program change</a:t>
            </a:r>
          </a:p>
        </p:txBody>
      </p:sp>
      <p:sp>
        <p:nvSpPr>
          <p:cNvPr id="4" name="TextBox 3">
            <a:extLst>
              <a:ext uri="{FF2B5EF4-FFF2-40B4-BE49-F238E27FC236}">
                <a16:creationId xmlns:a16="http://schemas.microsoft.com/office/drawing/2014/main" id="{4722372A-0A23-421A-8301-790160B7A64A}"/>
              </a:ext>
            </a:extLst>
          </p:cNvPr>
          <p:cNvSpPr txBox="1"/>
          <p:nvPr/>
        </p:nvSpPr>
        <p:spPr>
          <a:xfrm>
            <a:off x="932873" y="2660073"/>
            <a:ext cx="2623127"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Tigers</a:t>
            </a:r>
            <a:r>
              <a:rPr kumimoji="0" lang="en-US" sz="1800" b="0" i="0" u="none" strike="noStrike" cap="none" spc="0" normalizeH="0" baseline="0" dirty="0">
                <a:ln>
                  <a:noFill/>
                </a:ln>
                <a:solidFill>
                  <a:srgbClr val="000000"/>
                </a:solidFill>
                <a:effectLst/>
                <a:uFillTx/>
                <a:latin typeface="+mj-lt"/>
                <a:ea typeface="+mj-ea"/>
                <a:cs typeface="+mj-cs"/>
                <a:sym typeface="Calibri"/>
              </a:rPr>
              <a: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Family Stories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Earning Your Stripes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Tiger Tales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Tiger Theater</a:t>
            </a:r>
          </a:p>
        </p:txBody>
      </p:sp>
      <p:sp>
        <p:nvSpPr>
          <p:cNvPr id="5" name="TextBox 4">
            <a:extLst>
              <a:ext uri="{FF2B5EF4-FFF2-40B4-BE49-F238E27FC236}">
                <a16:creationId xmlns:a16="http://schemas.microsoft.com/office/drawing/2014/main" id="{2CF72561-2F57-470B-81C1-6C2D9B0E807E}"/>
              </a:ext>
            </a:extLst>
          </p:cNvPr>
          <p:cNvSpPr txBox="1"/>
          <p:nvPr/>
        </p:nvSpPr>
        <p:spPr>
          <a:xfrm>
            <a:off x="4267200" y="2660073"/>
            <a:ext cx="2918691"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Bears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Beat of the Drum</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World of Sound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Make it Move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Robotics</a:t>
            </a:r>
          </a:p>
        </p:txBody>
      </p:sp>
      <p:sp>
        <p:nvSpPr>
          <p:cNvPr id="6" name="TextBox 5">
            <a:extLst>
              <a:ext uri="{FF2B5EF4-FFF2-40B4-BE49-F238E27FC236}">
                <a16:creationId xmlns:a16="http://schemas.microsoft.com/office/drawing/2014/main" id="{B24C1DCC-04D8-4444-84A4-C8D77604D224}"/>
              </a:ext>
            </a:extLst>
          </p:cNvPr>
          <p:cNvSpPr txBox="1"/>
          <p:nvPr/>
        </p:nvSpPr>
        <p:spPr>
          <a:xfrm>
            <a:off x="932873" y="4359564"/>
            <a:ext cx="2410691"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Wolf</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Collections and Hobbies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Grow Something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Hometown Heroes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Motor Away</a:t>
            </a:r>
          </a:p>
        </p:txBody>
      </p:sp>
      <p:sp>
        <p:nvSpPr>
          <p:cNvPr id="7" name="TextBox 6">
            <a:extLst>
              <a:ext uri="{FF2B5EF4-FFF2-40B4-BE49-F238E27FC236}">
                <a16:creationId xmlns:a16="http://schemas.microsoft.com/office/drawing/2014/main" id="{E3AEF329-2B9D-4718-A2F7-C6DFAABB6263}"/>
              </a:ext>
            </a:extLst>
          </p:cNvPr>
          <p:cNvSpPr txBox="1"/>
          <p:nvPr/>
        </p:nvSpPr>
        <p:spPr>
          <a:xfrm>
            <a:off x="8007928" y="2660073"/>
            <a:ext cx="2807854"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Webelos and Arrow of Light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Looking Back, Looking Forward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Maestro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Project Family</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Build </a:t>
            </a:r>
            <a:r>
              <a:rPr lang="en-US" dirty="0"/>
              <a:t>My Hero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Adventures in Science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Fit it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Movie Making</a:t>
            </a:r>
          </a:p>
        </p:txBody>
      </p:sp>
      <p:sp>
        <p:nvSpPr>
          <p:cNvPr id="8" name="TextBox 7">
            <a:extLst>
              <a:ext uri="{FF2B5EF4-FFF2-40B4-BE49-F238E27FC236}">
                <a16:creationId xmlns:a16="http://schemas.microsoft.com/office/drawing/2014/main" id="{94455276-5CAD-4D88-B31F-343AF4F028BF}"/>
              </a:ext>
            </a:extLst>
          </p:cNvPr>
          <p:cNvSpPr txBox="1"/>
          <p:nvPr/>
        </p:nvSpPr>
        <p:spPr>
          <a:xfrm>
            <a:off x="3556000" y="4359564"/>
            <a:ext cx="3629891"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All are part of Cub program until May 31, 2022</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Can no longer be marked as “Completed” in Scoutbook after May 31, 2022</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Pin and belt loop supplies may run low as </a:t>
            </a:r>
            <a:r>
              <a:rPr lang="en-US" dirty="0"/>
              <a:t>we get into 2022</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3609294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117A3-A07A-4688-B5B1-38C565FD4463}"/>
              </a:ext>
            </a:extLst>
          </p:cNvPr>
          <p:cNvSpPr>
            <a:spLocks noGrp="1"/>
          </p:cNvSpPr>
          <p:nvPr>
            <p:ph type="title"/>
          </p:nvPr>
        </p:nvSpPr>
        <p:spPr/>
        <p:txBody>
          <a:bodyPr/>
          <a:lstStyle/>
          <a:p>
            <a:r>
              <a:rPr lang="en-US" dirty="0"/>
              <a:t>Scouts BSA	</a:t>
            </a:r>
          </a:p>
        </p:txBody>
      </p:sp>
      <p:sp>
        <p:nvSpPr>
          <p:cNvPr id="3" name="Text Placeholder 2">
            <a:extLst>
              <a:ext uri="{FF2B5EF4-FFF2-40B4-BE49-F238E27FC236}">
                <a16:creationId xmlns:a16="http://schemas.microsoft.com/office/drawing/2014/main" id="{849CC8B2-873C-415D-BE2A-2995A8719539}"/>
              </a:ext>
            </a:extLst>
          </p:cNvPr>
          <p:cNvSpPr>
            <a:spLocks noGrp="1"/>
          </p:cNvSpPr>
          <p:nvPr>
            <p:ph type="body" idx="1"/>
          </p:nvPr>
        </p:nvSpPr>
        <p:spPr/>
        <p:txBody>
          <a:bodyPr/>
          <a:lstStyle/>
          <a:p>
            <a:r>
              <a:rPr lang="en-US" dirty="0"/>
              <a:t>Rank advancement</a:t>
            </a:r>
          </a:p>
          <a:p>
            <a:pPr lvl="1"/>
            <a:r>
              <a:rPr lang="en-US" dirty="0"/>
              <a:t>Virtual Scoutmaster conferences are </a:t>
            </a:r>
            <a:r>
              <a:rPr lang="en-US" u="sng" dirty="0"/>
              <a:t>OK but not preferred</a:t>
            </a:r>
          </a:p>
          <a:p>
            <a:pPr lvl="1"/>
            <a:r>
              <a:rPr lang="en-US" dirty="0"/>
              <a:t>NCAC now (9/8/21) authorized video-conference boards of review for Eagle.</a:t>
            </a:r>
          </a:p>
          <a:p>
            <a:pPr lvl="1"/>
            <a:r>
              <a:rPr lang="en-US" dirty="0"/>
              <a:t>Scout now have twenty-four (24) months after their 18</a:t>
            </a:r>
            <a:r>
              <a:rPr lang="en-US" baseline="30000" dirty="0"/>
              <a:t>th</a:t>
            </a:r>
            <a:r>
              <a:rPr lang="en-US" dirty="0"/>
              <a:t> birthday or end of extension, whichever comes later, to have their Eagle Board of Review.  2019 Guide allowed 3 months.</a:t>
            </a:r>
          </a:p>
          <a:p>
            <a:pPr lvl="2"/>
            <a:r>
              <a:rPr lang="en-US" dirty="0"/>
              <a:t>After 24 months, Scout has to file a Belated Rank Application.</a:t>
            </a:r>
          </a:p>
          <a:p>
            <a:pPr lvl="2"/>
            <a:r>
              <a:rPr lang="en-US" dirty="0"/>
              <a:t>Must be approved by National.</a:t>
            </a:r>
          </a:p>
          <a:p>
            <a:endParaRPr lang="en-US" dirty="0"/>
          </a:p>
        </p:txBody>
      </p:sp>
    </p:spTree>
    <p:extLst>
      <p:ext uri="{BB962C8B-B14F-4D97-AF65-F5344CB8AC3E}">
        <p14:creationId xmlns:p14="http://schemas.microsoft.com/office/powerpoint/2010/main" val="40400366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8694A-6229-4028-8773-DC7AB0A9CE5C}"/>
              </a:ext>
            </a:extLst>
          </p:cNvPr>
          <p:cNvSpPr>
            <a:spLocks noGrp="1"/>
          </p:cNvSpPr>
          <p:nvPr>
            <p:ph type="title"/>
          </p:nvPr>
        </p:nvSpPr>
        <p:spPr/>
        <p:txBody>
          <a:bodyPr/>
          <a:lstStyle/>
          <a:p>
            <a:r>
              <a:rPr lang="en-US" dirty="0"/>
              <a:t>Extensions and Palms</a:t>
            </a:r>
          </a:p>
        </p:txBody>
      </p:sp>
      <p:sp>
        <p:nvSpPr>
          <p:cNvPr id="3" name="Text Placeholder 2">
            <a:extLst>
              <a:ext uri="{FF2B5EF4-FFF2-40B4-BE49-F238E27FC236}">
                <a16:creationId xmlns:a16="http://schemas.microsoft.com/office/drawing/2014/main" id="{34432F77-8E58-4A26-9388-30221289B6DA}"/>
              </a:ext>
            </a:extLst>
          </p:cNvPr>
          <p:cNvSpPr>
            <a:spLocks noGrp="1"/>
          </p:cNvSpPr>
          <p:nvPr>
            <p:ph type="body" idx="1"/>
          </p:nvPr>
        </p:nvSpPr>
        <p:spPr/>
        <p:txBody>
          <a:bodyPr/>
          <a:lstStyle/>
          <a:p>
            <a:r>
              <a:rPr lang="en-US" dirty="0"/>
              <a:t>Scouts can request extensions of time to earn Eagle, Summit and Quartermaster</a:t>
            </a:r>
          </a:p>
          <a:p>
            <a:pPr lvl="1"/>
            <a:r>
              <a:rPr lang="en-US" dirty="0"/>
              <a:t>We covered new extension request process earlier in 2021.</a:t>
            </a:r>
          </a:p>
          <a:p>
            <a:pPr lvl="1"/>
            <a:r>
              <a:rPr lang="en-US" dirty="0"/>
              <a:t>It was incorporated in the 2021 GTA</a:t>
            </a:r>
          </a:p>
          <a:p>
            <a:r>
              <a:rPr lang="en-US" dirty="0"/>
              <a:t>Scouts that earn merit badges during an approved extension request can use those merit badges to qualify for Palms, even though badges were earned after their 18</a:t>
            </a:r>
            <a:r>
              <a:rPr lang="en-US" baseline="30000" dirty="0"/>
              <a:t>th</a:t>
            </a:r>
            <a:r>
              <a:rPr lang="en-US" dirty="0"/>
              <a:t> birthday.  </a:t>
            </a:r>
          </a:p>
        </p:txBody>
      </p:sp>
    </p:spTree>
    <p:extLst>
      <p:ext uri="{BB962C8B-B14F-4D97-AF65-F5344CB8AC3E}">
        <p14:creationId xmlns:p14="http://schemas.microsoft.com/office/powerpoint/2010/main" val="51379567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47E4-B92E-4282-BCAF-E54EBB685051}"/>
              </a:ext>
            </a:extLst>
          </p:cNvPr>
          <p:cNvSpPr>
            <a:spLocks noGrp="1"/>
          </p:cNvSpPr>
          <p:nvPr>
            <p:ph type="title"/>
          </p:nvPr>
        </p:nvSpPr>
        <p:spPr/>
        <p:txBody>
          <a:bodyPr/>
          <a:lstStyle/>
          <a:p>
            <a:r>
              <a:rPr lang="en-US" dirty="0"/>
              <a:t>Merit Badges</a:t>
            </a:r>
          </a:p>
        </p:txBody>
      </p:sp>
      <p:sp>
        <p:nvSpPr>
          <p:cNvPr id="3" name="Text Placeholder 2">
            <a:extLst>
              <a:ext uri="{FF2B5EF4-FFF2-40B4-BE49-F238E27FC236}">
                <a16:creationId xmlns:a16="http://schemas.microsoft.com/office/drawing/2014/main" id="{AB930C03-8B4F-464C-B8A8-3B3651478829}"/>
              </a:ext>
            </a:extLst>
          </p:cNvPr>
          <p:cNvSpPr>
            <a:spLocks noGrp="1"/>
          </p:cNvSpPr>
          <p:nvPr>
            <p:ph type="body" idx="1"/>
          </p:nvPr>
        </p:nvSpPr>
        <p:spPr/>
        <p:txBody>
          <a:bodyPr>
            <a:normAutofit fontScale="92500"/>
          </a:bodyPr>
          <a:lstStyle/>
          <a:p>
            <a:r>
              <a:rPr lang="en-US" dirty="0"/>
              <a:t>2021 GTA recommends, but does not require, using </a:t>
            </a:r>
            <a:r>
              <a:rPr lang="en-US" dirty="0" err="1"/>
              <a:t>Scoutbook’s</a:t>
            </a:r>
            <a:r>
              <a:rPr lang="en-US" dirty="0"/>
              <a:t> digital system and “Blue Cards” to document Scout progress.</a:t>
            </a:r>
          </a:p>
          <a:p>
            <a:r>
              <a:rPr lang="en-US" dirty="0"/>
              <a:t>Electronic forms of merit badge reporting (non-Blue Card) are acceptable </a:t>
            </a:r>
            <a:r>
              <a:rPr lang="en-US" u="sng" dirty="0"/>
              <a:t>as long as they track partial completions</a:t>
            </a:r>
          </a:p>
          <a:p>
            <a:r>
              <a:rPr lang="en-US" dirty="0"/>
              <a:t>All counselors, in all settings (virtual included) must be approved by Council as a merit badge counselor for the badge(s) being counseled.  This includes Scoutmasters.</a:t>
            </a:r>
          </a:p>
          <a:p>
            <a:r>
              <a:rPr lang="en-US" dirty="0"/>
              <a:t>Changes in merit badge requirements will be found first on Scouting.org.</a:t>
            </a:r>
          </a:p>
          <a:p>
            <a:r>
              <a:rPr lang="en-US" dirty="0"/>
              <a:t>NCAC – specific – Merit badge counselors will need to be trained.  New ones starting 11/1/21.  Existing by 12/31/22.</a:t>
            </a:r>
          </a:p>
        </p:txBody>
      </p:sp>
    </p:spTree>
    <p:extLst>
      <p:ext uri="{BB962C8B-B14F-4D97-AF65-F5344CB8AC3E}">
        <p14:creationId xmlns:p14="http://schemas.microsoft.com/office/powerpoint/2010/main" val="34036987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82CF-E66A-44EE-8615-C25A8BDCE39E}"/>
              </a:ext>
            </a:extLst>
          </p:cNvPr>
          <p:cNvSpPr>
            <a:spLocks noGrp="1"/>
          </p:cNvSpPr>
          <p:nvPr>
            <p:ph type="title"/>
          </p:nvPr>
        </p:nvSpPr>
        <p:spPr/>
        <p:txBody>
          <a:bodyPr/>
          <a:lstStyle/>
          <a:p>
            <a:r>
              <a:rPr lang="en-US" dirty="0"/>
              <a:t>Other Scouts BSA Changes</a:t>
            </a:r>
          </a:p>
        </p:txBody>
      </p:sp>
      <p:sp>
        <p:nvSpPr>
          <p:cNvPr id="3" name="Text Placeholder 2">
            <a:extLst>
              <a:ext uri="{FF2B5EF4-FFF2-40B4-BE49-F238E27FC236}">
                <a16:creationId xmlns:a16="http://schemas.microsoft.com/office/drawing/2014/main" id="{2E7CD709-48E6-41AF-A0E2-B60872F6F2CD}"/>
              </a:ext>
            </a:extLst>
          </p:cNvPr>
          <p:cNvSpPr>
            <a:spLocks noGrp="1"/>
          </p:cNvSpPr>
          <p:nvPr>
            <p:ph type="body" idx="1"/>
          </p:nvPr>
        </p:nvSpPr>
        <p:spPr/>
        <p:txBody>
          <a:bodyPr>
            <a:normAutofit lnSpcReduction="10000"/>
          </a:bodyPr>
          <a:lstStyle/>
          <a:p>
            <a:r>
              <a:rPr lang="en-US" dirty="0"/>
              <a:t>Stronger language regarding </a:t>
            </a:r>
            <a:r>
              <a:rPr lang="en-US" i="1" u="sng" dirty="0"/>
              <a:t>no retesting.</a:t>
            </a:r>
            <a:endParaRPr lang="en-US" dirty="0"/>
          </a:p>
          <a:p>
            <a:pPr lvl="1"/>
            <a:r>
              <a:rPr lang="en-US" dirty="0"/>
              <a:t>Unit leaders carefully select and train those who approve advancement.</a:t>
            </a:r>
          </a:p>
          <a:p>
            <a:r>
              <a:rPr lang="en-US" dirty="0"/>
              <a:t>Updated safety references for service projects</a:t>
            </a:r>
          </a:p>
          <a:p>
            <a:r>
              <a:rPr lang="en-US" dirty="0"/>
              <a:t>Communicable disease now acceptable reason to hold a video-conference board of review.</a:t>
            </a:r>
          </a:p>
          <a:p>
            <a:r>
              <a:rPr lang="en-US" dirty="0"/>
              <a:t>Scout </a:t>
            </a:r>
            <a:r>
              <a:rPr lang="en-US" i="1" u="sng" dirty="0"/>
              <a:t>Must</a:t>
            </a:r>
            <a:r>
              <a:rPr lang="en-US" dirty="0"/>
              <a:t> not stage an Eagle Scout service project that primarily collects money.</a:t>
            </a:r>
          </a:p>
          <a:p>
            <a:r>
              <a:rPr lang="en-US" dirty="0"/>
              <a:t>Unit leaders must not ask Scouts to provide blue cards or other proof of merit badge completion for earned badges.</a:t>
            </a:r>
          </a:p>
        </p:txBody>
      </p:sp>
    </p:spTree>
    <p:extLst>
      <p:ext uri="{BB962C8B-B14F-4D97-AF65-F5344CB8AC3E}">
        <p14:creationId xmlns:p14="http://schemas.microsoft.com/office/powerpoint/2010/main" val="383558315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D888-0710-4137-8B50-D5CAA6925282}"/>
              </a:ext>
            </a:extLst>
          </p:cNvPr>
          <p:cNvSpPr>
            <a:spLocks noGrp="1"/>
          </p:cNvSpPr>
          <p:nvPr>
            <p:ph type="title"/>
          </p:nvPr>
        </p:nvSpPr>
        <p:spPr/>
        <p:txBody>
          <a:bodyPr/>
          <a:lstStyle/>
          <a:p>
            <a:r>
              <a:rPr lang="en-US" dirty="0"/>
              <a:t>Ventures</a:t>
            </a:r>
          </a:p>
        </p:txBody>
      </p:sp>
      <p:sp>
        <p:nvSpPr>
          <p:cNvPr id="3" name="Text Placeholder 2">
            <a:extLst>
              <a:ext uri="{FF2B5EF4-FFF2-40B4-BE49-F238E27FC236}">
                <a16:creationId xmlns:a16="http://schemas.microsoft.com/office/drawing/2014/main" id="{AF6F338E-8F40-4B9B-8266-B647A024FC50}"/>
              </a:ext>
            </a:extLst>
          </p:cNvPr>
          <p:cNvSpPr>
            <a:spLocks noGrp="1"/>
          </p:cNvSpPr>
          <p:nvPr>
            <p:ph type="body" idx="1"/>
          </p:nvPr>
        </p:nvSpPr>
        <p:spPr/>
        <p:txBody>
          <a:bodyPr/>
          <a:lstStyle/>
          <a:p>
            <a:r>
              <a:rPr lang="en-US" dirty="0"/>
              <a:t>Venturing, Discovery, Pathfinder and Summit are now ranks, not awards.</a:t>
            </a:r>
          </a:p>
          <a:p>
            <a:r>
              <a:rPr lang="en-US" dirty="0"/>
              <a:t>Registration in a Scouts BSA unit </a:t>
            </a:r>
            <a:r>
              <a:rPr lang="en-US" i="1" u="sng" dirty="0"/>
              <a:t>no longer required</a:t>
            </a:r>
            <a:r>
              <a:rPr lang="en-US" dirty="0"/>
              <a:t> for a youth that has already reached First Class to complete Scouts BSA requirements.</a:t>
            </a:r>
          </a:p>
          <a:p>
            <a:r>
              <a:rPr lang="en-US" dirty="0"/>
              <a:t>“Multiple credit” section has been rewritten.</a:t>
            </a:r>
          </a:p>
          <a:p>
            <a:r>
              <a:rPr lang="en-US" dirty="0"/>
              <a:t>Venturing Boards of Review now must be </a:t>
            </a:r>
            <a:r>
              <a:rPr lang="en-US" i="1" u="sng" dirty="0"/>
              <a:t>unanimous.</a:t>
            </a:r>
          </a:p>
          <a:p>
            <a:r>
              <a:rPr lang="en-US" dirty="0"/>
              <a:t>Eagle extension rules/process also applies to Summit</a:t>
            </a:r>
          </a:p>
          <a:p>
            <a:r>
              <a:rPr lang="en-US" dirty="0"/>
              <a:t>Venture Scouts now have 24 months after their 21rst birthday to participate in a Summit Board of Review.</a:t>
            </a:r>
          </a:p>
        </p:txBody>
      </p:sp>
    </p:spTree>
    <p:extLst>
      <p:ext uri="{BB962C8B-B14F-4D97-AF65-F5344CB8AC3E}">
        <p14:creationId xmlns:p14="http://schemas.microsoft.com/office/powerpoint/2010/main" val="4725873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34F1-131F-4A03-A145-EA256FAA6A5B}"/>
              </a:ext>
            </a:extLst>
          </p:cNvPr>
          <p:cNvSpPr>
            <a:spLocks noGrp="1"/>
          </p:cNvSpPr>
          <p:nvPr>
            <p:ph type="title"/>
          </p:nvPr>
        </p:nvSpPr>
        <p:spPr/>
        <p:txBody>
          <a:bodyPr/>
          <a:lstStyle/>
          <a:p>
            <a:r>
              <a:rPr lang="en-US" dirty="0"/>
              <a:t>District Adult Awards	</a:t>
            </a:r>
          </a:p>
        </p:txBody>
      </p:sp>
      <p:sp>
        <p:nvSpPr>
          <p:cNvPr id="3" name="Text Placeholder 2">
            <a:extLst>
              <a:ext uri="{FF2B5EF4-FFF2-40B4-BE49-F238E27FC236}">
                <a16:creationId xmlns:a16="http://schemas.microsoft.com/office/drawing/2014/main" id="{12A1D5C6-4179-462B-9C69-6D0166950F10}"/>
              </a:ext>
            </a:extLst>
          </p:cNvPr>
          <p:cNvSpPr>
            <a:spLocks noGrp="1"/>
          </p:cNvSpPr>
          <p:nvPr>
            <p:ph type="body" idx="1"/>
          </p:nvPr>
        </p:nvSpPr>
        <p:spPr/>
        <p:txBody>
          <a:bodyPr/>
          <a:lstStyle/>
          <a:p>
            <a:r>
              <a:rPr lang="en-US" dirty="0"/>
              <a:t>Silver Beaver – Nominations due by October 31, 2021 for sustained superior service at the District level.  Limit is at NCAC level.</a:t>
            </a:r>
          </a:p>
          <a:p>
            <a:r>
              <a:rPr lang="en-US" dirty="0"/>
              <a:t>District Award of Merit – Nominations due by December 31, 2021 for sustained superior service at the District level.  George Mason can award two.</a:t>
            </a:r>
          </a:p>
          <a:p>
            <a:r>
              <a:rPr lang="en-US" dirty="0"/>
              <a:t>District awards committee will review nominations.</a:t>
            </a:r>
          </a:p>
          <a:p>
            <a:r>
              <a:rPr lang="en-US" dirty="0"/>
              <a:t>Anyone interested in putting forward a candidate should submit the adult volunteer’s name/rationale to </a:t>
            </a:r>
            <a:r>
              <a:rPr lang="en-US" dirty="0">
                <a:hlinkClick r:id="rId2"/>
              </a:rPr>
              <a:t>gm.adultrecognition@gmail.com</a:t>
            </a:r>
            <a:r>
              <a:rPr lang="en-US" dirty="0"/>
              <a:t> by September 30, 2021.</a:t>
            </a:r>
          </a:p>
        </p:txBody>
      </p:sp>
    </p:spTree>
    <p:extLst>
      <p:ext uri="{BB962C8B-B14F-4D97-AF65-F5344CB8AC3E}">
        <p14:creationId xmlns:p14="http://schemas.microsoft.com/office/powerpoint/2010/main" val="314952945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4" descr="Picture 4"/>
          <p:cNvPicPr>
            <a:picLocks noChangeAspect="1"/>
          </p:cNvPicPr>
          <p:nvPr/>
        </p:nvPicPr>
        <p:blipFill>
          <a:blip r:embed="rId2"/>
          <a:srcRect t="6217" b="7905"/>
          <a:stretch>
            <a:fillRect/>
          </a:stretch>
        </p:blipFill>
        <p:spPr>
          <a:xfrm>
            <a:off x="0" y="10"/>
            <a:ext cx="12192000" cy="6857990"/>
          </a:xfrm>
          <a:prstGeom prst="rect">
            <a:avLst/>
          </a:prstGeom>
          <a:ln w="12700">
            <a:miter lim="400000"/>
          </a:ln>
        </p:spPr>
      </p:pic>
      <p:sp>
        <p:nvSpPr>
          <p:cNvPr id="120" name="Title 1"/>
          <p:cNvSpPr txBox="1">
            <a:spLocks noGrp="1"/>
          </p:cNvSpPr>
          <p:nvPr>
            <p:ph type="title"/>
          </p:nvPr>
        </p:nvSpPr>
        <p:spPr>
          <a:xfrm>
            <a:off x="7079660" y="108280"/>
            <a:ext cx="4204138" cy="973628"/>
          </a:xfrm>
          <a:prstGeom prst="rect">
            <a:avLst/>
          </a:prstGeom>
        </p:spPr>
        <p:txBody>
          <a:bodyPr/>
          <a:lstStyle>
            <a:lvl1pPr algn="ctr">
              <a:defRPr sz="5400">
                <a:solidFill>
                  <a:srgbClr val="FFFF00"/>
                </a:solidFill>
                <a:effectLst>
                  <a:outerShdw blurRad="38100" dist="38100" dir="2700000" rotWithShape="0">
                    <a:srgbClr val="000000">
                      <a:alpha val="43137"/>
                    </a:srgbClr>
                  </a:outerShdw>
                </a:effectLst>
              </a:defRPr>
            </a:lvl1pPr>
          </a:lstStyle>
          <a:p>
            <a:r>
              <a:rPr b="1" dirty="0"/>
              <a:t>Flags In</a:t>
            </a:r>
          </a:p>
        </p:txBody>
      </p:sp>
      <p:sp>
        <p:nvSpPr>
          <p:cNvPr id="121" name="Content Placeholder 2"/>
          <p:cNvSpPr txBox="1">
            <a:spLocks noGrp="1"/>
          </p:cNvSpPr>
          <p:nvPr>
            <p:ph type="body" sz="quarter" idx="1"/>
          </p:nvPr>
        </p:nvSpPr>
        <p:spPr>
          <a:xfrm>
            <a:off x="2534194" y="2373516"/>
            <a:ext cx="6100355" cy="2619841"/>
          </a:xfrm>
          <a:prstGeom prst="rect">
            <a:avLst/>
          </a:prstGeom>
        </p:spPr>
        <p:txBody>
          <a:bodyPr anchor="ctr"/>
          <a:lstStyle/>
          <a:p>
            <a:pPr marL="171450" indent="-171450" defTabSz="685800">
              <a:spcBef>
                <a:spcPts val="700"/>
              </a:spcBef>
              <a:defRPr sz="2400" b="1"/>
            </a:pPr>
            <a:r>
              <a:rPr dirty="0"/>
              <a:t>Social distancing – bring a mask. </a:t>
            </a:r>
          </a:p>
          <a:p>
            <a:pPr marL="171450" indent="-171450" defTabSz="685800">
              <a:spcBef>
                <a:spcPts val="700"/>
              </a:spcBef>
              <a:defRPr sz="2400" b="1"/>
            </a:pPr>
            <a:r>
              <a:rPr dirty="0"/>
              <a:t>National Memorial Park, 7482 Lee Highway, Falls Church</a:t>
            </a:r>
          </a:p>
          <a:p>
            <a:pPr marL="171450" indent="-171450" defTabSz="685800">
              <a:spcBef>
                <a:spcPts val="700"/>
              </a:spcBef>
              <a:defRPr sz="2400" b="1"/>
            </a:pPr>
            <a:endParaRPr dirty="0"/>
          </a:p>
          <a:p>
            <a:pPr marL="171450" indent="-171450" defTabSz="685800">
              <a:spcBef>
                <a:spcPts val="700"/>
              </a:spcBef>
              <a:defRPr sz="2400" b="1"/>
            </a:pPr>
            <a:r>
              <a:rPr dirty="0"/>
              <a:t>All Scouts, including Girl Scouts, are welcome.</a:t>
            </a:r>
          </a:p>
          <a:p>
            <a:pPr marL="171450" indent="-171450" defTabSz="685800">
              <a:spcBef>
                <a:spcPts val="700"/>
              </a:spcBef>
              <a:defRPr sz="2400" b="1"/>
            </a:pPr>
            <a:r>
              <a:rPr dirty="0"/>
              <a:t>Class A Uniforms</a:t>
            </a:r>
          </a:p>
        </p:txBody>
      </p:sp>
      <p:sp>
        <p:nvSpPr>
          <p:cNvPr id="122" name="TextBox 3"/>
          <p:cNvSpPr txBox="1"/>
          <p:nvPr/>
        </p:nvSpPr>
        <p:spPr>
          <a:xfrm>
            <a:off x="3729445" y="5638634"/>
            <a:ext cx="2592643" cy="1247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1"/>
            </a:pPr>
            <a:r>
              <a:rPr dirty="0"/>
              <a:t>For more info, contact Russell Pittman at ruspittman@gmail.com</a:t>
            </a:r>
            <a:r>
              <a:rPr sz="1800" b="0" dirty="0"/>
              <a:t>.</a:t>
            </a:r>
          </a:p>
        </p:txBody>
      </p:sp>
      <p:sp>
        <p:nvSpPr>
          <p:cNvPr id="123" name="TextBox 5"/>
          <p:cNvSpPr txBox="1"/>
          <p:nvPr/>
        </p:nvSpPr>
        <p:spPr>
          <a:xfrm>
            <a:off x="241665" y="108281"/>
            <a:ext cx="649223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00"/>
                </a:solidFill>
              </a:defRPr>
            </a:pPr>
            <a:r>
              <a:rPr lang="en-US" dirty="0"/>
              <a:t>November 7</a:t>
            </a:r>
            <a:r>
              <a:rPr dirty="0"/>
              <a:t>, 2021</a:t>
            </a:r>
          </a:p>
          <a:p>
            <a:pPr>
              <a:defRPr sz="3200" b="1">
                <a:solidFill>
                  <a:srgbClr val="FFFF00"/>
                </a:solidFill>
              </a:defRPr>
            </a:pPr>
            <a:r>
              <a:rPr dirty="0"/>
              <a:t>Flag placement will start at 10:00 am</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s in a map">
            <a:extLst>
              <a:ext uri="{FF2B5EF4-FFF2-40B4-BE49-F238E27FC236}">
                <a16:creationId xmlns:a16="http://schemas.microsoft.com/office/drawing/2014/main" id="{41DB14E3-81C7-4C90-9156-91B962CB0B40}"/>
              </a:ext>
            </a:extLst>
          </p:cNvPr>
          <p:cNvPicPr>
            <a:picLocks noChangeAspect="1"/>
          </p:cNvPicPr>
          <p:nvPr/>
        </p:nvPicPr>
        <p:blipFill rotWithShape="1">
          <a:blip r:embed="rId2">
            <a:alphaModFix amt="40000"/>
          </a:blip>
          <a:srcRect t="9688" r="-1" b="6020"/>
          <a:stretch/>
        </p:blipFill>
        <p:spPr>
          <a:xfrm>
            <a:off x="-1" y="0"/>
            <a:ext cx="12188951" cy="6857990"/>
          </a:xfrm>
          <a:prstGeom prst="rect">
            <a:avLst/>
          </a:prstGeom>
        </p:spPr>
      </p:pic>
      <p:sp>
        <p:nvSpPr>
          <p:cNvPr id="2" name="Title 1">
            <a:extLst>
              <a:ext uri="{FF2B5EF4-FFF2-40B4-BE49-F238E27FC236}">
                <a16:creationId xmlns:a16="http://schemas.microsoft.com/office/drawing/2014/main" id="{A252D042-F5CE-459B-B38E-14385A492402}"/>
              </a:ext>
            </a:extLst>
          </p:cNvPr>
          <p:cNvSpPr>
            <a:spLocks noGrp="1"/>
          </p:cNvSpPr>
          <p:nvPr>
            <p:ph type="ctrTitle"/>
          </p:nvPr>
        </p:nvSpPr>
        <p:spPr>
          <a:xfrm>
            <a:off x="2562606" y="1122363"/>
            <a:ext cx="7063739" cy="2387600"/>
          </a:xfrm>
        </p:spPr>
        <p:txBody>
          <a:bodyPr>
            <a:normAutofit/>
          </a:bodyPr>
          <a:lstStyle/>
          <a:p>
            <a:r>
              <a:rPr lang="en-US" dirty="0">
                <a:solidFill>
                  <a:schemeClr val="tx1"/>
                </a:solidFill>
              </a:rPr>
              <a:t>Join Scouting Resources</a:t>
            </a:r>
          </a:p>
        </p:txBody>
      </p:sp>
      <p:sp>
        <p:nvSpPr>
          <p:cNvPr id="3" name="Subtitle 2">
            <a:extLst>
              <a:ext uri="{FF2B5EF4-FFF2-40B4-BE49-F238E27FC236}">
                <a16:creationId xmlns:a16="http://schemas.microsoft.com/office/drawing/2014/main" id="{178EF280-4391-4A6B-8737-B6456D32E175}"/>
              </a:ext>
            </a:extLst>
          </p:cNvPr>
          <p:cNvSpPr>
            <a:spLocks noGrp="1"/>
          </p:cNvSpPr>
          <p:nvPr>
            <p:ph type="subTitle" idx="1"/>
          </p:nvPr>
        </p:nvSpPr>
        <p:spPr>
          <a:xfrm>
            <a:off x="2562606" y="3602038"/>
            <a:ext cx="7063739" cy="1655762"/>
          </a:xfrm>
        </p:spPr>
        <p:txBody>
          <a:bodyPr>
            <a:normAutofit/>
          </a:bodyPr>
          <a:lstStyle/>
          <a:p>
            <a:r>
              <a:rPr lang="en-US" dirty="0">
                <a:solidFill>
                  <a:schemeClr val="tx1"/>
                </a:solidFill>
              </a:rPr>
              <a:t>A Cub Scout Makes the Pack Go</a:t>
            </a:r>
          </a:p>
        </p:txBody>
      </p:sp>
    </p:spTree>
    <p:extLst>
      <p:ext uri="{BB962C8B-B14F-4D97-AF65-F5344CB8AC3E}">
        <p14:creationId xmlns:p14="http://schemas.microsoft.com/office/powerpoint/2010/main" val="508284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7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xfrm>
            <a:off x="1051984" y="2304095"/>
            <a:ext cx="10515601" cy="1325564"/>
          </a:xfrm>
          <a:prstGeom prst="rect">
            <a:avLst/>
          </a:prstGeom>
        </p:spPr>
        <p:txBody>
          <a:bodyPr/>
          <a:lstStyle>
            <a:lvl1pPr algn="ctr">
              <a:defRPr>
                <a:effectLst>
                  <a:outerShdw blurRad="38100" dist="38100" dir="2700000" rotWithShape="0">
                    <a:srgbClr val="000000">
                      <a:alpha val="43137"/>
                    </a:srgbClr>
                  </a:outerShdw>
                </a:effectLst>
              </a:defRPr>
            </a:lvl1pPr>
          </a:lstStyle>
          <a:p>
            <a:r>
              <a:rPr b="1" dirty="0"/>
              <a:t>SCOUTS BSA Roundtable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lstStyle/>
          <a:p>
            <a:r>
              <a:rPr lang="en-US" b="1" dirty="0"/>
              <a:t>District Life to Eagle Seminar</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62500" lnSpcReduction="20000"/>
          </a:bodyPr>
          <a:lstStyle/>
          <a:p>
            <a:r>
              <a:rPr lang="en-US" b="1" dirty="0"/>
              <a:t>Saturday, 25 September 2021</a:t>
            </a:r>
            <a:endParaRPr lang="en-US" dirty="0"/>
          </a:p>
          <a:p>
            <a:r>
              <a:rPr lang="en-US" b="1" dirty="0"/>
              <a:t>1:00 to 4:00 p.m.</a:t>
            </a:r>
            <a:endParaRPr lang="en-US" dirty="0"/>
          </a:p>
          <a:p>
            <a:r>
              <a:rPr lang="en-US" b="1" dirty="0"/>
              <a:t>Virtual</a:t>
            </a:r>
          </a:p>
          <a:p>
            <a:r>
              <a:rPr lang="en-US" b="1" dirty="0"/>
              <a:t>Register at:  </a:t>
            </a:r>
          </a:p>
          <a:p>
            <a:pPr marL="0" indent="0">
              <a:buNone/>
            </a:pPr>
            <a:r>
              <a:rPr lang="en-US" b="1" dirty="0"/>
              <a:t>https://site.corsizio.com/c/60eefcdba647dcba68c93d8e</a:t>
            </a:r>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2">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308324"/>
          </a:xfrm>
          <a:prstGeom prst="rect">
            <a:avLst/>
          </a:prstGeom>
          <a:noFill/>
        </p:spPr>
        <p:txBody>
          <a:bodyPr wrap="square" rtlCol="0">
            <a:spAutoFit/>
          </a:bodyPr>
          <a:lstStyle/>
          <a:p>
            <a:r>
              <a:rPr lang="en-US" b="1" dirty="0"/>
              <a:t>Who should attend: </a:t>
            </a:r>
          </a:p>
          <a:p>
            <a:endParaRPr lang="en-US" dirty="0"/>
          </a:p>
          <a:p>
            <a:pPr marL="285750" lvl="0" indent="-285750">
              <a:buFont typeface="Arial" panose="020B0604020202020204" pitchFamily="34" charset="0"/>
              <a:buChar char="•"/>
            </a:pPr>
            <a:r>
              <a:rPr lang="en-US" dirty="0"/>
              <a:t>Life Scouts or advanced Star Scouts who want to pursue the Eagle Rank</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Eagle advisors, coaches or unit leaders that haven’t attended a seminar in two years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1754326"/>
          </a:xfrm>
          <a:prstGeom prst="rect">
            <a:avLst/>
          </a:prstGeom>
          <a:noFill/>
        </p:spPr>
        <p:txBody>
          <a:bodyPr wrap="square" rtlCol="0">
            <a:spAutoFit/>
          </a:bodyPr>
          <a:lstStyle/>
          <a:p>
            <a:r>
              <a:rPr lang="en-US" b="1" dirty="0"/>
              <a:t>Registration will be done online and must be received by 23 September 2020 to get the Zoom link.</a:t>
            </a:r>
            <a:endParaRPr lang="en-US" dirty="0"/>
          </a:p>
          <a:p>
            <a:r>
              <a:rPr lang="en-US" dirty="0"/>
              <a:t> </a:t>
            </a:r>
          </a:p>
          <a:p>
            <a:r>
              <a:rPr lang="en-US" dirty="0"/>
              <a:t>Any questions contact Jack Lundin at 703-938-0369. </a:t>
            </a:r>
          </a:p>
        </p:txBody>
      </p:sp>
    </p:spTree>
    <p:extLst>
      <p:ext uri="{BB962C8B-B14F-4D97-AF65-F5344CB8AC3E}">
        <p14:creationId xmlns:p14="http://schemas.microsoft.com/office/powerpoint/2010/main" val="285164205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9C5-03CC-42CD-AC10-A01CC2E807E1}"/>
              </a:ext>
            </a:extLst>
          </p:cNvPr>
          <p:cNvSpPr>
            <a:spLocks noGrp="1"/>
          </p:cNvSpPr>
          <p:nvPr>
            <p:ph type="title"/>
          </p:nvPr>
        </p:nvSpPr>
        <p:spPr>
          <a:xfrm>
            <a:off x="243308" y="675860"/>
            <a:ext cx="3231412" cy="1832209"/>
          </a:xfrm>
        </p:spPr>
        <p:txBody>
          <a:bodyPr>
            <a:normAutofit fontScale="90000"/>
          </a:bodyPr>
          <a:lstStyle/>
          <a:p>
            <a:r>
              <a:rPr lang="en-US" b="1" dirty="0"/>
              <a:t>GEORGE MASON DISTRICT CAMPOREE</a:t>
            </a:r>
            <a:br>
              <a:rPr lang="en-US" dirty="0"/>
            </a:br>
            <a:endParaRPr lang="en-US" b="1" dirty="0"/>
          </a:p>
        </p:txBody>
      </p:sp>
      <p:sp>
        <p:nvSpPr>
          <p:cNvPr id="3" name="Content Placeholder 2">
            <a:extLst>
              <a:ext uri="{FF2B5EF4-FFF2-40B4-BE49-F238E27FC236}">
                <a16:creationId xmlns:a16="http://schemas.microsoft.com/office/drawing/2014/main" id="{052E26B6-1FC1-431C-8281-F6635395F056}"/>
              </a:ext>
            </a:extLst>
          </p:cNvPr>
          <p:cNvSpPr>
            <a:spLocks noGrp="1"/>
          </p:cNvSpPr>
          <p:nvPr>
            <p:ph idx="1"/>
          </p:nvPr>
        </p:nvSpPr>
        <p:spPr>
          <a:xfrm>
            <a:off x="8480725" y="229358"/>
            <a:ext cx="3467967" cy="5799909"/>
          </a:xfrm>
        </p:spPr>
        <p:txBody>
          <a:bodyPr>
            <a:normAutofit/>
          </a:bodyPr>
          <a:lstStyle/>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Date: </a:t>
            </a: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October 15 – 17, 2021</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Location: 4H Camp, Front Royal, VA.</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400" dirty="0"/>
              <a:t>Online registration available now on Council website (below). </a:t>
            </a:r>
          </a:p>
          <a:p>
            <a:r>
              <a:rPr lang="en-US" sz="2400" dirty="0"/>
              <a:t>Leader Guide available on registration site.</a:t>
            </a:r>
          </a:p>
          <a:p>
            <a:r>
              <a:rPr lang="en-US" sz="2400" dirty="0"/>
              <a:t>Need unit volunteers to help run event. </a:t>
            </a:r>
            <a:endParaRPr lang="en-US" sz="2000" dirty="0"/>
          </a:p>
        </p:txBody>
      </p:sp>
      <p:pic>
        <p:nvPicPr>
          <p:cNvPr id="7" name="Picture 6">
            <a:extLst>
              <a:ext uri="{FF2B5EF4-FFF2-40B4-BE49-F238E27FC236}">
                <a16:creationId xmlns:a16="http://schemas.microsoft.com/office/drawing/2014/main" id="{034DAE4D-2D90-4609-A004-DA578013D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430" y="3875578"/>
            <a:ext cx="3171801" cy="2891790"/>
          </a:xfrm>
          <a:prstGeom prst="rect">
            <a:avLst/>
          </a:prstGeom>
        </p:spPr>
      </p:pic>
      <p:sp>
        <p:nvSpPr>
          <p:cNvPr id="4" name="TextBox 3">
            <a:extLst>
              <a:ext uri="{FF2B5EF4-FFF2-40B4-BE49-F238E27FC236}">
                <a16:creationId xmlns:a16="http://schemas.microsoft.com/office/drawing/2014/main" id="{C850530F-44DD-469B-B755-F0361666C1FF}"/>
              </a:ext>
            </a:extLst>
          </p:cNvPr>
          <p:cNvSpPr txBox="1"/>
          <p:nvPr/>
        </p:nvSpPr>
        <p:spPr>
          <a:xfrm>
            <a:off x="444137" y="2416629"/>
            <a:ext cx="2559326" cy="1200329"/>
          </a:xfrm>
          <a:prstGeom prst="rect">
            <a:avLst/>
          </a:prstGeom>
          <a:noFill/>
        </p:spPr>
        <p:txBody>
          <a:bodyPr wrap="square" rtlCol="0">
            <a:spAutoFit/>
          </a:bodyPr>
          <a:lstStyle/>
          <a:p>
            <a:r>
              <a:rPr lang="en-US" dirty="0"/>
              <a:t>Camporee Director Andrew Zaso </a:t>
            </a:r>
          </a:p>
          <a:p>
            <a:r>
              <a:rPr lang="en-US" dirty="0"/>
              <a:t>(703) 434-2907 - AndrewZaso@gmail.com</a:t>
            </a:r>
          </a:p>
        </p:txBody>
      </p:sp>
      <p:pic>
        <p:nvPicPr>
          <p:cNvPr id="8" name="Picture 7" descr="A picture containing clock, drawing&#10;&#10;Description automatically generated">
            <a:extLst>
              <a:ext uri="{FF2B5EF4-FFF2-40B4-BE49-F238E27FC236}">
                <a16:creationId xmlns:a16="http://schemas.microsoft.com/office/drawing/2014/main" id="{7ED45F89-4DCC-406B-A875-6AC6FC615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108" y="229358"/>
            <a:ext cx="5065617" cy="5241303"/>
          </a:xfrm>
          <a:prstGeom prst="rect">
            <a:avLst/>
          </a:prstGeom>
        </p:spPr>
      </p:pic>
      <p:sp>
        <p:nvSpPr>
          <p:cNvPr id="5" name="TextBox 4">
            <a:extLst>
              <a:ext uri="{FF2B5EF4-FFF2-40B4-BE49-F238E27FC236}">
                <a16:creationId xmlns:a16="http://schemas.microsoft.com/office/drawing/2014/main" id="{03FF8030-C197-4F02-8795-44BE9AE9C22A}"/>
              </a:ext>
            </a:extLst>
          </p:cNvPr>
          <p:cNvSpPr txBox="1"/>
          <p:nvPr/>
        </p:nvSpPr>
        <p:spPr>
          <a:xfrm>
            <a:off x="3003463" y="5889752"/>
            <a:ext cx="9188537"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highlight>
                  <a:srgbClr val="FFFF00"/>
                </a:highlight>
              </a:rPr>
              <a:t>Register at: https://scoutingevent.com/082-49459 </a:t>
            </a:r>
          </a:p>
        </p:txBody>
      </p:sp>
    </p:spTree>
    <p:extLst>
      <p:ext uri="{BB962C8B-B14F-4D97-AF65-F5344CB8AC3E}">
        <p14:creationId xmlns:p14="http://schemas.microsoft.com/office/powerpoint/2010/main" val="357473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838200" y="365125"/>
            <a:ext cx="10515600" cy="1325563"/>
          </a:xfrm>
          <a:prstGeom prst="rect">
            <a:avLst/>
          </a:prstGeom>
        </p:spPr>
        <p:txBody>
          <a:bodyPr/>
          <a:lstStyle/>
          <a:p>
            <a:r>
              <a:rPr b="1" dirty="0"/>
              <a:t>Future Camporees</a:t>
            </a:r>
          </a:p>
        </p:txBody>
      </p:sp>
      <p:sp>
        <p:nvSpPr>
          <p:cNvPr id="135" name="Content Placeholder 2"/>
          <p:cNvSpPr txBox="1">
            <a:spLocks noGrp="1"/>
          </p:cNvSpPr>
          <p:nvPr>
            <p:ph type="body" sz="half" idx="1"/>
          </p:nvPr>
        </p:nvSpPr>
        <p:spPr>
          <a:xfrm>
            <a:off x="838199" y="1825625"/>
            <a:ext cx="5015486" cy="4351338"/>
          </a:xfrm>
          <a:prstGeom prst="rect">
            <a:avLst/>
          </a:prstGeom>
        </p:spPr>
        <p:txBody>
          <a:bodyPr/>
          <a:lstStyle/>
          <a:p>
            <a:pPr>
              <a:defRPr sz="3600"/>
            </a:pPr>
            <a:r>
              <a:rPr dirty="0"/>
              <a:t>Save the Dates!!!</a:t>
            </a:r>
          </a:p>
          <a:p>
            <a:pPr>
              <a:defRPr sz="1600"/>
            </a:pPr>
            <a:endParaRPr dirty="0"/>
          </a:p>
          <a:p>
            <a:pPr>
              <a:defRPr sz="2000"/>
            </a:pPr>
            <a:r>
              <a:rPr dirty="0"/>
              <a:t>George Mason Spring 2022 Camporee – April 29 – May 1, 2022</a:t>
            </a:r>
          </a:p>
          <a:p>
            <a:pPr marL="685800" lvl="1" indent="-228600">
              <a:spcBef>
                <a:spcPts val="500"/>
              </a:spcBef>
              <a:defRPr sz="1600"/>
            </a:pPr>
            <a:r>
              <a:rPr dirty="0"/>
              <a:t>Theme and Site TBD</a:t>
            </a:r>
            <a:endParaRPr sz="2400" dirty="0"/>
          </a:p>
          <a:p>
            <a:pPr>
              <a:defRPr sz="2000"/>
            </a:pPr>
            <a:r>
              <a:rPr dirty="0"/>
              <a:t>George Mason Fall 2022 Camporee – October 21 – 23, 2022</a:t>
            </a:r>
          </a:p>
          <a:p>
            <a:pPr marL="685800" lvl="1" indent="-228600">
              <a:spcBef>
                <a:spcPts val="500"/>
              </a:spcBef>
              <a:defRPr sz="1600"/>
            </a:pPr>
            <a:r>
              <a:rPr dirty="0"/>
              <a:t>Theme and Site TBD</a:t>
            </a:r>
            <a:endParaRPr sz="2400" dirty="0"/>
          </a:p>
          <a:p>
            <a:pPr>
              <a:defRPr sz="1600"/>
            </a:pPr>
            <a:endParaRPr sz="2400" dirty="0"/>
          </a:p>
          <a:p>
            <a:pPr>
              <a:defRPr sz="1600"/>
            </a:pPr>
            <a:r>
              <a:rPr dirty="0"/>
              <a:t>Please factor this into unit calendars/planning.</a:t>
            </a:r>
          </a:p>
          <a:p>
            <a:pPr>
              <a:defRPr sz="1600"/>
            </a:pPr>
            <a:endParaRPr dirty="0"/>
          </a:p>
          <a:p>
            <a:pPr>
              <a:defRPr sz="1600"/>
            </a:pPr>
            <a:r>
              <a:rPr dirty="0"/>
              <a:t>Scouts are loyal – including loyalty to District activities.</a:t>
            </a:r>
          </a:p>
        </p:txBody>
      </p:sp>
      <p:pic>
        <p:nvPicPr>
          <p:cNvPr id="136" name="Picture 4" descr="Picture 4"/>
          <p:cNvPicPr>
            <a:picLocks noChangeAspect="1"/>
          </p:cNvPicPr>
          <p:nvPr/>
        </p:nvPicPr>
        <p:blipFill>
          <a:blip r:embed="rId2"/>
          <a:srcRect l="4237" r="6810"/>
          <a:stretch>
            <a:fillRect/>
          </a:stretch>
        </p:blipFill>
        <p:spPr>
          <a:xfrm>
            <a:off x="6338315" y="1513490"/>
            <a:ext cx="5538159" cy="466342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946A-32E3-49A4-9C28-26B17EF9BA9F}"/>
              </a:ext>
            </a:extLst>
          </p:cNvPr>
          <p:cNvSpPr>
            <a:spLocks noGrp="1"/>
          </p:cNvSpPr>
          <p:nvPr>
            <p:ph type="title"/>
          </p:nvPr>
        </p:nvSpPr>
        <p:spPr>
          <a:xfrm>
            <a:off x="524256" y="4767072"/>
            <a:ext cx="6594189" cy="1625210"/>
          </a:xfrm>
        </p:spPr>
        <p:txBody>
          <a:bodyPr>
            <a:normAutofit/>
          </a:bodyPr>
          <a:lstStyle/>
          <a:p>
            <a:pPr algn="r"/>
            <a:r>
              <a:rPr lang="en-US" b="1" dirty="0">
                <a:solidFill>
                  <a:schemeClr val="tx1"/>
                </a:solidFill>
              </a:rPr>
              <a:t>Scouting for Food</a:t>
            </a:r>
          </a:p>
        </p:txBody>
      </p:sp>
      <p:pic>
        <p:nvPicPr>
          <p:cNvPr id="5" name="Picture 4" descr="A group of people in a store&#10;&#10;Description automatically generated">
            <a:extLst>
              <a:ext uri="{FF2B5EF4-FFF2-40B4-BE49-F238E27FC236}">
                <a16:creationId xmlns:a16="http://schemas.microsoft.com/office/drawing/2014/main" id="{9F5D93FC-CBE9-476D-974A-24ED6B5BDFA3}"/>
              </a:ext>
            </a:extLst>
          </p:cNvPr>
          <p:cNvPicPr>
            <a:picLocks noChangeAspect="1"/>
          </p:cNvPicPr>
          <p:nvPr/>
        </p:nvPicPr>
        <p:blipFill rotWithShape="1">
          <a:blip r:embed="rId2">
            <a:extLst>
              <a:ext uri="{28A0092B-C50C-407E-A947-70E740481C1C}">
                <a14:useLocalDpi xmlns:a14="http://schemas.microsoft.com/office/drawing/2010/main" val="0"/>
              </a:ext>
            </a:extLst>
          </a:blip>
          <a:srcRect t="22410" r="1"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869FD1B7-B992-4387-B7B2-79DD20BFA005}"/>
              </a:ext>
            </a:extLst>
          </p:cNvPr>
          <p:cNvSpPr>
            <a:spLocks noGrp="1"/>
          </p:cNvSpPr>
          <p:nvPr>
            <p:ph idx="1"/>
          </p:nvPr>
        </p:nvSpPr>
        <p:spPr>
          <a:xfrm>
            <a:off x="8029319" y="917725"/>
            <a:ext cx="3424739" cy="4852362"/>
          </a:xfrm>
        </p:spPr>
        <p:txBody>
          <a:bodyPr anchor="ctr">
            <a:normAutofit/>
          </a:bodyPr>
          <a:lstStyle/>
          <a:p>
            <a:r>
              <a:rPr lang="en-US" dirty="0">
                <a:solidFill>
                  <a:schemeClr val="tx1"/>
                </a:solidFill>
              </a:rPr>
              <a:t>November 6 and November 13, 2021</a:t>
            </a:r>
          </a:p>
          <a:p>
            <a:r>
              <a:rPr lang="en-US" dirty="0">
                <a:solidFill>
                  <a:schemeClr val="tx1"/>
                </a:solidFill>
              </a:rPr>
              <a:t>Scott Willey is 2021 District Coordinator</a:t>
            </a:r>
          </a:p>
        </p:txBody>
      </p:sp>
    </p:spTree>
    <p:extLst>
      <p:ext uri="{BB962C8B-B14F-4D97-AF65-F5344CB8AC3E}">
        <p14:creationId xmlns:p14="http://schemas.microsoft.com/office/powerpoint/2010/main" val="11252257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9582-3713-4EAA-A816-6A1EE54467E8}"/>
              </a:ext>
            </a:extLst>
          </p:cNvPr>
          <p:cNvSpPr>
            <a:spLocks noGrp="1"/>
          </p:cNvSpPr>
          <p:nvPr>
            <p:ph type="title"/>
          </p:nvPr>
        </p:nvSpPr>
        <p:spPr/>
        <p:txBody>
          <a:bodyPr/>
          <a:lstStyle/>
          <a:p>
            <a:r>
              <a:rPr lang="en-US" dirty="0"/>
              <a:t>High Adventure</a:t>
            </a:r>
          </a:p>
        </p:txBody>
      </p:sp>
      <p:sp>
        <p:nvSpPr>
          <p:cNvPr id="3" name="Text Placeholder 2">
            <a:extLst>
              <a:ext uri="{FF2B5EF4-FFF2-40B4-BE49-F238E27FC236}">
                <a16:creationId xmlns:a16="http://schemas.microsoft.com/office/drawing/2014/main" id="{B1FFFA3B-C9A7-4EF7-A669-D1870C38DAD3}"/>
              </a:ext>
            </a:extLst>
          </p:cNvPr>
          <p:cNvSpPr>
            <a:spLocks noGrp="1"/>
          </p:cNvSpPr>
          <p:nvPr>
            <p:ph type="body" idx="1"/>
          </p:nvPr>
        </p:nvSpPr>
        <p:spPr/>
        <p:txBody>
          <a:bodyPr>
            <a:normAutofit fontScale="92500" lnSpcReduction="10000"/>
          </a:bodyPr>
          <a:lstStyle/>
          <a:p>
            <a:endParaRPr lang="en-US" dirty="0"/>
          </a:p>
          <a:p>
            <a:endParaRPr lang="en-US" dirty="0"/>
          </a:p>
          <a:p>
            <a:r>
              <a:rPr lang="en-US" dirty="0"/>
              <a:t>Northern Virginia 4-H Educational Center, Front Royal, VA. </a:t>
            </a:r>
            <a:r>
              <a:rPr lang="en-US" u="sng" dirty="0"/>
              <a:t>Registration is limited </a:t>
            </a:r>
            <a:r>
              <a:rPr lang="en-US" dirty="0"/>
              <a:t>to trail capacities of the fifteen trails.</a:t>
            </a:r>
          </a:p>
          <a:p>
            <a:r>
              <a:rPr lang="en-US" dirty="0"/>
              <a:t>Participation age is </a:t>
            </a:r>
            <a:r>
              <a:rPr lang="en-US" u="sng" dirty="0"/>
              <a:t>13 years old </a:t>
            </a:r>
            <a:r>
              <a:rPr lang="en-US" dirty="0"/>
              <a:t>as of January 1, 2022</a:t>
            </a:r>
          </a:p>
          <a:p>
            <a:r>
              <a:rPr lang="en-US" dirty="0"/>
              <a:t>Registration on a FIRST COME, FIRST SERVED BASIS begins on September 1, 2021, on the BSA National Capital Area Council website: </a:t>
            </a:r>
            <a:r>
              <a:rPr lang="en-US" dirty="0">
                <a:hlinkClick r:id="rId2"/>
              </a:rPr>
              <a:t>https://scoutingevent.com/082-50574</a:t>
            </a:r>
            <a:endParaRPr lang="en-US" dirty="0"/>
          </a:p>
          <a:p>
            <a:r>
              <a:rPr lang="en-US" dirty="0"/>
              <a:t>Because of the lead-time required to produce the t-shirts, the final date to provide shirt numbers and sizes (S, M, L, XL, 2XL) is </a:t>
            </a:r>
            <a:r>
              <a:rPr lang="en-US" u="sng" dirty="0"/>
              <a:t>October 8.</a:t>
            </a:r>
            <a:r>
              <a:rPr lang="en-US" dirty="0"/>
              <a:t> NO ADDITIONAL ORDERS CAN BE TAKEN AFTER THAT DATE. </a:t>
            </a:r>
          </a:p>
          <a:p>
            <a:endParaRPr lang="en-US" dirty="0"/>
          </a:p>
          <a:p>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03BA3E5E-5CFA-4A88-8A90-1F9010EEE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5" y="1306481"/>
            <a:ext cx="6381750" cy="1352550"/>
          </a:xfrm>
          <a:prstGeom prst="rect">
            <a:avLst/>
          </a:prstGeom>
        </p:spPr>
      </p:pic>
    </p:spTree>
    <p:extLst>
      <p:ext uri="{BB962C8B-B14F-4D97-AF65-F5344CB8AC3E}">
        <p14:creationId xmlns:p14="http://schemas.microsoft.com/office/powerpoint/2010/main" val="422528400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lstStyle/>
          <a:p>
            <a:pPr>
              <a:lnSpc>
                <a:spcPct val="81000"/>
              </a:lnSpc>
            </a:pPr>
            <a:r>
              <a:rPr dirty="0"/>
              <a:t>Requests for Shooting Events – Lead Time!</a:t>
            </a:r>
          </a:p>
          <a:p>
            <a:pPr marL="685800" lvl="1" indent="-228600">
              <a:lnSpc>
                <a:spcPct val="81000"/>
              </a:lnSpc>
              <a:spcBef>
                <a:spcPts val="500"/>
              </a:spcBef>
              <a:defRPr sz="2400"/>
            </a:pPr>
            <a:r>
              <a:rPr dirty="0"/>
              <a:t>50+ scouts - 6mos</a:t>
            </a:r>
          </a:p>
          <a:p>
            <a:pPr marL="685800" lvl="1" indent="-228600">
              <a:lnSpc>
                <a:spcPct val="81000"/>
              </a:lnSpc>
              <a:spcBef>
                <a:spcPts val="500"/>
              </a:spcBef>
              <a:defRPr sz="2400"/>
            </a:pPr>
            <a:r>
              <a:rPr dirty="0"/>
              <a:t>Less than 50 scouts -  3mos</a:t>
            </a:r>
          </a:p>
          <a:p>
            <a:pPr>
              <a:lnSpc>
                <a:spcPct val="81000"/>
              </a:lnSpc>
            </a:pPr>
            <a:r>
              <a:rPr dirty="0"/>
              <a:t>Shooting on private land: </a:t>
            </a:r>
          </a:p>
          <a:p>
            <a:pPr marL="685800" lvl="1" indent="-228600">
              <a:lnSpc>
                <a:spcPct val="81000"/>
              </a:lnSpc>
              <a:spcBef>
                <a:spcPts val="500"/>
              </a:spcBef>
              <a:defRPr sz="2400"/>
            </a:pPr>
            <a:r>
              <a:rPr dirty="0"/>
              <a:t>Requirements</a:t>
            </a:r>
          </a:p>
          <a:p>
            <a:pPr marL="685800" lvl="1" indent="-228600">
              <a:lnSpc>
                <a:spcPct val="81000"/>
              </a:lnSpc>
              <a:spcBef>
                <a:spcPts val="500"/>
              </a:spcBef>
              <a:defRPr sz="2400"/>
            </a:pPr>
            <a:r>
              <a:rPr dirty="0"/>
              <a:t>Permissions/protocols</a:t>
            </a:r>
          </a:p>
          <a:p>
            <a:pPr>
              <a:lnSpc>
                <a:spcPct val="81000"/>
              </a:lnSpc>
            </a:pPr>
            <a:r>
              <a:rPr dirty="0"/>
              <a:t>Shooting Sports </a:t>
            </a:r>
            <a:r>
              <a:rPr u="sng" dirty="0">
                <a:solidFill>
                  <a:srgbClr val="0563C1"/>
                </a:solidFill>
                <a:uFill>
                  <a:solidFill>
                    <a:srgbClr val="0563C1"/>
                  </a:solidFill>
                </a:uFill>
                <a:hlinkClick r:id="rId2"/>
              </a:rPr>
              <a:t>web page</a:t>
            </a:r>
            <a:endParaRPr dirty="0">
              <a:solidFill>
                <a:srgbClr val="002060"/>
              </a:solidFill>
            </a:endParaRPr>
          </a:p>
          <a:p>
            <a:pPr>
              <a:lnSpc>
                <a:spcPct val="81000"/>
              </a:lnSpc>
            </a:pPr>
            <a:r>
              <a:rPr dirty="0"/>
              <a:t>Shooting Sports Instructor Classes:</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2"/>
              </a:rPr>
              <a:t>Rifle/Shotgun</a:t>
            </a:r>
            <a:r>
              <a:rPr dirty="0"/>
              <a:t>       </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2"/>
              </a:rPr>
              <a:t>Archery</a:t>
            </a:r>
            <a:r>
              <a:rPr dirty="0">
                <a:solidFill>
                  <a:srgbClr val="000000"/>
                </a:solidFill>
              </a:rPr>
              <a:t> (Virtual classes available)</a:t>
            </a:r>
          </a:p>
        </p:txBody>
      </p:sp>
      <p:pic>
        <p:nvPicPr>
          <p:cNvPr id="151" name="Picture 3" descr="Picture 3"/>
          <p:cNvPicPr>
            <a:picLocks noChangeAspect="1"/>
          </p:cNvPicPr>
          <p:nvPr/>
        </p:nvPicPr>
        <p:blipFill>
          <a:blip r:embed="rId3"/>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4"/>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845C2007-E900-4CCD-9A46-F9CB7A4A94FB.jpeg" descr="845C2007-E900-4CCD-9A46-F9CB7A4A94FB.jpeg"/>
          <p:cNvPicPr>
            <a:picLocks noChangeAspect="1"/>
          </p:cNvPicPr>
          <p:nvPr/>
        </p:nvPicPr>
        <p:blipFill>
          <a:blip r:embed="rId2"/>
          <a:srcRect t="75" b="75"/>
          <a:stretch>
            <a:fillRect/>
          </a:stretch>
        </p:blipFill>
        <p:spPr>
          <a:xfrm>
            <a:off x="7323492" y="6296"/>
            <a:ext cx="5297254" cy="5289298"/>
          </a:xfrm>
          <a:prstGeom prst="rect">
            <a:avLst/>
          </a:prstGeom>
          <a:ln w="12700">
            <a:miter lim="400000"/>
          </a:ln>
        </p:spPr>
      </p:pic>
      <p:pic>
        <p:nvPicPr>
          <p:cNvPr id="155" name="01064220-D1F1-4BC8-868D-B347C166080B.jpeg" descr="01064220-D1F1-4BC8-868D-B347C166080B.jpeg"/>
          <p:cNvPicPr>
            <a:picLocks noChangeAspect="1"/>
          </p:cNvPicPr>
          <p:nvPr/>
        </p:nvPicPr>
        <p:blipFill>
          <a:blip r:embed="rId3"/>
          <a:srcRect t="75" b="75"/>
          <a:stretch>
            <a:fillRect/>
          </a:stretch>
        </p:blipFill>
        <p:spPr>
          <a:xfrm>
            <a:off x="-934245" y="-2910"/>
            <a:ext cx="6874208" cy="6863883"/>
          </a:xfrm>
          <a:prstGeom prst="rect">
            <a:avLst/>
          </a:prstGeom>
          <a:ln w="12700">
            <a:miter lim="400000"/>
          </a:ln>
        </p:spPr>
      </p:pic>
      <p:pic>
        <p:nvPicPr>
          <p:cNvPr id="156" name="03F771F7-AF20-43F0-8816-3C98D83FACA7.jpeg" descr="03F771F7-AF20-43F0-8816-3C98D83FACA7.jpeg"/>
          <p:cNvPicPr>
            <a:picLocks noGrp="1" noChangeAspect="1"/>
          </p:cNvPicPr>
          <p:nvPr>
            <p:ph type="pic" idx="21"/>
          </p:nvPr>
        </p:nvPicPr>
        <p:blipFill>
          <a:blip r:embed="rId4"/>
          <a:srcRect t="75" b="75"/>
          <a:stretch>
            <a:fillRect/>
          </a:stretch>
        </p:blipFill>
        <p:spPr>
          <a:xfrm>
            <a:off x="9137942" y="3834025"/>
            <a:ext cx="3007049" cy="3002533"/>
          </a:xfrm>
          <a:prstGeom prst="rect">
            <a:avLst/>
          </a:prstGeom>
          <a:ln w="76200">
            <a:solidFill>
              <a:schemeClr val="accent4"/>
            </a:solidFill>
            <a:miter lim="800000"/>
          </a:ln>
        </p:spPr>
      </p:pic>
      <p:sp>
        <p:nvSpPr>
          <p:cNvPr id="157" name="And don’t forget the District’s various COPE and Climbing Opportunities!…"/>
          <p:cNvSpPr txBox="1">
            <a:spLocks noGrp="1"/>
          </p:cNvSpPr>
          <p:nvPr>
            <p:ph type="title"/>
          </p:nvPr>
        </p:nvSpPr>
        <p:spPr>
          <a:xfrm>
            <a:off x="3340086" y="10205"/>
            <a:ext cx="4481881" cy="5281336"/>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6350">
            <a:solidFill>
              <a:schemeClr val="accent4"/>
            </a:solidFill>
            <a:miter lim="800000"/>
          </a:ln>
        </p:spPr>
        <p:txBody>
          <a:bodyPr lIns="101600" tIns="101600" rIns="101600" bIns="101600" anchor="t"/>
          <a:lstStyle/>
          <a:p>
            <a:pPr defTabSz="905255">
              <a:lnSpc>
                <a:spcPct val="100000"/>
              </a:lnSpc>
              <a:defRPr sz="1782" spc="35">
                <a:latin typeface="+mj-lt"/>
                <a:ea typeface="+mj-ea"/>
                <a:cs typeface="+mj-cs"/>
                <a:sym typeface="Calibri"/>
              </a:defRPr>
            </a:pPr>
            <a:r>
              <a:rPr dirty="0"/>
              <a:t>And don’t forget the District’s various COPE and Climbing Opportunities!</a:t>
            </a:r>
          </a:p>
          <a:p>
            <a:pPr marL="178668" indent="-178668" defTabSz="905255">
              <a:lnSpc>
                <a:spcPct val="100000"/>
              </a:lnSpc>
              <a:buSzPct val="100000"/>
              <a:defRPr sz="1782" spc="35">
                <a:latin typeface="+mj-lt"/>
                <a:ea typeface="+mj-ea"/>
                <a:cs typeface="+mj-cs"/>
                <a:sym typeface="Calibri"/>
              </a:defRPr>
            </a:pPr>
            <a:endParaRPr dirty="0"/>
          </a:p>
          <a:p>
            <a:pPr marL="178668" indent="-178668" defTabSz="905255">
              <a:lnSpc>
                <a:spcPct val="100000"/>
              </a:lnSpc>
              <a:buSzPct val="100000"/>
              <a:defRPr sz="1782" spc="35">
                <a:latin typeface="+mj-lt"/>
                <a:ea typeface="+mj-ea"/>
                <a:cs typeface="+mj-cs"/>
                <a:sym typeface="Calibri"/>
              </a:defRPr>
            </a:pPr>
            <a:r>
              <a:rPr dirty="0"/>
              <a:t>Where CUB Scouts learn about teamwork by playing Games with a Purpose</a:t>
            </a:r>
          </a:p>
          <a:p>
            <a:pPr marL="178668" indent="-178668" defTabSz="905255">
              <a:lnSpc>
                <a:spcPct val="100000"/>
              </a:lnSpc>
              <a:buSzPct val="100000"/>
              <a:defRPr sz="1782" spc="35">
                <a:latin typeface="+mj-lt"/>
                <a:ea typeface="+mj-ea"/>
                <a:cs typeface="+mj-cs"/>
                <a:sym typeface="Calibri"/>
              </a:defRPr>
            </a:pPr>
            <a:r>
              <a:rPr dirty="0"/>
              <a:t>Boy and Girl Scouts learn how to lead their peers while playing these games</a:t>
            </a:r>
          </a:p>
          <a:p>
            <a:pPr marL="178668" indent="-178668" defTabSz="905255">
              <a:lnSpc>
                <a:spcPct val="100000"/>
              </a:lnSpc>
              <a:buSzPct val="100000"/>
              <a:defRPr sz="1782" spc="35">
                <a:latin typeface="+mj-lt"/>
                <a:ea typeface="+mj-ea"/>
                <a:cs typeface="+mj-cs"/>
                <a:sym typeface="Calibri"/>
              </a:defRPr>
            </a:pPr>
            <a:r>
              <a:rPr dirty="0"/>
              <a:t>And our more senior Scouts, Venturers,  and Scouters practice and refine their skills through Challenge Outdoor Fun-Filled Family Engaged Experiences &amp; Team Enhancing Activities (a.k.a. COFFFEE &amp; TEA)</a:t>
            </a:r>
          </a:p>
          <a:p>
            <a:pPr defTabSz="905255">
              <a:lnSpc>
                <a:spcPct val="100000"/>
              </a:lnSpc>
              <a:defRPr sz="1782" spc="35">
                <a:latin typeface="+mj-lt"/>
                <a:ea typeface="+mj-ea"/>
                <a:cs typeface="+mj-cs"/>
                <a:sym typeface="Calibri"/>
              </a:defRPr>
            </a:pPr>
            <a:endParaRPr dirty="0"/>
          </a:p>
          <a:p>
            <a:pPr defTabSz="905255">
              <a:lnSpc>
                <a:spcPct val="100000"/>
              </a:lnSpc>
              <a:defRPr sz="1782" spc="35">
                <a:latin typeface="+mj-lt"/>
                <a:ea typeface="+mj-ea"/>
                <a:cs typeface="+mj-cs"/>
                <a:sym typeface="Calibri"/>
              </a:defRPr>
            </a:pPr>
            <a:r>
              <a:rPr dirty="0"/>
              <a:t>Level 1 &amp; Level 2 training in COPE &amp; Climbing programs need to be coordinated with COPE &amp; Climbing committee chair: Tony Waisanen &lt;ncac.cope@gmail.com&gt;</a:t>
            </a:r>
          </a:p>
        </p:txBody>
      </p:sp>
      <p:sp>
        <p:nvSpPr>
          <p:cNvPr id="158" name="Interested in obtaining a deck…"/>
          <p:cNvSpPr txBox="1"/>
          <p:nvPr/>
        </p:nvSpPr>
        <p:spPr>
          <a:xfrm>
            <a:off x="5981183" y="5504080"/>
            <a:ext cx="3077504" cy="120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r>
              <a:rPr dirty="0"/>
              <a:t>Interested in obtaining a deck </a:t>
            </a:r>
          </a:p>
          <a:p>
            <a:pPr algn="r"/>
            <a:r>
              <a:rPr dirty="0"/>
              <a:t>of COFFFEE &amp; TEA game cards, </a:t>
            </a:r>
          </a:p>
          <a:p>
            <a:pPr algn="r"/>
            <a:r>
              <a:rPr dirty="0"/>
              <a:t>E-mail JohnLesko57@gmail.com</a:t>
            </a:r>
          </a:p>
          <a:p>
            <a:pPr algn="r"/>
            <a:r>
              <a:rPr dirty="0"/>
              <a:t>—————————————&gt;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t>Merit Badges</a:t>
            </a:r>
          </a:p>
        </p:txBody>
      </p:sp>
      <p:sp>
        <p:nvSpPr>
          <p:cNvPr id="161" name="Content Placeholder 2"/>
          <p:cNvSpPr txBox="1">
            <a:spLocks noGrp="1"/>
          </p:cNvSpPr>
          <p:nvPr>
            <p:ph type="body" sz="half" idx="1"/>
          </p:nvPr>
        </p:nvSpPr>
        <p:spPr>
          <a:xfrm>
            <a:off x="629193" y="1365835"/>
            <a:ext cx="9860282" cy="2940441"/>
          </a:xfrm>
          <a:prstGeom prst="rect">
            <a:avLst/>
          </a:prstGeom>
        </p:spPr>
        <p:txBody>
          <a:bodyPr>
            <a:normAutofit/>
          </a:bodyPr>
          <a:lstStyle/>
          <a:p>
            <a:pPr>
              <a:lnSpc>
                <a:spcPct val="72000"/>
              </a:lnSpc>
              <a:defRPr sz="1700"/>
            </a:pPr>
            <a:r>
              <a:rPr dirty="0"/>
              <a:t>Every merit badge counselor needs to be on the District Charter.  The time for action is NOW!</a:t>
            </a:r>
          </a:p>
          <a:p>
            <a:pPr>
              <a:lnSpc>
                <a:spcPct val="72000"/>
              </a:lnSpc>
              <a:defRPr sz="1700"/>
            </a:pPr>
            <a:r>
              <a:rPr dirty="0"/>
              <a:t>The online Merit Badge Counselor </a:t>
            </a:r>
            <a:r>
              <a:rPr u="sng" dirty="0">
                <a:solidFill>
                  <a:srgbClr val="0563C1"/>
                </a:solidFill>
                <a:uFill>
                  <a:solidFill>
                    <a:srgbClr val="0563C1"/>
                  </a:solidFill>
                </a:uFill>
                <a:hlinkClick r:id="rId2"/>
              </a:rPr>
              <a:t>registration</a:t>
            </a:r>
            <a:r>
              <a:rPr dirty="0"/>
              <a:t> works for all Scouters who do not already hold another District position.  </a:t>
            </a:r>
            <a:endParaRPr lang="en-US" dirty="0"/>
          </a:p>
          <a:p>
            <a:pPr>
              <a:lnSpc>
                <a:spcPct val="72000"/>
              </a:lnSpc>
              <a:defRPr sz="1700"/>
            </a:pPr>
            <a:r>
              <a:rPr lang="en-US" dirty="0"/>
              <a:t>New Merit Badge Counselors must complete online merit badge counselor training, in addition to YPT, after November 1, 2021.  Existing merit badge counselors have until 12/31/22 to complete training.</a:t>
            </a:r>
            <a:endParaRPr dirty="0"/>
          </a:p>
          <a:p>
            <a:pPr>
              <a:lnSpc>
                <a:spcPct val="72000"/>
              </a:lnSpc>
              <a:defRPr sz="1700"/>
            </a:pPr>
            <a:r>
              <a:rPr dirty="0"/>
              <a:t>Be sure the counselor uses his/her legal name – no nicknames.</a:t>
            </a:r>
          </a:p>
          <a:p>
            <a:pPr>
              <a:lnSpc>
                <a:spcPct val="72000"/>
              </a:lnSpc>
              <a:defRPr sz="1700"/>
            </a:pPr>
            <a:r>
              <a:rPr dirty="0"/>
              <a:t>Merit Badge Counselors, or the unit Dean/Leader, also need to scan and send Margee the Merit Badge application form listing the badges the counselor is applying to teach and providing a justification of his/her qualifications.</a:t>
            </a:r>
          </a:p>
          <a:p>
            <a:pPr>
              <a:lnSpc>
                <a:spcPct val="72000"/>
              </a:lnSpc>
              <a:defRPr sz="1700"/>
            </a:pPr>
            <a:r>
              <a:rPr dirty="0"/>
              <a:t>Youth Protection Training is the essential first step.  Don’t hit “send” on the application without it!</a:t>
            </a:r>
          </a:p>
          <a:p>
            <a:pPr>
              <a:lnSpc>
                <a:spcPct val="72000"/>
              </a:lnSpc>
              <a:defRPr sz="1700"/>
            </a:pPr>
            <a:r>
              <a:rPr dirty="0"/>
              <a:t>Contact Margee if you have questions at </a:t>
            </a:r>
            <a:r>
              <a:rPr u="sng" dirty="0">
                <a:solidFill>
                  <a:srgbClr val="0563C1"/>
                </a:solidFill>
                <a:uFill>
                  <a:solidFill>
                    <a:srgbClr val="0563C1"/>
                  </a:solidFill>
                </a:uFill>
                <a:hlinkClick r:id="rId2"/>
              </a:rPr>
              <a:t>GM.MB.Dean@hotmail.com</a:t>
            </a:r>
            <a:r>
              <a:rPr dirty="0"/>
              <a:t>. </a:t>
            </a:r>
          </a:p>
        </p:txBody>
      </p:sp>
      <p:pic>
        <p:nvPicPr>
          <p:cNvPr id="162" name="Picture 4" descr="Picture 4"/>
          <p:cNvPicPr>
            <a:picLocks noChangeAspect="1"/>
          </p:cNvPicPr>
          <p:nvPr/>
        </p:nvPicPr>
        <p:blipFill>
          <a:blip r:embed="rId3"/>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4"/>
          <a:stretch>
            <a:fillRect/>
          </a:stretch>
        </p:blipFill>
        <p:spPr>
          <a:xfrm>
            <a:off x="10906125" y="3474339"/>
            <a:ext cx="904875" cy="2714626"/>
          </a:xfrm>
          <a:prstGeom prst="rect">
            <a:avLst/>
          </a:prstGeom>
          <a:ln w="12700">
            <a:miter lim="400000"/>
          </a:ln>
        </p:spPr>
      </p:pic>
      <p:sp>
        <p:nvSpPr>
          <p:cNvPr id="164" name="Content Placeholder 2"/>
          <p:cNvSpPr txBox="1"/>
          <p:nvPr/>
        </p:nvSpPr>
        <p:spPr>
          <a:xfrm>
            <a:off x="2384654" y="4428489"/>
            <a:ext cx="6349359" cy="2429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Online Merit Badge Courses</a:t>
            </a:r>
            <a:r>
              <a:rPr b="0" dirty="0">
                <a:solidFill>
                  <a:srgbClr val="000000"/>
                </a:solidFill>
              </a:rPr>
              <a:t> – Watch video, fill out workbook, contact Counselor</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Virtual Merit Badge Opportunities (Nation-wide)</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err="1">
                <a:solidFill>
                  <a:srgbClr val="0563C1"/>
                </a:solidFill>
                <a:uFill>
                  <a:solidFill>
                    <a:srgbClr val="0563C1"/>
                  </a:solidFill>
                </a:uFill>
                <a:hlinkClick r:id="rId2"/>
              </a:rPr>
              <a:t>Parktakes</a:t>
            </a:r>
            <a:r>
              <a:rPr u="sng" dirty="0">
                <a:solidFill>
                  <a:srgbClr val="0563C1"/>
                </a:solidFill>
                <a:uFill>
                  <a:solidFill>
                    <a:srgbClr val="0563C1"/>
                  </a:solidFill>
                </a:uFill>
                <a:hlinkClick r:id="rId2"/>
              </a:rPr>
              <a:t> </a:t>
            </a:r>
            <a:r>
              <a:rPr b="0" dirty="0">
                <a:solidFill>
                  <a:srgbClr val="000000"/>
                </a:solidFill>
              </a:rPr>
              <a:t>(select “Scouts” from the Category of Activity)</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err="1">
                <a:solidFill>
                  <a:srgbClr val="0563C1"/>
                </a:solidFill>
                <a:uFill>
                  <a:solidFill>
                    <a:srgbClr val="0563C1"/>
                  </a:solidFill>
                </a:uFill>
                <a:hlinkClick r:id="rId2"/>
              </a:rPr>
              <a:t>MeritBadge.Info</a:t>
            </a:r>
            <a:r>
              <a:rPr b="0" dirty="0">
                <a:solidFill>
                  <a:srgbClr val="7A7A7A"/>
                </a:solidFill>
              </a:rPr>
              <a:t> – </a:t>
            </a:r>
            <a:r>
              <a:rPr b="0" dirty="0">
                <a:solidFill>
                  <a:srgbClr val="000000"/>
                </a:solidFill>
              </a:rPr>
              <a:t>Various MB Days throughout the country</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Fly Fishing Merit Badge Program</a:t>
            </a:r>
            <a:r>
              <a:rPr b="0" dirty="0">
                <a:solidFill>
                  <a:srgbClr val="7A7A7A"/>
                </a:solidFill>
              </a:rPr>
              <a:t>, </a:t>
            </a:r>
            <a:r>
              <a:rPr b="0" dirty="0">
                <a:solidFill>
                  <a:srgbClr val="000000"/>
                </a:solidFill>
              </a:rPr>
              <a:t>Northern Virginia</a:t>
            </a:r>
            <a:endParaRPr dirty="0">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dirty="0">
                <a:solidFill>
                  <a:srgbClr val="0563C1"/>
                </a:solidFill>
                <a:uFill>
                  <a:solidFill>
                    <a:srgbClr val="0563C1"/>
                  </a:solidFill>
                </a:uFill>
                <a:hlinkClick r:id="rId2"/>
              </a:rPr>
              <a:t>Merit Badges Scouts can complete at Home</a:t>
            </a:r>
            <a:endParaRPr dirty="0">
              <a:solidFill>
                <a:srgbClr val="7A7A7A"/>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Helvetica" panose="020B0604020202020204" pitchFamily="34" charset="0"/>
                <a:ea typeface="ヒラギノ角ゴ Pro W3" charset="-128"/>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lnSpcReduction="10000"/>
          </a:bodyPr>
          <a:lstStyle/>
          <a:p>
            <a:pPr>
              <a:defRPr/>
            </a:pPr>
            <a:r>
              <a:rPr lang="en-US" dirty="0"/>
              <a:t>Order of the Arrow</a:t>
            </a:r>
          </a:p>
          <a:p>
            <a:pPr>
              <a:defRPr/>
            </a:pPr>
            <a:r>
              <a:rPr lang="en-US" dirty="0"/>
              <a:t>General Announcements</a:t>
            </a:r>
          </a:p>
          <a:p>
            <a:pPr>
              <a:defRPr/>
            </a:pPr>
            <a:r>
              <a:rPr lang="en-US" dirty="0"/>
              <a:t>District Executive Minute</a:t>
            </a:r>
          </a:p>
          <a:p>
            <a:pPr>
              <a:defRPr/>
            </a:pPr>
            <a:r>
              <a:rPr lang="en-US" dirty="0"/>
              <a:t>District Chair Minute</a:t>
            </a:r>
          </a:p>
          <a:p>
            <a:pPr>
              <a:defRPr/>
            </a:pPr>
            <a:r>
              <a:rPr lang="en-US" dirty="0"/>
              <a:t>District Commissioner Minute</a:t>
            </a:r>
          </a:p>
          <a:p>
            <a:pPr marL="0" indent="0">
              <a:buNone/>
              <a:defRPr/>
            </a:pPr>
            <a:endParaRPr lang="en-US" dirty="0"/>
          </a:p>
          <a:p>
            <a:pPr>
              <a:defRPr/>
            </a:pPr>
            <a:r>
              <a:rPr lang="en-US" i="1" dirty="0"/>
              <a:t>Minutes and slides available on the GMD Website (District Resources, Roundtable)</a:t>
            </a:r>
          </a:p>
          <a:p>
            <a:pPr>
              <a:defRPr/>
            </a:pPr>
            <a:r>
              <a:rPr lang="en-US" i="1" dirty="0"/>
              <a:t>Next meeting – October 14, 2021 at 7:30pm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17DE-5C78-43F1-8C87-56D7866B3E3C}"/>
              </a:ext>
            </a:extLst>
          </p:cNvPr>
          <p:cNvSpPr>
            <a:spLocks noGrp="1"/>
          </p:cNvSpPr>
          <p:nvPr>
            <p:ph type="title"/>
          </p:nvPr>
        </p:nvSpPr>
        <p:spPr/>
        <p:txBody>
          <a:bodyPr/>
          <a:lstStyle/>
          <a:p>
            <a:r>
              <a:rPr lang="en-US" b="1" dirty="0"/>
              <a:t>Join Scouting/Resources</a:t>
            </a:r>
          </a:p>
        </p:txBody>
      </p:sp>
      <p:sp>
        <p:nvSpPr>
          <p:cNvPr id="3" name="Text Placeholder 2">
            <a:extLst>
              <a:ext uri="{FF2B5EF4-FFF2-40B4-BE49-F238E27FC236}">
                <a16:creationId xmlns:a16="http://schemas.microsoft.com/office/drawing/2014/main" id="{72F59F30-B26C-476B-AB0C-F056064D885A}"/>
              </a:ext>
            </a:extLst>
          </p:cNvPr>
          <p:cNvSpPr>
            <a:spLocks noGrp="1"/>
          </p:cNvSpPr>
          <p:nvPr>
            <p:ph type="body" idx="1"/>
          </p:nvPr>
        </p:nvSpPr>
        <p:spPr>
          <a:xfrm>
            <a:off x="838200" y="1550417"/>
            <a:ext cx="10515600" cy="4868138"/>
          </a:xfrm>
        </p:spPr>
        <p:txBody>
          <a:bodyPr>
            <a:normAutofit fontScale="92500" lnSpcReduction="20000"/>
          </a:bodyPr>
          <a:lstStyle/>
          <a:p>
            <a:r>
              <a:rPr lang="en-US" dirty="0"/>
              <a:t>National Membership Kickoff </a:t>
            </a:r>
            <a:r>
              <a:rPr lang="en-US" dirty="0">
                <a:hlinkClick r:id="rId2"/>
              </a:rPr>
              <a:t>Webinar</a:t>
            </a:r>
            <a:endParaRPr lang="en-US" dirty="0"/>
          </a:p>
          <a:p>
            <a:pPr lvl="1"/>
            <a:r>
              <a:rPr lang="en-US" dirty="0"/>
              <a:t>Tell the benefits – leadership, normal friend activities, scholarship</a:t>
            </a:r>
          </a:p>
          <a:p>
            <a:pPr lvl="1"/>
            <a:r>
              <a:rPr lang="en-US" dirty="0"/>
              <a:t>Lead with Volunteers – have the Committee Members/parents pitch Scouting</a:t>
            </a:r>
          </a:p>
          <a:p>
            <a:pPr lvl="1"/>
            <a:r>
              <a:rPr lang="en-US" dirty="0"/>
              <a:t>Get the commitment – have on-line registration and payment</a:t>
            </a:r>
          </a:p>
          <a:p>
            <a:r>
              <a:rPr lang="en-US" dirty="0"/>
              <a:t>Cub Scouts – Videos at </a:t>
            </a:r>
            <a:r>
              <a:rPr lang="en-US" dirty="0">
                <a:hlinkClick r:id="rId2"/>
              </a:rPr>
              <a:t>brand center</a:t>
            </a:r>
            <a:r>
              <a:rPr lang="en-US" dirty="0"/>
              <a:t>; sample Scout Life Magazine</a:t>
            </a:r>
          </a:p>
          <a:p>
            <a:r>
              <a:rPr lang="en-US" dirty="0">
                <a:hlinkClick r:id="rId2"/>
              </a:rPr>
              <a:t>Recruitment Kit </a:t>
            </a:r>
            <a:r>
              <a:rPr lang="en-US" dirty="0"/>
              <a:t>– online resources available</a:t>
            </a:r>
          </a:p>
          <a:p>
            <a:r>
              <a:rPr lang="en-US" dirty="0"/>
              <a:t>Update your PIN at BeAScout.org</a:t>
            </a:r>
          </a:p>
          <a:p>
            <a:r>
              <a:rPr lang="en-US" dirty="0"/>
              <a:t>Council Resources (allow two weeks) – </a:t>
            </a:r>
            <a:r>
              <a:rPr lang="en-US" dirty="0">
                <a:hlinkClick r:id="rId2"/>
              </a:rPr>
              <a:t>jose.calil@scouting.org</a:t>
            </a:r>
            <a:endParaRPr lang="en-US" dirty="0"/>
          </a:p>
          <a:p>
            <a:pPr lvl="1"/>
            <a:r>
              <a:rPr lang="en-US" dirty="0"/>
              <a:t>Flyers, yard signs</a:t>
            </a:r>
          </a:p>
          <a:p>
            <a:pPr lvl="1"/>
            <a:r>
              <a:rPr lang="en-US" dirty="0"/>
              <a:t>Geofencing for Facebook</a:t>
            </a:r>
          </a:p>
          <a:p>
            <a:pPr lvl="1"/>
            <a:r>
              <a:rPr lang="en-US" dirty="0"/>
              <a:t>Marketing Materials (email at 5pm today)</a:t>
            </a:r>
          </a:p>
        </p:txBody>
      </p:sp>
    </p:spTree>
    <p:extLst>
      <p:ext uri="{BB962C8B-B14F-4D97-AF65-F5344CB8AC3E}">
        <p14:creationId xmlns:p14="http://schemas.microsoft.com/office/powerpoint/2010/main" val="26862618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0E2C-C984-44BF-B166-DF1E3C038659}"/>
              </a:ext>
            </a:extLst>
          </p:cNvPr>
          <p:cNvSpPr>
            <a:spLocks noGrp="1"/>
          </p:cNvSpPr>
          <p:nvPr>
            <p:ph type="title"/>
          </p:nvPr>
        </p:nvSpPr>
        <p:spPr/>
        <p:txBody>
          <a:bodyPr/>
          <a:lstStyle/>
          <a:p>
            <a:r>
              <a:rPr lang="en-US" b="1" dirty="0"/>
              <a:t>Council Update/Charter Renewal</a:t>
            </a:r>
          </a:p>
        </p:txBody>
      </p:sp>
      <p:sp>
        <p:nvSpPr>
          <p:cNvPr id="3" name="Text Placeholder 2">
            <a:extLst>
              <a:ext uri="{FF2B5EF4-FFF2-40B4-BE49-F238E27FC236}">
                <a16:creationId xmlns:a16="http://schemas.microsoft.com/office/drawing/2014/main" id="{46D35AE0-AC20-43D3-B855-FFB2C15DD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79688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9C80-28FA-43B7-AC87-34408C45AE41}"/>
              </a:ext>
            </a:extLst>
          </p:cNvPr>
          <p:cNvSpPr>
            <a:spLocks noGrp="1"/>
          </p:cNvSpPr>
          <p:nvPr>
            <p:ph type="title"/>
          </p:nvPr>
        </p:nvSpPr>
        <p:spPr>
          <a:xfrm>
            <a:off x="755072" y="69562"/>
            <a:ext cx="10515600" cy="1325563"/>
          </a:xfrm>
        </p:spPr>
        <p:txBody>
          <a:bodyPr/>
          <a:lstStyle/>
          <a:p>
            <a:r>
              <a:rPr lang="en-US" b="1" dirty="0"/>
              <a:t>2022 Charter Renewal: Changing the Culture</a:t>
            </a:r>
          </a:p>
        </p:txBody>
      </p:sp>
      <p:graphicFrame>
        <p:nvGraphicFramePr>
          <p:cNvPr id="4" name="Diagram 3">
            <a:extLst>
              <a:ext uri="{FF2B5EF4-FFF2-40B4-BE49-F238E27FC236}">
                <a16:creationId xmlns:a16="http://schemas.microsoft.com/office/drawing/2014/main" id="{A48CBBE2-C945-45A6-A9D4-D4435CFDD892}"/>
              </a:ext>
            </a:extLst>
          </p:cNvPr>
          <p:cNvGraphicFramePr/>
          <p:nvPr>
            <p:extLst>
              <p:ext uri="{D42A27DB-BD31-4B8C-83A1-F6EECF244321}">
                <p14:modId xmlns:p14="http://schemas.microsoft.com/office/powerpoint/2010/main" val="135183110"/>
              </p:ext>
            </p:extLst>
          </p:nvPr>
        </p:nvGraphicFramePr>
        <p:xfrm>
          <a:off x="564718" y="993043"/>
          <a:ext cx="11062564" cy="5197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8896D13C-8319-424D-A022-0E990B17DA0D}"/>
              </a:ext>
            </a:extLst>
          </p:cNvPr>
          <p:cNvSpPr/>
          <p:nvPr/>
        </p:nvSpPr>
        <p:spPr>
          <a:xfrm>
            <a:off x="220192" y="6211671"/>
            <a:ext cx="11585360" cy="646329"/>
          </a:xfrm>
          <a:prstGeom prst="rect">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ln w="0"/>
                <a:solidFill>
                  <a:schemeClr val="tx1"/>
                </a:solidFill>
                <a:effectLst>
                  <a:outerShdw blurRad="38100" dist="19050" dir="2700000" algn="tl" rotWithShape="0">
                    <a:schemeClr val="dk1">
                      <a:alpha val="40000"/>
                    </a:schemeClr>
                  </a:outerShdw>
                </a:effectLst>
                <a:latin typeface="+mj-lt"/>
                <a:ea typeface="+mj-ea"/>
                <a:cs typeface="+mj-cs"/>
              </a:rPr>
              <a:t>A</a:t>
            </a:r>
            <a:r>
              <a:rPr kumimoji="0" lang="en-US" sz="1800" i="0" u="none" strike="noStrike" normalizeH="0" baseline="0" dirty="0">
                <a:ln w="0"/>
                <a:solidFill>
                  <a:schemeClr val="tx1"/>
                </a:solidFill>
                <a:effectLst>
                  <a:outerShdw blurRad="38100" dist="19050" dir="2700000" algn="tl" rotWithShape="0">
                    <a:schemeClr val="dk1">
                      <a:alpha val="40000"/>
                    </a:schemeClr>
                  </a:outerShdw>
                </a:effectLst>
                <a:uFillTx/>
                <a:latin typeface="+mj-lt"/>
                <a:ea typeface="+mj-ea"/>
                <a:cs typeface="+mj-cs"/>
                <a:sym typeface="Calibri"/>
              </a:rPr>
              <a:t> new Charter Renewal software will be used this cycle – we expect it to be simpler and to gather signatures electronically!</a:t>
            </a:r>
          </a:p>
          <a:p>
            <a:pPr marL="0" marR="0" indent="0" algn="ctr" defTabSz="914400" rtl="0" fontAlgn="auto" latinLnBrk="0" hangingPunct="0">
              <a:lnSpc>
                <a:spcPct val="100000"/>
              </a:lnSpc>
              <a:spcBef>
                <a:spcPts val="0"/>
              </a:spcBef>
              <a:spcAft>
                <a:spcPts val="0"/>
              </a:spcAft>
              <a:buClrTx/>
              <a:buSzTx/>
              <a:buFontTx/>
              <a:buNone/>
              <a:tabLst/>
            </a:pPr>
            <a:r>
              <a:rPr kumimoji="0" lang="en-US" sz="1800" i="0" u="none" strike="noStrike" normalizeH="0" baseline="0" dirty="0">
                <a:ln w="0"/>
                <a:solidFill>
                  <a:schemeClr val="tx1"/>
                </a:solidFill>
                <a:effectLst>
                  <a:outerShdw blurRad="38100" dist="19050" dir="2700000" algn="tl" rotWithShape="0">
                    <a:schemeClr val="dk1">
                      <a:alpha val="40000"/>
                    </a:schemeClr>
                  </a:outerShdw>
                </a:effectLst>
                <a:uFillTx/>
                <a:latin typeface="+mj-lt"/>
                <a:ea typeface="+mj-ea"/>
                <a:cs typeface="+mj-cs"/>
                <a:sym typeface="Calibri"/>
              </a:rPr>
              <a:t>Stay tuned for training sessions in mid-September </a:t>
            </a:r>
          </a:p>
        </p:txBody>
      </p:sp>
    </p:spTree>
    <p:extLst>
      <p:ext uri="{BB962C8B-B14F-4D97-AF65-F5344CB8AC3E}">
        <p14:creationId xmlns:p14="http://schemas.microsoft.com/office/powerpoint/2010/main" val="17969689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55E5-C6AC-4023-AB47-8BDB1E6939F8}"/>
              </a:ext>
            </a:extLst>
          </p:cNvPr>
          <p:cNvSpPr>
            <a:spLocks noGrp="1"/>
          </p:cNvSpPr>
          <p:nvPr>
            <p:ph type="title"/>
          </p:nvPr>
        </p:nvSpPr>
        <p:spPr/>
        <p:txBody>
          <a:bodyPr/>
          <a:lstStyle/>
          <a:p>
            <a:r>
              <a:rPr lang="en-US" b="1" dirty="0"/>
              <a:t>Get Ready Now!</a:t>
            </a:r>
          </a:p>
        </p:txBody>
      </p:sp>
      <p:sp>
        <p:nvSpPr>
          <p:cNvPr id="3" name="Text Placeholder 2">
            <a:extLst>
              <a:ext uri="{FF2B5EF4-FFF2-40B4-BE49-F238E27FC236}">
                <a16:creationId xmlns:a16="http://schemas.microsoft.com/office/drawing/2014/main" id="{7ADC9411-A57B-4958-B531-E610EB3BED36}"/>
              </a:ext>
            </a:extLst>
          </p:cNvPr>
          <p:cNvSpPr>
            <a:spLocks noGrp="1"/>
          </p:cNvSpPr>
          <p:nvPr>
            <p:ph type="body" sz="half" idx="1"/>
          </p:nvPr>
        </p:nvSpPr>
        <p:spPr>
          <a:xfrm>
            <a:off x="838200" y="1470519"/>
            <a:ext cx="9894904" cy="4351338"/>
          </a:xfrm>
        </p:spPr>
        <p:txBody>
          <a:bodyPr>
            <a:normAutofit fontScale="92500" lnSpcReduction="20000"/>
          </a:bodyPr>
          <a:lstStyle/>
          <a:p>
            <a:pPr>
              <a:buFont typeface="Wingdings" panose="05000000000000000000" pitchFamily="2" charset="2"/>
              <a:buChar char="ü"/>
            </a:pPr>
            <a:r>
              <a:rPr lang="en-US" dirty="0">
                <a:solidFill>
                  <a:schemeClr val="tx1"/>
                </a:solidFill>
              </a:rPr>
              <a:t>Designate a Charter Renewal Coordinator</a:t>
            </a:r>
          </a:p>
          <a:p>
            <a:pPr lvl="1">
              <a:buFont typeface="Arial" panose="020B0604020202020204" pitchFamily="34" charset="0"/>
              <a:buChar char="•"/>
            </a:pPr>
            <a:r>
              <a:rPr lang="en-US" dirty="0">
                <a:solidFill>
                  <a:schemeClr val="tx1"/>
                </a:solidFill>
              </a:rPr>
              <a:t>This person will keep you on track </a:t>
            </a:r>
          </a:p>
          <a:p>
            <a:pPr>
              <a:buFont typeface="Wingdings" panose="05000000000000000000" pitchFamily="2" charset="2"/>
              <a:buChar char="ü"/>
            </a:pPr>
            <a:r>
              <a:rPr lang="en-US" dirty="0">
                <a:solidFill>
                  <a:schemeClr val="tx1"/>
                </a:solidFill>
              </a:rPr>
              <a:t>Membership Inventory</a:t>
            </a:r>
          </a:p>
          <a:p>
            <a:pPr lvl="1">
              <a:buFont typeface="Arial" panose="020B0604020202020204" pitchFamily="34" charset="0"/>
              <a:buChar char="•"/>
            </a:pPr>
            <a:r>
              <a:rPr lang="en-US" dirty="0">
                <a:solidFill>
                  <a:schemeClr val="tx1"/>
                </a:solidFill>
              </a:rPr>
              <a:t>Who is in My.Scouting.Org and who is in my local roster</a:t>
            </a:r>
          </a:p>
          <a:p>
            <a:pPr>
              <a:buFont typeface="Wingdings" panose="05000000000000000000" pitchFamily="2" charset="2"/>
              <a:buChar char="ü"/>
            </a:pPr>
            <a:r>
              <a:rPr lang="en-US" dirty="0">
                <a:solidFill>
                  <a:schemeClr val="tx1"/>
                </a:solidFill>
              </a:rPr>
              <a:t>Clean the Roster</a:t>
            </a:r>
          </a:p>
          <a:p>
            <a:pPr lvl="1">
              <a:buFont typeface="Arial" panose="020B0604020202020204" pitchFamily="34" charset="0"/>
              <a:buChar char="•"/>
            </a:pPr>
            <a:r>
              <a:rPr lang="en-US" dirty="0">
                <a:solidFill>
                  <a:schemeClr val="tx1"/>
                </a:solidFill>
              </a:rPr>
              <a:t>Add new members through online registration for faster results</a:t>
            </a:r>
          </a:p>
          <a:p>
            <a:pPr>
              <a:buFont typeface="Wingdings" panose="05000000000000000000" pitchFamily="2" charset="2"/>
              <a:buChar char="ü"/>
            </a:pPr>
            <a:r>
              <a:rPr lang="en-US" dirty="0">
                <a:solidFill>
                  <a:schemeClr val="tx1"/>
                </a:solidFill>
              </a:rPr>
              <a:t>Get the Annual Charter Agreement signed</a:t>
            </a:r>
          </a:p>
          <a:p>
            <a:pPr lvl="1">
              <a:buFont typeface="Arial" panose="020B0604020202020204" pitchFamily="34" charset="0"/>
              <a:buChar char="•"/>
            </a:pPr>
            <a:r>
              <a:rPr lang="en-US" dirty="0">
                <a:solidFill>
                  <a:schemeClr val="tx1"/>
                </a:solidFill>
              </a:rPr>
              <a:t>Get your IH to sign it now – don’t wait!</a:t>
            </a:r>
          </a:p>
          <a:p>
            <a:pPr>
              <a:buFont typeface="Wingdings" panose="05000000000000000000" pitchFamily="2" charset="2"/>
              <a:buChar char="ü"/>
            </a:pPr>
            <a:r>
              <a:rPr lang="en-US" dirty="0">
                <a:solidFill>
                  <a:srgbClr val="C00000"/>
                </a:solidFill>
              </a:rPr>
              <a:t>Stay close to your Unit Commissioner</a:t>
            </a:r>
          </a:p>
          <a:p>
            <a:pPr lvl="1">
              <a:buFont typeface="Arial" panose="020B0604020202020204" pitchFamily="34" charset="0"/>
              <a:buChar char="•"/>
            </a:pPr>
            <a:r>
              <a:rPr lang="en-US" dirty="0">
                <a:solidFill>
                  <a:srgbClr val="C00000"/>
                </a:solidFill>
              </a:rPr>
              <a:t>You are not alone! - your UC will help you through the process</a:t>
            </a:r>
          </a:p>
        </p:txBody>
      </p:sp>
    </p:spTree>
    <p:extLst>
      <p:ext uri="{BB962C8B-B14F-4D97-AF65-F5344CB8AC3E}">
        <p14:creationId xmlns:p14="http://schemas.microsoft.com/office/powerpoint/2010/main" val="52680618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D78B-D608-4618-A33A-CF49CFD80764}"/>
              </a:ext>
            </a:extLst>
          </p:cNvPr>
          <p:cNvSpPr>
            <a:spLocks noGrp="1"/>
          </p:cNvSpPr>
          <p:nvPr>
            <p:ph type="ctrTitle" idx="4294967295"/>
          </p:nvPr>
        </p:nvSpPr>
        <p:spPr>
          <a:xfrm>
            <a:off x="1066801" y="1783862"/>
            <a:ext cx="10058398" cy="2310312"/>
          </a:xfrm>
        </p:spPr>
        <p:txBody>
          <a:bodyPr vert="horz" lIns="91440" tIns="45720" rIns="91440" bIns="45720" rtlCol="0" anchor="b">
            <a:noAutofit/>
          </a:bodyPr>
          <a:lstStyle/>
          <a:p>
            <a:pPr algn="ctr"/>
            <a:r>
              <a:rPr lang="en-US" sz="4800" b="1" kern="1200" dirty="0">
                <a:solidFill>
                  <a:schemeClr val="tx1"/>
                </a:solidFill>
                <a:latin typeface="+mj-lt"/>
                <a:ea typeface="+mj-ea"/>
                <a:cs typeface="+mj-cs"/>
              </a:rPr>
              <a:t>Every Scout Deserves a Trained Leader</a:t>
            </a:r>
            <a:br>
              <a:rPr lang="en-US" sz="4800" b="1" kern="1200" dirty="0">
                <a:solidFill>
                  <a:schemeClr val="tx1"/>
                </a:solidFill>
                <a:latin typeface="+mj-lt"/>
                <a:ea typeface="+mj-ea"/>
                <a:cs typeface="+mj-cs"/>
              </a:rPr>
            </a:br>
            <a:r>
              <a:rPr lang="en-US" sz="4800" b="1" kern="1200" dirty="0">
                <a:solidFill>
                  <a:schemeClr val="tx1"/>
                </a:solidFill>
                <a:latin typeface="+mj-lt"/>
                <a:ea typeface="+mj-ea"/>
                <a:cs typeface="+mj-cs"/>
              </a:rPr>
              <a:t>            </a:t>
            </a:r>
            <a:r>
              <a:rPr lang="en-US" sz="4800" b="1" i="1" kern="1200" dirty="0">
                <a:solidFill>
                  <a:schemeClr val="tx1"/>
                </a:solidFill>
                <a:latin typeface="+mj-lt"/>
                <a:ea typeface="+mj-ea"/>
                <a:cs typeface="+mj-cs"/>
              </a:rPr>
              <a:t>Attributed to Baden Powell? </a:t>
            </a:r>
          </a:p>
        </p:txBody>
      </p:sp>
      <p:sp>
        <p:nvSpPr>
          <p:cNvPr id="19" name="Title 1">
            <a:extLst>
              <a:ext uri="{FF2B5EF4-FFF2-40B4-BE49-F238E27FC236}">
                <a16:creationId xmlns:a16="http://schemas.microsoft.com/office/drawing/2014/main" id="{4116F110-EDE3-4E56-9ADD-14CC65C5C0DA}"/>
              </a:ext>
            </a:extLst>
          </p:cNvPr>
          <p:cNvSpPr txBox="1">
            <a:spLocks/>
          </p:cNvSpPr>
          <p:nvPr/>
        </p:nvSpPr>
        <p:spPr>
          <a:xfrm>
            <a:off x="838200" y="365125"/>
            <a:ext cx="10515600" cy="13255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b="1" dirty="0"/>
              <a:t>Big Rock</a:t>
            </a:r>
            <a:r>
              <a:rPr lang="en-US" dirty="0"/>
              <a:t>	</a:t>
            </a:r>
          </a:p>
        </p:txBody>
      </p:sp>
    </p:spTree>
    <p:extLst>
      <p:ext uri="{BB962C8B-B14F-4D97-AF65-F5344CB8AC3E}">
        <p14:creationId xmlns:p14="http://schemas.microsoft.com/office/powerpoint/2010/main" val="29311148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42C0-7C9E-4E09-8CE0-AD0231367009}"/>
              </a:ext>
            </a:extLst>
          </p:cNvPr>
          <p:cNvSpPr>
            <a:spLocks noGrp="1"/>
          </p:cNvSpPr>
          <p:nvPr>
            <p:ph type="title"/>
          </p:nvPr>
        </p:nvSpPr>
        <p:spPr/>
        <p:txBody>
          <a:bodyPr/>
          <a:lstStyle/>
          <a:p>
            <a:r>
              <a:rPr lang="en-US" b="1" dirty="0"/>
              <a:t>Trained Leaders - Why?</a:t>
            </a:r>
          </a:p>
        </p:txBody>
      </p:sp>
      <p:sp>
        <p:nvSpPr>
          <p:cNvPr id="3" name="Content Placeholder 2">
            <a:extLst>
              <a:ext uri="{FF2B5EF4-FFF2-40B4-BE49-F238E27FC236}">
                <a16:creationId xmlns:a16="http://schemas.microsoft.com/office/drawing/2014/main" id="{1672F05C-F625-4FF8-84B7-26894E254B4C}"/>
              </a:ext>
            </a:extLst>
          </p:cNvPr>
          <p:cNvSpPr>
            <a:spLocks noGrp="1"/>
          </p:cNvSpPr>
          <p:nvPr>
            <p:ph idx="1"/>
          </p:nvPr>
        </p:nvSpPr>
        <p:spPr/>
        <p:txBody>
          <a:bodyPr>
            <a:normAutofit/>
          </a:bodyPr>
          <a:lstStyle/>
          <a:p>
            <a:pPr algn="l" fontAlgn="base"/>
            <a:r>
              <a:rPr lang="en-US" b="0" dirty="0">
                <a:solidFill>
                  <a:srgbClr val="2538A1"/>
                </a:solidFill>
                <a:effectLst/>
                <a:latin typeface="Roboto" panose="02000000000000000000" pitchFamily="2" charset="0"/>
              </a:rPr>
              <a:t>Trained leaders show knowledge and confidence and have a positive impact on the quality of programs, retaining youth, providing a safe environment, and a whole lot more.</a:t>
            </a:r>
          </a:p>
          <a:p>
            <a:pPr algn="l" fontAlgn="base"/>
            <a:r>
              <a:rPr lang="en-US" i="1" dirty="0">
                <a:solidFill>
                  <a:srgbClr val="000000"/>
                </a:solidFill>
                <a:effectLst/>
                <a:latin typeface="Roboto" panose="02000000000000000000" pitchFamily="2" charset="0"/>
              </a:rPr>
              <a:t>A trained leader is better prepared to make the Scouting program all it can be!</a:t>
            </a:r>
            <a:br>
              <a:rPr lang="en-US" b="0" dirty="0">
                <a:solidFill>
                  <a:srgbClr val="000000"/>
                </a:solidFill>
                <a:effectLst/>
                <a:latin typeface="Roboto" panose="02000000000000000000" pitchFamily="2" charset="0"/>
              </a:rPr>
            </a:br>
            <a:br>
              <a:rPr lang="en-US" b="1" dirty="0">
                <a:solidFill>
                  <a:srgbClr val="3366FF"/>
                </a:solidFill>
                <a:effectLst/>
                <a:latin typeface="Roboto" panose="02000000000000000000" pitchFamily="2" charset="0"/>
              </a:rPr>
            </a:br>
            <a:br>
              <a:rPr lang="en-US" sz="1800" b="1" dirty="0">
                <a:solidFill>
                  <a:srgbClr val="3366FF"/>
                </a:solidFill>
                <a:effectLst/>
                <a:latin typeface="Roboto" panose="02000000000000000000" pitchFamily="2" charset="0"/>
              </a:rPr>
            </a:br>
            <a:endParaRPr lang="en-US" dirty="0"/>
          </a:p>
        </p:txBody>
      </p:sp>
    </p:spTree>
    <p:extLst>
      <p:ext uri="{BB962C8B-B14F-4D97-AF65-F5344CB8AC3E}">
        <p14:creationId xmlns:p14="http://schemas.microsoft.com/office/powerpoint/2010/main" val="2915447856"/>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923</TotalTime>
  <Words>2741</Words>
  <Application>Microsoft Office PowerPoint</Application>
  <PresentationFormat>Widescreen</PresentationFormat>
  <Paragraphs>282</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Helvetica</vt:lpstr>
      <vt:lpstr>Roboto</vt:lpstr>
      <vt:lpstr>Times New Roman</vt:lpstr>
      <vt:lpstr>Wingdings</vt:lpstr>
      <vt:lpstr>Office Theme</vt:lpstr>
      <vt:lpstr>George Mason District  Roundtable</vt:lpstr>
      <vt:lpstr>PowerPoint Presentation</vt:lpstr>
      <vt:lpstr>Join Scouting Resources</vt:lpstr>
      <vt:lpstr>Join Scouting/Resources</vt:lpstr>
      <vt:lpstr>Council Update/Charter Renewal</vt:lpstr>
      <vt:lpstr>2022 Charter Renewal: Changing the Culture</vt:lpstr>
      <vt:lpstr>Get Ready Now!</vt:lpstr>
      <vt:lpstr>Every Scout Deserves a Trained Leader             Attributed to Baden Powell? </vt:lpstr>
      <vt:lpstr>Trained Leaders - Why?</vt:lpstr>
      <vt:lpstr>YPT</vt:lpstr>
      <vt:lpstr>Youth Protection </vt:lpstr>
      <vt:lpstr>What Makes a Trained Leader?</vt:lpstr>
      <vt:lpstr>Where does George Mason District stand?</vt:lpstr>
      <vt:lpstr>Upcoming Training Opportunities</vt:lpstr>
      <vt:lpstr>Take aways</vt:lpstr>
      <vt:lpstr>George Mason Program </vt:lpstr>
      <vt:lpstr>Current 2021 GM Calendar</vt:lpstr>
      <vt:lpstr>Civic and Related Activities of Interest to Scouts </vt:lpstr>
      <vt:lpstr>Civic and Related Activities of Interest to Scouts – Cont.</vt:lpstr>
      <vt:lpstr>Changes to Guide to Advancement</vt:lpstr>
      <vt:lpstr>Cub Scouts</vt:lpstr>
      <vt:lpstr>Retiring Cub Adventures</vt:lpstr>
      <vt:lpstr>Scouts BSA </vt:lpstr>
      <vt:lpstr>Extensions and Palms</vt:lpstr>
      <vt:lpstr>Merit Badges</vt:lpstr>
      <vt:lpstr>Other Scouts BSA Changes</vt:lpstr>
      <vt:lpstr>Ventures</vt:lpstr>
      <vt:lpstr>District Adult Awards </vt:lpstr>
      <vt:lpstr>Flags In</vt:lpstr>
      <vt:lpstr>SCOUTS BSA Roundtable</vt:lpstr>
      <vt:lpstr>District Life to Eagle Seminar</vt:lpstr>
      <vt:lpstr>GEORGE MASON DISTRICT CAMPOREE </vt:lpstr>
      <vt:lpstr>Future Camporees</vt:lpstr>
      <vt:lpstr>Scouting for Food</vt:lpstr>
      <vt:lpstr>High Adventure</vt:lpstr>
      <vt:lpstr>Shooting Sports</vt:lpstr>
      <vt:lpstr>And don’t forget the District’s various COPE and Climbing Opportunities!  Where CUB Scouts learn about teamwork by playing Games with a Purpose Boy and Girl Scouts learn how to lead their peers while playing these games And our more senior Scouts, Venturers,  and Scouters practice and refine their skills through Challenge Outdoor Fun-Filled Family Engaged Experiences &amp; Team Enhancing Activities (a.k.a. COFFFEE &amp; TEA)  Level 1 &amp; Level 2 training in COPE &amp; Climbing programs need to be coordinated with COPE &amp; Climbing committee chair: Tony Waisanen &lt;ncac.cope@gmail.com&gt;</vt:lpstr>
      <vt:lpstr>Merit Badges</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Merit_Badge Dean</cp:lastModifiedBy>
  <cp:revision>22</cp:revision>
  <dcterms:modified xsi:type="dcterms:W3CDTF">2021-09-13T00:37:18Z</dcterms:modified>
</cp:coreProperties>
</file>