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609" r:id="rId2"/>
    <p:sldId id="612" r:id="rId3"/>
    <p:sldId id="623" r:id="rId4"/>
    <p:sldId id="639" r:id="rId5"/>
    <p:sldId id="640" r:id="rId6"/>
    <p:sldId id="641" r:id="rId7"/>
    <p:sldId id="634" r:id="rId8"/>
    <p:sldId id="635" r:id="rId9"/>
    <p:sldId id="637" r:id="rId10"/>
    <p:sldId id="638" r:id="rId11"/>
    <p:sldId id="636" r:id="rId12"/>
    <p:sldId id="633" r:id="rId13"/>
    <p:sldId id="257" r:id="rId14"/>
    <p:sldId id="258" r:id="rId15"/>
    <p:sldId id="601" r:id="rId16"/>
    <p:sldId id="602" r:id="rId17"/>
    <p:sldId id="260" r:id="rId18"/>
    <p:sldId id="603" r:id="rId19"/>
    <p:sldId id="264" r:id="rId20"/>
    <p:sldId id="429" r:id="rId21"/>
    <p:sldId id="644" r:id="rId22"/>
    <p:sldId id="643" r:id="rId23"/>
    <p:sldId id="265" r:id="rId24"/>
    <p:sldId id="593" r:id="rId25"/>
    <p:sldId id="270" r:id="rId26"/>
    <p:sldId id="267" r:id="rId27"/>
    <p:sldId id="268" r:id="rId28"/>
    <p:sldId id="632" r:id="rId29"/>
    <p:sldId id="642" r:id="rId30"/>
    <p:sldId id="616"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DDE00-4BE2-4F54-8AF7-600DCFAEABA1}"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n-US"/>
        </a:p>
      </dgm:t>
    </dgm:pt>
    <dgm:pt modelId="{A2596785-6A34-4AF0-ACD6-90B3FF15D79E}">
      <dgm:prSet phldrT="[Text]" custT="1"/>
      <dgm:spPr/>
      <dgm:t>
        <a:bodyPr/>
        <a:lstStyle/>
        <a:p>
          <a:r>
            <a:rPr lang="en-US" sz="3200" dirty="0">
              <a:solidFill>
                <a:schemeClr val="tx1">
                  <a:lumMod val="95000"/>
                  <a:lumOff val="5000"/>
                </a:schemeClr>
              </a:solidFill>
            </a:rPr>
            <a:t>Aug 1 to Oct 14</a:t>
          </a:r>
        </a:p>
      </dgm:t>
    </dgm:pt>
    <dgm:pt modelId="{69E8F7AD-B578-40D6-A0CE-D44E3343F3AD}" type="parTrans" cxnId="{8899CB05-1FDC-47BD-9F56-E7CCA39D8731}">
      <dgm:prSet/>
      <dgm:spPr/>
      <dgm:t>
        <a:bodyPr/>
        <a:lstStyle/>
        <a:p>
          <a:endParaRPr lang="en-US"/>
        </a:p>
      </dgm:t>
    </dgm:pt>
    <dgm:pt modelId="{7B65D0D1-FC78-4492-B376-9D0785A8B139}" type="sibTrans" cxnId="{8899CB05-1FDC-47BD-9F56-E7CCA39D8731}">
      <dgm:prSet/>
      <dgm:spPr/>
      <dgm:t>
        <a:bodyPr/>
        <a:lstStyle/>
        <a:p>
          <a:endParaRPr lang="en-US"/>
        </a:p>
      </dgm:t>
    </dgm:pt>
    <dgm:pt modelId="{2E0BA933-984D-43F1-B5EA-043080B156BE}">
      <dgm:prSet phldrT="[Text]" custT="1"/>
      <dgm:spPr/>
      <dgm:t>
        <a:bodyPr/>
        <a:lstStyle/>
        <a:p>
          <a:r>
            <a:rPr lang="en-US" sz="2800" dirty="0">
              <a:solidFill>
                <a:schemeClr val="tx1">
                  <a:lumMod val="95000"/>
                  <a:lumOff val="5000"/>
                </a:schemeClr>
              </a:solidFill>
            </a:rPr>
            <a:t>Membership Inventory</a:t>
          </a:r>
        </a:p>
      </dgm:t>
    </dgm:pt>
    <dgm:pt modelId="{6BAE6BF3-8BC0-45D0-811B-CACA8DF1DC5B}" type="parTrans" cxnId="{95EDABDA-2547-437F-89C9-91FE4F4A2871}">
      <dgm:prSet/>
      <dgm:spPr/>
      <dgm:t>
        <a:bodyPr/>
        <a:lstStyle/>
        <a:p>
          <a:endParaRPr lang="en-US"/>
        </a:p>
      </dgm:t>
    </dgm:pt>
    <dgm:pt modelId="{3369AF41-F86D-476D-972A-CF7F25F1B369}" type="sibTrans" cxnId="{95EDABDA-2547-437F-89C9-91FE4F4A2871}">
      <dgm:prSet/>
      <dgm:spPr/>
      <dgm:t>
        <a:bodyPr/>
        <a:lstStyle/>
        <a:p>
          <a:endParaRPr lang="en-US"/>
        </a:p>
      </dgm:t>
    </dgm:pt>
    <dgm:pt modelId="{1CCA4DBD-4913-4A32-B16A-BA4E3792522D}">
      <dgm:prSet phldrT="[Text]" custT="1"/>
      <dgm:spPr/>
      <dgm:t>
        <a:bodyPr/>
        <a:lstStyle/>
        <a:p>
          <a:r>
            <a:rPr lang="en-US" sz="4400" dirty="0"/>
            <a:t>Oct 15 to Oct 31</a:t>
          </a:r>
        </a:p>
      </dgm:t>
    </dgm:pt>
    <dgm:pt modelId="{1B0A25E4-570C-4BD6-A364-674FBCB10595}" type="parTrans" cxnId="{4586D9AF-42D5-4F10-AAB3-E7737F34CA33}">
      <dgm:prSet/>
      <dgm:spPr/>
      <dgm:t>
        <a:bodyPr/>
        <a:lstStyle/>
        <a:p>
          <a:endParaRPr lang="en-US"/>
        </a:p>
      </dgm:t>
    </dgm:pt>
    <dgm:pt modelId="{0C0D6005-0FDB-4D3A-B359-F4A911BD8848}" type="sibTrans" cxnId="{4586D9AF-42D5-4F10-AAB3-E7737F34CA33}">
      <dgm:prSet/>
      <dgm:spPr/>
      <dgm:t>
        <a:bodyPr/>
        <a:lstStyle/>
        <a:p>
          <a:endParaRPr lang="en-US"/>
        </a:p>
      </dgm:t>
    </dgm:pt>
    <dgm:pt modelId="{5406E714-7CCC-4DEA-A7C9-3B5889E4BFBF}">
      <dgm:prSet phldrT="[Text]" custT="1"/>
      <dgm:spPr/>
      <dgm:t>
        <a:bodyPr/>
        <a:lstStyle/>
        <a:p>
          <a:r>
            <a:rPr lang="en-US" sz="2800" dirty="0"/>
            <a:t>Data Input</a:t>
          </a:r>
        </a:p>
      </dgm:t>
    </dgm:pt>
    <dgm:pt modelId="{E2DF10AC-10DC-40F6-AB3B-C37D8E646A7B}" type="parTrans" cxnId="{7288E013-B7A7-40AD-BAD4-0029E2353B1A}">
      <dgm:prSet/>
      <dgm:spPr/>
      <dgm:t>
        <a:bodyPr/>
        <a:lstStyle/>
        <a:p>
          <a:endParaRPr lang="en-US"/>
        </a:p>
      </dgm:t>
    </dgm:pt>
    <dgm:pt modelId="{654462A9-935D-49E1-B27A-FE07A9F724C7}" type="sibTrans" cxnId="{7288E013-B7A7-40AD-BAD4-0029E2353B1A}">
      <dgm:prSet/>
      <dgm:spPr/>
      <dgm:t>
        <a:bodyPr/>
        <a:lstStyle/>
        <a:p>
          <a:endParaRPr lang="en-US"/>
        </a:p>
      </dgm:t>
    </dgm:pt>
    <dgm:pt modelId="{8483DEF8-E5D7-4452-8B7D-DF5AEED0DBA4}">
      <dgm:prSet phldrT="[Text]" custT="1"/>
      <dgm:spPr/>
      <dgm:t>
        <a:bodyPr/>
        <a:lstStyle/>
        <a:p>
          <a:r>
            <a:rPr lang="en-US" sz="2800" dirty="0"/>
            <a:t>Review</a:t>
          </a:r>
        </a:p>
      </dgm:t>
    </dgm:pt>
    <dgm:pt modelId="{5BBFA4DB-000F-4F25-8571-9B2785EFC24D}" type="parTrans" cxnId="{451E571B-807A-491D-9021-389AA0329CAF}">
      <dgm:prSet/>
      <dgm:spPr/>
      <dgm:t>
        <a:bodyPr/>
        <a:lstStyle/>
        <a:p>
          <a:endParaRPr lang="en-US"/>
        </a:p>
      </dgm:t>
    </dgm:pt>
    <dgm:pt modelId="{1572E6EA-CE79-479B-8BBC-3184793D8CAF}" type="sibTrans" cxnId="{451E571B-807A-491D-9021-389AA0329CAF}">
      <dgm:prSet/>
      <dgm:spPr/>
      <dgm:t>
        <a:bodyPr/>
        <a:lstStyle/>
        <a:p>
          <a:endParaRPr lang="en-US"/>
        </a:p>
      </dgm:t>
    </dgm:pt>
    <dgm:pt modelId="{8667834D-41A0-47D1-812A-68DAF3FCC745}">
      <dgm:prSet phldrT="[Text]"/>
      <dgm:spPr/>
      <dgm:t>
        <a:bodyPr/>
        <a:lstStyle/>
        <a:p>
          <a:r>
            <a:rPr lang="en-US" sz="6500" dirty="0"/>
            <a:t>Nov 1</a:t>
          </a:r>
        </a:p>
      </dgm:t>
    </dgm:pt>
    <dgm:pt modelId="{A7DA2C15-2362-49E3-BC42-D8231B391544}" type="parTrans" cxnId="{467434AF-8C5F-48B3-804E-D29A0F49FC75}">
      <dgm:prSet/>
      <dgm:spPr/>
      <dgm:t>
        <a:bodyPr/>
        <a:lstStyle/>
        <a:p>
          <a:endParaRPr lang="en-US"/>
        </a:p>
      </dgm:t>
    </dgm:pt>
    <dgm:pt modelId="{723DC1D1-2332-4FF4-9BBA-B7EEA664DDA1}" type="sibTrans" cxnId="{467434AF-8C5F-48B3-804E-D29A0F49FC75}">
      <dgm:prSet/>
      <dgm:spPr/>
      <dgm:t>
        <a:bodyPr/>
        <a:lstStyle/>
        <a:p>
          <a:endParaRPr lang="en-US"/>
        </a:p>
      </dgm:t>
    </dgm:pt>
    <dgm:pt modelId="{B908B4A8-6AD9-414F-B07B-EAF27373BBEB}">
      <dgm:prSet phldrT="[Text]" custT="1"/>
      <dgm:spPr/>
      <dgm:t>
        <a:bodyPr/>
        <a:lstStyle/>
        <a:p>
          <a:r>
            <a:rPr lang="en-US" sz="5400" dirty="0"/>
            <a:t>Submit Charter</a:t>
          </a:r>
        </a:p>
      </dgm:t>
    </dgm:pt>
    <dgm:pt modelId="{0AA16788-5BEB-40C8-8014-F5C2EADB1A64}" type="parTrans" cxnId="{3F3FD781-17A4-40EA-B61F-0A95AEA0828D}">
      <dgm:prSet/>
      <dgm:spPr/>
      <dgm:t>
        <a:bodyPr/>
        <a:lstStyle/>
        <a:p>
          <a:endParaRPr lang="en-US"/>
        </a:p>
      </dgm:t>
    </dgm:pt>
    <dgm:pt modelId="{D6A31EB1-A810-4996-A6E3-BE995930EC80}" type="sibTrans" cxnId="{3F3FD781-17A4-40EA-B61F-0A95AEA0828D}">
      <dgm:prSet/>
      <dgm:spPr/>
      <dgm:t>
        <a:bodyPr/>
        <a:lstStyle/>
        <a:p>
          <a:endParaRPr lang="en-US"/>
        </a:p>
      </dgm:t>
    </dgm:pt>
    <dgm:pt modelId="{B880EAE7-9B8E-432B-88E3-B5A2BA7632BA}">
      <dgm:prSet phldrT="[Text]" custT="1"/>
      <dgm:spPr/>
      <dgm:t>
        <a:bodyPr/>
        <a:lstStyle/>
        <a:p>
          <a:r>
            <a:rPr lang="en-US" sz="2800" dirty="0">
              <a:solidFill>
                <a:schemeClr val="tx1">
                  <a:lumMod val="95000"/>
                  <a:lumOff val="5000"/>
                </a:schemeClr>
              </a:solidFill>
            </a:rPr>
            <a:t>Annual Agreement</a:t>
          </a:r>
        </a:p>
      </dgm:t>
    </dgm:pt>
    <dgm:pt modelId="{4B2A2273-DF71-48F6-8C24-3409A1D5E4EB}" type="parTrans" cxnId="{B1DE95C2-888E-4B97-A42A-F05274B5EE3D}">
      <dgm:prSet/>
      <dgm:spPr/>
      <dgm:t>
        <a:bodyPr/>
        <a:lstStyle/>
        <a:p>
          <a:endParaRPr lang="en-US"/>
        </a:p>
      </dgm:t>
    </dgm:pt>
    <dgm:pt modelId="{F24DD153-D909-46F3-87F7-35E21005D63F}" type="sibTrans" cxnId="{B1DE95C2-888E-4B97-A42A-F05274B5EE3D}">
      <dgm:prSet/>
      <dgm:spPr/>
      <dgm:t>
        <a:bodyPr/>
        <a:lstStyle/>
        <a:p>
          <a:endParaRPr lang="en-US"/>
        </a:p>
      </dgm:t>
    </dgm:pt>
    <dgm:pt modelId="{3D1F89A1-95DA-48F5-A6FA-637B64E07042}">
      <dgm:prSet phldrT="[Text]" custT="1"/>
      <dgm:spPr/>
      <dgm:t>
        <a:bodyPr/>
        <a:lstStyle/>
        <a:p>
          <a:r>
            <a:rPr lang="en-US" sz="2800" dirty="0">
              <a:solidFill>
                <a:schemeClr val="tx1">
                  <a:lumMod val="95000"/>
                  <a:lumOff val="5000"/>
                </a:schemeClr>
              </a:solidFill>
            </a:rPr>
            <a:t>Add Members</a:t>
          </a:r>
        </a:p>
      </dgm:t>
    </dgm:pt>
    <dgm:pt modelId="{3A38B006-C79C-4CE3-87B0-B84359B04073}" type="parTrans" cxnId="{148BE088-4320-444B-A220-55EDC2304B59}">
      <dgm:prSet/>
      <dgm:spPr/>
      <dgm:t>
        <a:bodyPr/>
        <a:lstStyle/>
        <a:p>
          <a:endParaRPr lang="en-US"/>
        </a:p>
      </dgm:t>
    </dgm:pt>
    <dgm:pt modelId="{9CE3884B-2C4B-449C-A3B7-554F177258EE}" type="sibTrans" cxnId="{148BE088-4320-444B-A220-55EDC2304B59}">
      <dgm:prSet/>
      <dgm:spPr/>
      <dgm:t>
        <a:bodyPr/>
        <a:lstStyle/>
        <a:p>
          <a:endParaRPr lang="en-US"/>
        </a:p>
      </dgm:t>
    </dgm:pt>
    <dgm:pt modelId="{EB84C0C6-F18B-4419-8A89-697F2F9C0FB8}" type="pres">
      <dgm:prSet presAssocID="{51CDDE00-4BE2-4F54-8AF7-600DCFAEABA1}" presName="Name0" presStyleCnt="0">
        <dgm:presLayoutVars>
          <dgm:dir/>
          <dgm:resizeHandles val="exact"/>
        </dgm:presLayoutVars>
      </dgm:prSet>
      <dgm:spPr/>
    </dgm:pt>
    <dgm:pt modelId="{7BCD737B-0F0F-4229-ABD1-9C54F915C3D8}" type="pres">
      <dgm:prSet presAssocID="{A2596785-6A34-4AF0-ACD6-90B3FF15D79E}" presName="node" presStyleLbl="node1" presStyleIdx="0" presStyleCnt="3" custLinFactNeighborX="17025" custLinFactNeighborY="-7819">
        <dgm:presLayoutVars>
          <dgm:bulletEnabled val="1"/>
        </dgm:presLayoutVars>
      </dgm:prSet>
      <dgm:spPr/>
    </dgm:pt>
    <dgm:pt modelId="{E8F5EE94-D2BC-40CC-9EF8-D844D32C9E92}" type="pres">
      <dgm:prSet presAssocID="{7B65D0D1-FC78-4492-B376-9D0785A8B139}" presName="sibTrans" presStyleCnt="0"/>
      <dgm:spPr/>
    </dgm:pt>
    <dgm:pt modelId="{6CC2759D-E2AB-4C3E-AB40-40588F54F046}" type="pres">
      <dgm:prSet presAssocID="{1CCA4DBD-4913-4A32-B16A-BA4E3792522D}" presName="node" presStyleLbl="node1" presStyleIdx="1" presStyleCnt="3">
        <dgm:presLayoutVars>
          <dgm:bulletEnabled val="1"/>
        </dgm:presLayoutVars>
      </dgm:prSet>
      <dgm:spPr/>
    </dgm:pt>
    <dgm:pt modelId="{6C07C9C5-EEEE-4AC2-AB79-7733157259FD}" type="pres">
      <dgm:prSet presAssocID="{0C0D6005-0FDB-4D3A-B359-F4A911BD8848}" presName="sibTrans" presStyleCnt="0"/>
      <dgm:spPr/>
    </dgm:pt>
    <dgm:pt modelId="{35506E62-A2C7-4723-907A-2513FF75DC96}" type="pres">
      <dgm:prSet presAssocID="{8667834D-41A0-47D1-812A-68DAF3FCC745}" presName="node" presStyleLbl="node1" presStyleIdx="2" presStyleCnt="3">
        <dgm:presLayoutVars>
          <dgm:bulletEnabled val="1"/>
        </dgm:presLayoutVars>
      </dgm:prSet>
      <dgm:spPr/>
    </dgm:pt>
  </dgm:ptLst>
  <dgm:cxnLst>
    <dgm:cxn modelId="{8899CB05-1FDC-47BD-9F56-E7CCA39D8731}" srcId="{51CDDE00-4BE2-4F54-8AF7-600DCFAEABA1}" destId="{A2596785-6A34-4AF0-ACD6-90B3FF15D79E}" srcOrd="0" destOrd="0" parTransId="{69E8F7AD-B578-40D6-A0CE-D44E3343F3AD}" sibTransId="{7B65D0D1-FC78-4492-B376-9D0785A8B139}"/>
    <dgm:cxn modelId="{7288E013-B7A7-40AD-BAD4-0029E2353B1A}" srcId="{1CCA4DBD-4913-4A32-B16A-BA4E3792522D}" destId="{5406E714-7CCC-4DEA-A7C9-3B5889E4BFBF}" srcOrd="0" destOrd="0" parTransId="{E2DF10AC-10DC-40F6-AB3B-C37D8E646A7B}" sibTransId="{654462A9-935D-49E1-B27A-FE07A9F724C7}"/>
    <dgm:cxn modelId="{451E571B-807A-491D-9021-389AA0329CAF}" srcId="{1CCA4DBD-4913-4A32-B16A-BA4E3792522D}" destId="{8483DEF8-E5D7-4452-8B7D-DF5AEED0DBA4}" srcOrd="1" destOrd="0" parTransId="{5BBFA4DB-000F-4F25-8571-9B2785EFC24D}" sibTransId="{1572E6EA-CE79-479B-8BBC-3184793D8CAF}"/>
    <dgm:cxn modelId="{E2C92462-55A5-4341-8DC8-BC8F98540A67}" type="presOf" srcId="{2E0BA933-984D-43F1-B5EA-043080B156BE}" destId="{7BCD737B-0F0F-4229-ABD1-9C54F915C3D8}" srcOrd="0" destOrd="1" presId="urn:microsoft.com/office/officeart/2005/8/layout/hList6"/>
    <dgm:cxn modelId="{A02CDE47-794B-4D54-B5C2-EE09CCCD02AC}" type="presOf" srcId="{51CDDE00-4BE2-4F54-8AF7-600DCFAEABA1}" destId="{EB84C0C6-F18B-4419-8A89-697F2F9C0FB8}" srcOrd="0" destOrd="0" presId="urn:microsoft.com/office/officeart/2005/8/layout/hList6"/>
    <dgm:cxn modelId="{ED3F4768-7A1E-4FCC-9E47-2713C1DAC1EC}" type="presOf" srcId="{8667834D-41A0-47D1-812A-68DAF3FCC745}" destId="{35506E62-A2C7-4723-907A-2513FF75DC96}" srcOrd="0" destOrd="0" presId="urn:microsoft.com/office/officeart/2005/8/layout/hList6"/>
    <dgm:cxn modelId="{47181254-A4D1-4E65-BD33-138E23130DE3}" type="presOf" srcId="{1CCA4DBD-4913-4A32-B16A-BA4E3792522D}" destId="{6CC2759D-E2AB-4C3E-AB40-40588F54F046}" srcOrd="0" destOrd="0" presId="urn:microsoft.com/office/officeart/2005/8/layout/hList6"/>
    <dgm:cxn modelId="{6C624D54-7AC4-4B84-8E53-0C188043EDD0}" type="presOf" srcId="{5406E714-7CCC-4DEA-A7C9-3B5889E4BFBF}" destId="{6CC2759D-E2AB-4C3E-AB40-40588F54F046}" srcOrd="0" destOrd="1" presId="urn:microsoft.com/office/officeart/2005/8/layout/hList6"/>
    <dgm:cxn modelId="{3F3FD781-17A4-40EA-B61F-0A95AEA0828D}" srcId="{8667834D-41A0-47D1-812A-68DAF3FCC745}" destId="{B908B4A8-6AD9-414F-B07B-EAF27373BBEB}" srcOrd="0" destOrd="0" parTransId="{0AA16788-5BEB-40C8-8014-F5C2EADB1A64}" sibTransId="{D6A31EB1-A810-4996-A6E3-BE995930EC80}"/>
    <dgm:cxn modelId="{1ECFE481-662C-46C4-8F7A-8EF41DFBBA0D}" type="presOf" srcId="{3D1F89A1-95DA-48F5-A6FA-637B64E07042}" destId="{7BCD737B-0F0F-4229-ABD1-9C54F915C3D8}" srcOrd="0" destOrd="2" presId="urn:microsoft.com/office/officeart/2005/8/layout/hList6"/>
    <dgm:cxn modelId="{148BE088-4320-444B-A220-55EDC2304B59}" srcId="{A2596785-6A34-4AF0-ACD6-90B3FF15D79E}" destId="{3D1F89A1-95DA-48F5-A6FA-637B64E07042}" srcOrd="1" destOrd="0" parTransId="{3A38B006-C79C-4CE3-87B0-B84359B04073}" sibTransId="{9CE3884B-2C4B-449C-A3B7-554F177258EE}"/>
    <dgm:cxn modelId="{467434AF-8C5F-48B3-804E-D29A0F49FC75}" srcId="{51CDDE00-4BE2-4F54-8AF7-600DCFAEABA1}" destId="{8667834D-41A0-47D1-812A-68DAF3FCC745}" srcOrd="2" destOrd="0" parTransId="{A7DA2C15-2362-49E3-BC42-D8231B391544}" sibTransId="{723DC1D1-2332-4FF4-9BBA-B7EEA664DDA1}"/>
    <dgm:cxn modelId="{4586D9AF-42D5-4F10-AAB3-E7737F34CA33}" srcId="{51CDDE00-4BE2-4F54-8AF7-600DCFAEABA1}" destId="{1CCA4DBD-4913-4A32-B16A-BA4E3792522D}" srcOrd="1" destOrd="0" parTransId="{1B0A25E4-570C-4BD6-A364-674FBCB10595}" sibTransId="{0C0D6005-0FDB-4D3A-B359-F4A911BD8848}"/>
    <dgm:cxn modelId="{B1DE95C2-888E-4B97-A42A-F05274B5EE3D}" srcId="{A2596785-6A34-4AF0-ACD6-90B3FF15D79E}" destId="{B880EAE7-9B8E-432B-88E3-B5A2BA7632BA}" srcOrd="2" destOrd="0" parTransId="{4B2A2273-DF71-48F6-8C24-3409A1D5E4EB}" sibTransId="{F24DD153-D909-46F3-87F7-35E21005D63F}"/>
    <dgm:cxn modelId="{7F2563CC-25F0-42DC-A22C-3E664BD48959}" type="presOf" srcId="{B908B4A8-6AD9-414F-B07B-EAF27373BBEB}" destId="{35506E62-A2C7-4723-907A-2513FF75DC96}" srcOrd="0" destOrd="1" presId="urn:microsoft.com/office/officeart/2005/8/layout/hList6"/>
    <dgm:cxn modelId="{6644BDCC-4433-4781-B7F8-983C4CCAD4AC}" type="presOf" srcId="{8483DEF8-E5D7-4452-8B7D-DF5AEED0DBA4}" destId="{6CC2759D-E2AB-4C3E-AB40-40588F54F046}" srcOrd="0" destOrd="2" presId="urn:microsoft.com/office/officeart/2005/8/layout/hList6"/>
    <dgm:cxn modelId="{95EDABDA-2547-437F-89C9-91FE4F4A2871}" srcId="{A2596785-6A34-4AF0-ACD6-90B3FF15D79E}" destId="{2E0BA933-984D-43F1-B5EA-043080B156BE}" srcOrd="0" destOrd="0" parTransId="{6BAE6BF3-8BC0-45D0-811B-CACA8DF1DC5B}" sibTransId="{3369AF41-F86D-476D-972A-CF7F25F1B369}"/>
    <dgm:cxn modelId="{834FF6E4-DEEA-45B8-A784-6D38C544033C}" type="presOf" srcId="{A2596785-6A34-4AF0-ACD6-90B3FF15D79E}" destId="{7BCD737B-0F0F-4229-ABD1-9C54F915C3D8}" srcOrd="0" destOrd="0" presId="urn:microsoft.com/office/officeart/2005/8/layout/hList6"/>
    <dgm:cxn modelId="{4158E1F9-0C25-41AE-8A36-77B6D7EA5774}" type="presOf" srcId="{B880EAE7-9B8E-432B-88E3-B5A2BA7632BA}" destId="{7BCD737B-0F0F-4229-ABD1-9C54F915C3D8}" srcOrd="0" destOrd="3" presId="urn:microsoft.com/office/officeart/2005/8/layout/hList6"/>
    <dgm:cxn modelId="{3D407AF3-6B60-4D20-A18A-F0A760B71DB9}" type="presParOf" srcId="{EB84C0C6-F18B-4419-8A89-697F2F9C0FB8}" destId="{7BCD737B-0F0F-4229-ABD1-9C54F915C3D8}" srcOrd="0" destOrd="0" presId="urn:microsoft.com/office/officeart/2005/8/layout/hList6"/>
    <dgm:cxn modelId="{59DEDC15-7F29-40D5-ACD8-7C5FEAFAF181}" type="presParOf" srcId="{EB84C0C6-F18B-4419-8A89-697F2F9C0FB8}" destId="{E8F5EE94-D2BC-40CC-9EF8-D844D32C9E92}" srcOrd="1" destOrd="0" presId="urn:microsoft.com/office/officeart/2005/8/layout/hList6"/>
    <dgm:cxn modelId="{CF650332-17AE-4713-955E-A9AC102DD192}" type="presParOf" srcId="{EB84C0C6-F18B-4419-8A89-697F2F9C0FB8}" destId="{6CC2759D-E2AB-4C3E-AB40-40588F54F046}" srcOrd="2" destOrd="0" presId="urn:microsoft.com/office/officeart/2005/8/layout/hList6"/>
    <dgm:cxn modelId="{160F8893-0252-4EDB-82AD-D16413748623}" type="presParOf" srcId="{EB84C0C6-F18B-4419-8A89-697F2F9C0FB8}" destId="{6C07C9C5-EEEE-4AC2-AB79-7733157259FD}" srcOrd="3" destOrd="0" presId="urn:microsoft.com/office/officeart/2005/8/layout/hList6"/>
    <dgm:cxn modelId="{51AB1590-9529-40BC-A1F9-52F4EEEB6741}" type="presParOf" srcId="{EB84C0C6-F18B-4419-8A89-697F2F9C0FB8}" destId="{35506E62-A2C7-4723-907A-2513FF75DC9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D737B-0F0F-4229-ABD1-9C54F915C3D8}">
      <dsp:nvSpPr>
        <dsp:cNvPr id="0" name=""/>
        <dsp:cNvSpPr/>
      </dsp:nvSpPr>
      <dsp:spPr>
        <a:xfrm rot="16200000">
          <a:off x="-796933" y="843116"/>
          <a:ext cx="5197300" cy="3511067"/>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1">
                  <a:lumMod val="95000"/>
                  <a:lumOff val="5000"/>
                </a:schemeClr>
              </a:solidFill>
            </a:rPr>
            <a:t>Aug 1 to Oct 14</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Membership Inventory</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Add Members</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Annual Agreement</a:t>
          </a:r>
        </a:p>
      </dsp:txBody>
      <dsp:txXfrm rot="5400000">
        <a:off x="46184" y="1039459"/>
        <a:ext cx="3511067" cy="3118380"/>
      </dsp:txXfrm>
    </dsp:sp>
    <dsp:sp modelId="{6CC2759D-E2AB-4C3E-AB40-40588F54F046}">
      <dsp:nvSpPr>
        <dsp:cNvPr id="0" name=""/>
        <dsp:cNvSpPr/>
      </dsp:nvSpPr>
      <dsp:spPr>
        <a:xfrm rot="16200000">
          <a:off x="2932632" y="843116"/>
          <a:ext cx="5197300" cy="3511067"/>
        </a:xfrm>
        <a:prstGeom prst="flowChartManualOperation">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marL="0" lvl="0" indent="0" algn="l" defTabSz="1955800">
            <a:lnSpc>
              <a:spcPct val="90000"/>
            </a:lnSpc>
            <a:spcBef>
              <a:spcPct val="0"/>
            </a:spcBef>
            <a:spcAft>
              <a:spcPct val="35000"/>
            </a:spcAft>
            <a:buNone/>
          </a:pPr>
          <a:r>
            <a:rPr lang="en-US" sz="4400" kern="1200" dirty="0"/>
            <a:t>Oct 15 to Oct 31</a:t>
          </a:r>
        </a:p>
        <a:p>
          <a:pPr marL="285750" lvl="1" indent="-285750" algn="l" defTabSz="1244600">
            <a:lnSpc>
              <a:spcPct val="90000"/>
            </a:lnSpc>
            <a:spcBef>
              <a:spcPct val="0"/>
            </a:spcBef>
            <a:spcAft>
              <a:spcPct val="15000"/>
            </a:spcAft>
            <a:buChar char="•"/>
          </a:pPr>
          <a:r>
            <a:rPr lang="en-US" sz="2800" kern="1200" dirty="0"/>
            <a:t>Data Input</a:t>
          </a:r>
        </a:p>
        <a:p>
          <a:pPr marL="285750" lvl="1" indent="-285750" algn="l" defTabSz="1244600">
            <a:lnSpc>
              <a:spcPct val="90000"/>
            </a:lnSpc>
            <a:spcBef>
              <a:spcPct val="0"/>
            </a:spcBef>
            <a:spcAft>
              <a:spcPct val="15000"/>
            </a:spcAft>
            <a:buChar char="•"/>
          </a:pPr>
          <a:r>
            <a:rPr lang="en-US" sz="2800" kern="1200" dirty="0"/>
            <a:t>Review</a:t>
          </a:r>
        </a:p>
      </dsp:txBody>
      <dsp:txXfrm rot="5400000">
        <a:off x="3775749" y="1039459"/>
        <a:ext cx="3511067" cy="3118380"/>
      </dsp:txXfrm>
    </dsp:sp>
    <dsp:sp modelId="{35506E62-A2C7-4723-907A-2513FF75DC96}">
      <dsp:nvSpPr>
        <dsp:cNvPr id="0" name=""/>
        <dsp:cNvSpPr/>
      </dsp:nvSpPr>
      <dsp:spPr>
        <a:xfrm rot="16200000">
          <a:off x="6707029" y="843116"/>
          <a:ext cx="5197300" cy="3511067"/>
        </a:xfrm>
        <a:prstGeom prst="flowChartManualOperation">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0" tIns="0" rIns="342900" bIns="0" numCol="1" spcCol="1270" anchor="t" anchorCtr="0">
          <a:noAutofit/>
        </a:bodyPr>
        <a:lstStyle/>
        <a:p>
          <a:pPr marL="0" lvl="0" indent="0" algn="l" defTabSz="2889250">
            <a:lnSpc>
              <a:spcPct val="90000"/>
            </a:lnSpc>
            <a:spcBef>
              <a:spcPct val="0"/>
            </a:spcBef>
            <a:spcAft>
              <a:spcPct val="35000"/>
            </a:spcAft>
            <a:buNone/>
          </a:pPr>
          <a:r>
            <a:rPr lang="en-US" sz="6500" kern="1200" dirty="0"/>
            <a:t>Nov 1</a:t>
          </a:r>
        </a:p>
        <a:p>
          <a:pPr marL="285750" lvl="1" indent="-285750" algn="l" defTabSz="2400300">
            <a:lnSpc>
              <a:spcPct val="90000"/>
            </a:lnSpc>
            <a:spcBef>
              <a:spcPct val="0"/>
            </a:spcBef>
            <a:spcAft>
              <a:spcPct val="15000"/>
            </a:spcAft>
            <a:buChar char="•"/>
          </a:pPr>
          <a:r>
            <a:rPr lang="en-US" sz="5400" kern="1200" dirty="0"/>
            <a:t>Submit Charter</a:t>
          </a:r>
        </a:p>
      </dsp:txBody>
      <dsp:txXfrm rot="5400000">
        <a:off x="7550146" y="1039459"/>
        <a:ext cx="3511067" cy="311838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coutlife.org/about-scouts/large-width/161884/how-st-louis-scouts-collect-millions-of-food-items-for-hungry-famili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sacac.org/activities/service-projects/" TargetMode="External"/><Relationship Id="rId2" Type="http://schemas.openxmlformats.org/officeDocument/2006/relationships/hyperlink" Target="https://www.scouting.org/outdoor-programs/conservation-and-environment/youth-servic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willeysj@gmail.com"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rcgis.com/home/webmap/viewer.html?webmap=50c04419fcc1496d8a0d072f186e592b"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3.basecamp.com/3958009/buckets/16000091/vaults/2777714268" TargetMode="External"/><Relationship Id="rId7" Type="http://schemas.openxmlformats.org/officeDocument/2006/relationships/image" Target="../media/image14.jpeg"/><Relationship Id="rId2" Type="http://schemas.openxmlformats.org/officeDocument/2006/relationships/hyperlink" Target="https://www.ncacbsa.org/high-adventure/" TargetMode="External"/><Relationship Id="rId1" Type="http://schemas.openxmlformats.org/officeDocument/2006/relationships/slideLayout" Target="../slideLayouts/slideLayout2.xml"/><Relationship Id="rId6" Type="http://schemas.openxmlformats.org/officeDocument/2006/relationships/hyperlink" Target="mailto:knechtjoe@yahoo.com" TargetMode="External"/><Relationship Id="rId5" Type="http://schemas.openxmlformats.org/officeDocument/2006/relationships/hyperlink" Target="https://tap.scouting.org/" TargetMode="External"/><Relationship Id="rId4" Type="http://schemas.openxmlformats.org/officeDocument/2006/relationships/hyperlink" Target="https://3.basecamp.com/3958009/buckets/16000091/uploads/3272427444"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coutingevent.com/082-47852" TargetMode="External"/><Relationship Id="rId3" Type="http://schemas.openxmlformats.org/officeDocument/2006/relationships/hyperlink" Target="https://scoutingevent.com/082-51550" TargetMode="External"/><Relationship Id="rId7" Type="http://schemas.openxmlformats.org/officeDocument/2006/relationships/hyperlink" Target="https://scoutingevent.com/082-powhatanbaloo2021" TargetMode="External"/><Relationship Id="rId2" Type="http://schemas.openxmlformats.org/officeDocument/2006/relationships/hyperlink" Target="https://scoutingevent.com/082-PWDIOLSOct2021" TargetMode="External"/><Relationship Id="rId1" Type="http://schemas.openxmlformats.org/officeDocument/2006/relationships/slideLayout" Target="../slideLayouts/slideLayout3.xml"/><Relationship Id="rId6" Type="http://schemas.openxmlformats.org/officeDocument/2006/relationships/hyperlink" Target="https://scoutingevent.com/082-51270" TargetMode="External"/><Relationship Id="rId5" Type="http://schemas.openxmlformats.org/officeDocument/2006/relationships/hyperlink" Target="https://scoutingevent.com/082-51269" TargetMode="External"/><Relationship Id="rId10" Type="http://schemas.openxmlformats.org/officeDocument/2006/relationships/image" Target="../media/image26.jpeg"/><Relationship Id="rId4" Type="http://schemas.openxmlformats.org/officeDocument/2006/relationships/hyperlink" Target="https://scoutingevent.com/082-PATRIOTFALL21IOLS" TargetMode="External"/><Relationship Id="rId9" Type="http://schemas.openxmlformats.org/officeDocument/2006/relationships/hyperlink" Target="https://scoutingevent.com/082-51296"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mailto:ADLKeenan@gmail.com" TargetMode="External"/><Relationship Id="rId7"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hyperlink" Target="mailto:johnhowlinjr@yahoo.com" TargetMode="External"/><Relationship Id="rId4" Type="http://schemas.openxmlformats.org/officeDocument/2006/relationships/hyperlink" Target="https://www.ncacbsa.org/wood-badg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contact@my.NYLT.org"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7951" y="406400"/>
            <a:ext cx="12024049" cy="2387601"/>
          </a:xfrm>
          <a:prstGeom prst="rect">
            <a:avLst/>
          </a:prstGeom>
        </p:spPr>
        <p:txBody>
          <a:bodyPr>
            <a:normAutofit/>
          </a:bodyPr>
          <a:lstStyle/>
          <a:p>
            <a:r>
              <a:rPr b="1" dirty="0"/>
              <a:t>George Mason District </a:t>
            </a:r>
            <a:br>
              <a:rPr lang="en-US" b="1" dirty="0"/>
            </a:br>
            <a:r>
              <a:rPr b="1" dirty="0"/>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t>October</a:t>
            </a:r>
            <a:r>
              <a:rPr b="1" dirty="0"/>
              <a:t> </a:t>
            </a:r>
            <a:r>
              <a:rPr lang="en-US" b="1" dirty="0"/>
              <a:t>14</a:t>
            </a:r>
            <a:r>
              <a:rPr b="1" dirty="0"/>
              <a:t>, 2021</a:t>
            </a: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C5B3-BD9A-4B28-B857-82A05A13EF51}"/>
              </a:ext>
            </a:extLst>
          </p:cNvPr>
          <p:cNvSpPr>
            <a:spLocks noGrp="1"/>
          </p:cNvSpPr>
          <p:nvPr>
            <p:ph type="title"/>
          </p:nvPr>
        </p:nvSpPr>
        <p:spPr/>
        <p:txBody>
          <a:bodyPr/>
          <a:lstStyle/>
          <a:p>
            <a:r>
              <a:rPr lang="en-US" b="1" dirty="0"/>
              <a:t>Cub Scout Ideas</a:t>
            </a:r>
          </a:p>
        </p:txBody>
      </p:sp>
      <p:sp>
        <p:nvSpPr>
          <p:cNvPr id="3" name="Text Placeholder 2">
            <a:extLst>
              <a:ext uri="{FF2B5EF4-FFF2-40B4-BE49-F238E27FC236}">
                <a16:creationId xmlns:a16="http://schemas.microsoft.com/office/drawing/2014/main" id="{5AC27DA8-A7A7-4E34-A1E0-2FFA1C9E2EA7}"/>
              </a:ext>
            </a:extLst>
          </p:cNvPr>
          <p:cNvSpPr>
            <a:spLocks noGrp="1"/>
          </p:cNvSpPr>
          <p:nvPr>
            <p:ph type="body" idx="1"/>
          </p:nvPr>
        </p:nvSpPr>
        <p:spPr/>
        <p:txBody>
          <a:bodyPr>
            <a:normAutofit fontScale="62500" lnSpcReduction="20000"/>
          </a:bodyPr>
          <a:lstStyle/>
          <a:p>
            <a:pPr algn="l" fontAlgn="base">
              <a:buFont typeface="+mj-lt"/>
              <a:buAutoNum type="arabicPeriod"/>
            </a:pPr>
            <a:r>
              <a:rPr lang="en-US" i="0" dirty="0">
                <a:solidFill>
                  <a:srgbClr val="000000"/>
                </a:solidFill>
                <a:effectLst/>
                <a:latin typeface="inherit"/>
              </a:rPr>
              <a:t>Pick up litter at a park. </a:t>
            </a:r>
          </a:p>
          <a:p>
            <a:pPr algn="l" fontAlgn="base">
              <a:buFont typeface="+mj-lt"/>
              <a:buAutoNum type="arabicPeriod"/>
            </a:pPr>
            <a:r>
              <a:rPr lang="en-US" i="0" dirty="0">
                <a:solidFill>
                  <a:srgbClr val="000000"/>
                </a:solidFill>
                <a:effectLst/>
                <a:latin typeface="inherit"/>
              </a:rPr>
              <a:t>Put together a book drive for a local children’s shelter. </a:t>
            </a:r>
          </a:p>
          <a:p>
            <a:pPr algn="l" fontAlgn="base">
              <a:buFont typeface="+mj-lt"/>
              <a:buAutoNum type="arabicPeriod"/>
            </a:pPr>
            <a:r>
              <a:rPr lang="en-US" i="0" dirty="0">
                <a:solidFill>
                  <a:srgbClr val="000000"/>
                </a:solidFill>
                <a:effectLst/>
                <a:latin typeface="inherit"/>
              </a:rPr>
              <a:t>Write thank you notes to local fire and police stations.</a:t>
            </a:r>
            <a:r>
              <a:rPr lang="en-US" i="0" dirty="0">
                <a:solidFill>
                  <a:srgbClr val="000000"/>
                </a:solidFill>
                <a:effectLst/>
                <a:latin typeface="Open Sans" panose="020B0606030504020204" pitchFamily="34" charset="0"/>
              </a:rPr>
              <a:t> </a:t>
            </a:r>
          </a:p>
          <a:p>
            <a:pPr algn="l" fontAlgn="base">
              <a:buFont typeface="+mj-lt"/>
              <a:buAutoNum type="arabicPeriod"/>
            </a:pPr>
            <a:r>
              <a:rPr lang="en-US" i="0" dirty="0">
                <a:solidFill>
                  <a:srgbClr val="000000"/>
                </a:solidFill>
                <a:effectLst/>
                <a:latin typeface="inherit"/>
              </a:rPr>
              <a:t>Plant trees or wildflowers. </a:t>
            </a:r>
            <a:endParaRPr lang="en-US" i="0" dirty="0">
              <a:solidFill>
                <a:srgbClr val="000000"/>
              </a:solidFill>
              <a:effectLst/>
              <a:latin typeface="Open Sans" panose="020B0606030504020204" pitchFamily="34" charset="0"/>
            </a:endParaRPr>
          </a:p>
          <a:p>
            <a:pPr algn="l" fontAlgn="base">
              <a:buFont typeface="+mj-lt"/>
              <a:buAutoNum type="arabicPeriod"/>
            </a:pPr>
            <a:r>
              <a:rPr lang="en-US" i="0" dirty="0">
                <a:solidFill>
                  <a:srgbClr val="000000"/>
                </a:solidFill>
                <a:effectLst/>
                <a:latin typeface="inherit"/>
              </a:rPr>
              <a:t>Perform magic tricks at a retirement center (Outside of Covid)</a:t>
            </a:r>
          </a:p>
          <a:p>
            <a:pPr algn="l" fontAlgn="base">
              <a:buFont typeface="+mj-lt"/>
              <a:buAutoNum type="arabicPeriod"/>
            </a:pPr>
            <a:r>
              <a:rPr lang="en-US" i="0" dirty="0">
                <a:solidFill>
                  <a:srgbClr val="000000"/>
                </a:solidFill>
                <a:effectLst/>
                <a:latin typeface="inherit"/>
              </a:rPr>
              <a:t>Collect old eyeglasses and donate them to an organization that recycles them.</a:t>
            </a:r>
            <a:r>
              <a:rPr lang="en-US" i="0" dirty="0">
                <a:solidFill>
                  <a:srgbClr val="000000"/>
                </a:solidFill>
                <a:effectLst/>
                <a:latin typeface="Open Sans" panose="020B0606030504020204" pitchFamily="34" charset="0"/>
              </a:rPr>
              <a:t> </a:t>
            </a:r>
          </a:p>
          <a:p>
            <a:pPr algn="l" fontAlgn="base">
              <a:buFont typeface="+mj-lt"/>
              <a:buAutoNum type="arabicPeriod"/>
            </a:pPr>
            <a:r>
              <a:rPr lang="en-US" i="0" dirty="0">
                <a:solidFill>
                  <a:srgbClr val="000000"/>
                </a:solidFill>
                <a:effectLst/>
                <a:latin typeface="inherit"/>
              </a:rPr>
              <a:t>Write letters to servicemen and women thanking them for their service. </a:t>
            </a:r>
          </a:p>
          <a:p>
            <a:pPr algn="l" fontAlgn="base">
              <a:buFont typeface="+mj-lt"/>
              <a:buAutoNum type="arabicPeriod"/>
            </a:pPr>
            <a:r>
              <a:rPr lang="en-US" i="0" dirty="0">
                <a:solidFill>
                  <a:srgbClr val="000000"/>
                </a:solidFill>
                <a:effectLst/>
                <a:latin typeface="inherit"/>
              </a:rPr>
              <a:t>Collect nonperishable food items.</a:t>
            </a:r>
            <a:r>
              <a:rPr lang="en-US" i="0" dirty="0">
                <a:solidFill>
                  <a:srgbClr val="000000"/>
                </a:solidFill>
                <a:effectLst/>
                <a:latin typeface="Open Sans" panose="020B0606030504020204" pitchFamily="34" charset="0"/>
              </a:rPr>
              <a:t> </a:t>
            </a:r>
            <a:r>
              <a:rPr lang="en-US" i="0" u="none" strike="noStrike" dirty="0">
                <a:solidFill>
                  <a:srgbClr val="E64946"/>
                </a:solidFill>
                <a:effectLst/>
                <a:latin typeface="Open Sans" panose="020B0606030504020204" pitchFamily="34" charset="0"/>
                <a:hlinkClick r:id="rId2"/>
              </a:rPr>
              <a:t>Scouting for Food</a:t>
            </a:r>
            <a:r>
              <a:rPr lang="en-US" i="0" dirty="0">
                <a:solidFill>
                  <a:srgbClr val="000000"/>
                </a:solidFill>
                <a:effectLst/>
                <a:latin typeface="Open Sans" panose="020B0606030504020204" pitchFamily="34" charset="0"/>
              </a:rPr>
              <a:t>.</a:t>
            </a:r>
          </a:p>
          <a:p>
            <a:pPr algn="l" fontAlgn="base">
              <a:buFont typeface="+mj-lt"/>
              <a:buAutoNum type="arabicPeriod"/>
            </a:pPr>
            <a:r>
              <a:rPr lang="en-US" i="0" dirty="0">
                <a:solidFill>
                  <a:srgbClr val="000000"/>
                </a:solidFill>
                <a:effectLst/>
                <a:latin typeface="inherit"/>
              </a:rPr>
              <a:t>Collect items like old towels, blankets and unopened pet food to donate to animal shelters.</a:t>
            </a:r>
            <a:endParaRPr lang="en-US" i="0" dirty="0">
              <a:solidFill>
                <a:srgbClr val="000000"/>
              </a:solidFill>
              <a:effectLst/>
              <a:latin typeface="Open Sans" panose="020B0606030504020204" pitchFamily="34" charset="0"/>
            </a:endParaRPr>
          </a:p>
          <a:p>
            <a:pPr algn="l" fontAlgn="base">
              <a:buFont typeface="+mj-lt"/>
              <a:buAutoNum type="arabicPeriod"/>
            </a:pPr>
            <a:r>
              <a:rPr lang="en-US" i="0" dirty="0">
                <a:solidFill>
                  <a:srgbClr val="000000"/>
                </a:solidFill>
                <a:effectLst/>
                <a:latin typeface="inherit"/>
              </a:rPr>
              <a:t>Collect items for a time capsule.</a:t>
            </a:r>
            <a:endParaRPr lang="en-US" i="0" dirty="0">
              <a:solidFill>
                <a:srgbClr val="000000"/>
              </a:solidFill>
              <a:effectLst/>
              <a:latin typeface="Open Sans" panose="020B0606030504020204" pitchFamily="34" charset="0"/>
            </a:endParaRPr>
          </a:p>
          <a:p>
            <a:pPr algn="l" fontAlgn="base">
              <a:buFont typeface="+mj-lt"/>
              <a:buAutoNum type="arabicPeriod"/>
            </a:pPr>
            <a:r>
              <a:rPr lang="en-US" i="0" dirty="0">
                <a:solidFill>
                  <a:srgbClr val="000000"/>
                </a:solidFill>
                <a:effectLst/>
                <a:latin typeface="inherit"/>
              </a:rPr>
              <a:t>Write greeting cards for a local nursing home.</a:t>
            </a:r>
            <a:endParaRPr lang="en-US" i="0" dirty="0">
              <a:solidFill>
                <a:srgbClr val="000000"/>
              </a:solidFill>
              <a:effectLst/>
              <a:latin typeface="Open Sans" panose="020B0606030504020204" pitchFamily="34" charset="0"/>
            </a:endParaRPr>
          </a:p>
          <a:p>
            <a:pPr algn="l" fontAlgn="base">
              <a:buFont typeface="+mj-lt"/>
              <a:buAutoNum type="arabicPeriod"/>
            </a:pPr>
            <a:r>
              <a:rPr lang="en-US" i="0" dirty="0">
                <a:solidFill>
                  <a:srgbClr val="000000"/>
                </a:solidFill>
                <a:effectLst/>
                <a:latin typeface="inherit"/>
              </a:rPr>
              <a:t>Develop and maintain a recycling program at school. </a:t>
            </a:r>
          </a:p>
          <a:p>
            <a:pPr algn="l" fontAlgn="base">
              <a:buFont typeface="+mj-lt"/>
              <a:buAutoNum type="arabicPeriod"/>
            </a:pPr>
            <a:r>
              <a:rPr lang="en-US" i="0" dirty="0">
                <a:solidFill>
                  <a:srgbClr val="000000"/>
                </a:solidFill>
                <a:effectLst/>
                <a:latin typeface="inherit"/>
              </a:rPr>
              <a:t>Collect and donate clothing and toys to the needy</a:t>
            </a:r>
            <a:r>
              <a:rPr lang="en-US" i="0" dirty="0">
                <a:solidFill>
                  <a:srgbClr val="000000"/>
                </a:solidFill>
                <a:effectLst/>
                <a:latin typeface="Open Sans" panose="020B0606030504020204" pitchFamily="34" charset="0"/>
              </a:rPr>
              <a:t>.</a:t>
            </a:r>
            <a:endParaRPr lang="en-US" dirty="0"/>
          </a:p>
        </p:txBody>
      </p:sp>
      <p:pic>
        <p:nvPicPr>
          <p:cNvPr id="5" name="Picture 4">
            <a:extLst>
              <a:ext uri="{FF2B5EF4-FFF2-40B4-BE49-F238E27FC236}">
                <a16:creationId xmlns:a16="http://schemas.microsoft.com/office/drawing/2014/main" id="{E4671711-31E3-4301-8D20-AC99048AB5C5}"/>
              </a:ext>
            </a:extLst>
          </p:cNvPr>
          <p:cNvPicPr>
            <a:picLocks noChangeAspect="1"/>
          </p:cNvPicPr>
          <p:nvPr/>
        </p:nvPicPr>
        <p:blipFill>
          <a:blip r:embed="rId3"/>
          <a:stretch>
            <a:fillRect/>
          </a:stretch>
        </p:blipFill>
        <p:spPr>
          <a:xfrm>
            <a:off x="7857066" y="365125"/>
            <a:ext cx="3920067" cy="3058601"/>
          </a:xfrm>
          <a:prstGeom prst="rect">
            <a:avLst/>
          </a:prstGeom>
        </p:spPr>
      </p:pic>
    </p:spTree>
    <p:extLst>
      <p:ext uri="{BB962C8B-B14F-4D97-AF65-F5344CB8AC3E}">
        <p14:creationId xmlns:p14="http://schemas.microsoft.com/office/powerpoint/2010/main" val="7932613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4707-B4A0-4582-B813-D7329A1C3D55}"/>
              </a:ext>
            </a:extLst>
          </p:cNvPr>
          <p:cNvSpPr>
            <a:spLocks noGrp="1"/>
          </p:cNvSpPr>
          <p:nvPr>
            <p:ph type="title"/>
          </p:nvPr>
        </p:nvSpPr>
        <p:spPr>
          <a:xfrm>
            <a:off x="838200" y="627945"/>
            <a:ext cx="10515600" cy="876653"/>
          </a:xfrm>
        </p:spPr>
        <p:txBody>
          <a:bodyPr/>
          <a:lstStyle/>
          <a:p>
            <a:r>
              <a:rPr lang="en-US" b="1" dirty="0"/>
              <a:t>Service Ideas</a:t>
            </a:r>
          </a:p>
        </p:txBody>
      </p:sp>
      <p:sp>
        <p:nvSpPr>
          <p:cNvPr id="3" name="Text Placeholder 2">
            <a:extLst>
              <a:ext uri="{FF2B5EF4-FFF2-40B4-BE49-F238E27FC236}">
                <a16:creationId xmlns:a16="http://schemas.microsoft.com/office/drawing/2014/main" id="{9C0301F7-CFEE-44A3-B651-9CC443410668}"/>
              </a:ext>
            </a:extLst>
          </p:cNvPr>
          <p:cNvSpPr>
            <a:spLocks noGrp="1"/>
          </p:cNvSpPr>
          <p:nvPr>
            <p:ph type="body" idx="1"/>
          </p:nvPr>
        </p:nvSpPr>
        <p:spPr>
          <a:xfrm>
            <a:off x="838200" y="1825624"/>
            <a:ext cx="10515600" cy="2441575"/>
          </a:xfrm>
        </p:spPr>
        <p:txBody>
          <a:bodyPr>
            <a:normAutofit/>
          </a:bodyPr>
          <a:lstStyle/>
          <a:p>
            <a:r>
              <a:rPr lang="en-US" dirty="0">
                <a:hlinkClick r:id="" action="ppaction://noaction"/>
              </a:rPr>
              <a:t>https://scoutlife.org/hobbies-projects/funstuff/166463/15-community-service-projects-perfect-for-kids-and-cub-scouts/</a:t>
            </a:r>
          </a:p>
          <a:p>
            <a:r>
              <a:rPr lang="en-US" dirty="0">
                <a:hlinkClick r:id="" action="ppaction://noaction"/>
              </a:rPr>
              <a:t>https://cubscoutideas.com/79/community-service-involvement/</a:t>
            </a:r>
            <a:endParaRPr lang="en-US" dirty="0"/>
          </a:p>
          <a:p>
            <a:r>
              <a:rPr lang="en-US" dirty="0">
                <a:hlinkClick r:id="rId2"/>
              </a:rPr>
              <a:t>https://www.scouting.org/outdoor-programs/conservation-and-environment/youth-service/</a:t>
            </a:r>
            <a:endParaRPr lang="en-US" dirty="0"/>
          </a:p>
          <a:p>
            <a:endParaRPr lang="en-US" dirty="0"/>
          </a:p>
          <a:p>
            <a:endParaRPr lang="en-US" dirty="0"/>
          </a:p>
        </p:txBody>
      </p:sp>
      <p:sp>
        <p:nvSpPr>
          <p:cNvPr id="4" name="Text Placeholder 2">
            <a:extLst>
              <a:ext uri="{FF2B5EF4-FFF2-40B4-BE49-F238E27FC236}">
                <a16:creationId xmlns:a16="http://schemas.microsoft.com/office/drawing/2014/main" id="{15B0BC54-04E5-4815-9BF3-1333026057F5}"/>
              </a:ext>
            </a:extLst>
          </p:cNvPr>
          <p:cNvSpPr txBox="1">
            <a:spLocks/>
          </p:cNvSpPr>
          <p:nvPr/>
        </p:nvSpPr>
        <p:spPr>
          <a:xfrm>
            <a:off x="838200" y="5353402"/>
            <a:ext cx="10515600" cy="876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r>
              <a:rPr lang="en-US" dirty="0">
                <a:hlinkClick r:id="rId3"/>
              </a:rPr>
              <a:t>https://www.bsacac.org/activities/service-projects/</a:t>
            </a:r>
            <a:endParaRPr lang="en-US" dirty="0"/>
          </a:p>
          <a:p>
            <a:pPr marL="0" indent="0" hangingPunct="1">
              <a:buNone/>
            </a:pPr>
            <a:endParaRPr lang="en-US" dirty="0"/>
          </a:p>
          <a:p>
            <a:pPr hangingPunct="1"/>
            <a:endParaRPr lang="en-US" dirty="0"/>
          </a:p>
        </p:txBody>
      </p:sp>
      <p:sp>
        <p:nvSpPr>
          <p:cNvPr id="6" name="Title 1">
            <a:extLst>
              <a:ext uri="{FF2B5EF4-FFF2-40B4-BE49-F238E27FC236}">
                <a16:creationId xmlns:a16="http://schemas.microsoft.com/office/drawing/2014/main" id="{C4FBC363-2669-4B6C-9F3C-93A46E9F093E}"/>
              </a:ext>
            </a:extLst>
          </p:cNvPr>
          <p:cNvSpPr txBox="1">
            <a:spLocks/>
          </p:cNvSpPr>
          <p:nvPr/>
        </p:nvSpPr>
        <p:spPr>
          <a:xfrm>
            <a:off x="928512" y="4476749"/>
            <a:ext cx="10515600" cy="876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t>Scout Service Request</a:t>
            </a:r>
          </a:p>
        </p:txBody>
      </p:sp>
    </p:spTree>
    <p:extLst>
      <p:ext uri="{BB962C8B-B14F-4D97-AF65-F5344CB8AC3E}">
        <p14:creationId xmlns:p14="http://schemas.microsoft.com/office/powerpoint/2010/main" val="27940776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BA2C8-EAF8-432D-A50B-C22C954F1EC2}"/>
              </a:ext>
            </a:extLst>
          </p:cNvPr>
          <p:cNvSpPr>
            <a:spLocks noGrp="1"/>
          </p:cNvSpPr>
          <p:nvPr>
            <p:ph type="title"/>
          </p:nvPr>
        </p:nvSpPr>
        <p:spPr/>
        <p:txBody>
          <a:bodyPr>
            <a:normAutofit/>
          </a:bodyPr>
          <a:lstStyle/>
          <a:p>
            <a:r>
              <a:rPr lang="en-US" b="1" dirty="0"/>
              <a:t>Jamboree-on-the-Air/</a:t>
            </a:r>
            <a:br>
              <a:rPr lang="en-US" b="1" dirty="0"/>
            </a:br>
            <a:r>
              <a:rPr lang="en-US" b="1" dirty="0"/>
              <a:t>Jamboree-on-the-Internet</a:t>
            </a:r>
          </a:p>
        </p:txBody>
      </p:sp>
      <p:sp>
        <p:nvSpPr>
          <p:cNvPr id="3" name="Text Placeholder 2">
            <a:extLst>
              <a:ext uri="{FF2B5EF4-FFF2-40B4-BE49-F238E27FC236}">
                <a16:creationId xmlns:a16="http://schemas.microsoft.com/office/drawing/2014/main" id="{0EB9F777-9729-471B-824A-FEFA16E28836}"/>
              </a:ext>
            </a:extLst>
          </p:cNvPr>
          <p:cNvSpPr>
            <a:spLocks noGrp="1"/>
          </p:cNvSpPr>
          <p:nvPr>
            <p:ph type="body" idx="1"/>
          </p:nvPr>
        </p:nvSpPr>
        <p:spPr/>
        <p:txBody>
          <a:bodyPr/>
          <a:lstStyle/>
          <a:p>
            <a:r>
              <a:rPr lang="en-US" u="sng" dirty="0">
                <a:solidFill>
                  <a:schemeClr val="tx1"/>
                </a:solidFill>
                <a:latin typeface="Arial" panose="020B0604020202020204" pitchFamily="34" charset="0"/>
                <a:cs typeface="Arial" panose="020B0604020202020204" pitchFamily="34" charset="0"/>
              </a:rPr>
              <a:t>What</a:t>
            </a:r>
            <a:r>
              <a:rPr lang="en-US" dirty="0">
                <a:solidFill>
                  <a:schemeClr val="tx1"/>
                </a:solidFill>
                <a:latin typeface="Arial" panose="020B0604020202020204" pitchFamily="34" charset="0"/>
                <a:cs typeface="Arial" panose="020B0604020202020204" pitchFamily="34" charset="0"/>
              </a:rPr>
              <a:t>:  A</a:t>
            </a:r>
            <a:r>
              <a:rPr lang="en-US" b="0" i="0" dirty="0">
                <a:solidFill>
                  <a:schemeClr val="tx1"/>
                </a:solidFill>
                <a:effectLst/>
                <a:latin typeface="Arial" panose="020B0604020202020204" pitchFamily="34" charset="0"/>
                <a:cs typeface="Arial" panose="020B0604020202020204" pitchFamily="34" charset="0"/>
              </a:rPr>
              <a:t>n annual event in which Scouts all over the world connect with each other, by means of amateur radio and/or the Internet, to share ideas and exchange experiences.</a:t>
            </a:r>
          </a:p>
          <a:p>
            <a:pPr marL="0" indent="0">
              <a:buNone/>
            </a:pPr>
            <a:endParaRPr lang="en-US" b="0" i="0" dirty="0">
              <a:solidFill>
                <a:schemeClr val="tx1"/>
              </a:solidFill>
              <a:effectLst/>
              <a:latin typeface="Arial" panose="020B0604020202020204" pitchFamily="34" charset="0"/>
              <a:cs typeface="Arial" panose="020B0604020202020204" pitchFamily="34" charset="0"/>
            </a:endParaRPr>
          </a:p>
          <a:p>
            <a:r>
              <a:rPr lang="en-US" u="sng" dirty="0">
                <a:solidFill>
                  <a:schemeClr val="tx1"/>
                </a:solidFill>
                <a:latin typeface="Arial" panose="020B0604020202020204" pitchFamily="34" charset="0"/>
                <a:cs typeface="Arial" panose="020B0604020202020204" pitchFamily="34" charset="0"/>
              </a:rPr>
              <a:t>When</a:t>
            </a:r>
            <a:r>
              <a:rPr lang="en-US" dirty="0">
                <a:solidFill>
                  <a:schemeClr val="tx1"/>
                </a:solidFill>
                <a:latin typeface="Arial" panose="020B0604020202020204" pitchFamily="34" charset="0"/>
                <a:cs typeface="Arial" panose="020B0604020202020204" pitchFamily="34" charset="0"/>
              </a:rPr>
              <a:t>:  S</a:t>
            </a:r>
            <a:r>
              <a:rPr lang="en-US" b="0" i="0" dirty="0">
                <a:solidFill>
                  <a:schemeClr val="tx1"/>
                </a:solidFill>
                <a:effectLst/>
                <a:latin typeface="Arial" panose="020B0604020202020204" pitchFamily="34" charset="0"/>
                <a:cs typeface="Arial" panose="020B0604020202020204" pitchFamily="34" charset="0"/>
              </a:rPr>
              <a:t>tarts at 00:00 h local time on 16 October and runs up to 23:59 h local time on 17 October.</a:t>
            </a:r>
            <a:endParaRPr lang="en-US" dirty="0">
              <a:solidFill>
                <a:schemeClr val="tx1"/>
              </a:solidFill>
              <a:latin typeface="Arial" panose="020B0604020202020204" pitchFamily="34" charset="0"/>
              <a:cs typeface="Arial" panose="020B0604020202020204" pitchFamily="34" charset="0"/>
            </a:endParaRP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More info</a:t>
            </a:r>
            <a:r>
              <a:rPr lang="en-US"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https://www.jotajoti.info/</a:t>
            </a:r>
          </a:p>
        </p:txBody>
      </p:sp>
      <p:pic>
        <p:nvPicPr>
          <p:cNvPr id="5" name="Picture 4">
            <a:extLst>
              <a:ext uri="{FF2B5EF4-FFF2-40B4-BE49-F238E27FC236}">
                <a16:creationId xmlns:a16="http://schemas.microsoft.com/office/drawing/2014/main" id="{CD5B4ED5-06EC-42D8-A7A1-25A9702E4DAE}"/>
              </a:ext>
            </a:extLst>
          </p:cNvPr>
          <p:cNvPicPr>
            <a:picLocks noChangeAspect="1"/>
          </p:cNvPicPr>
          <p:nvPr/>
        </p:nvPicPr>
        <p:blipFill>
          <a:blip r:embed="rId2"/>
          <a:stretch>
            <a:fillRect/>
          </a:stretch>
        </p:blipFill>
        <p:spPr>
          <a:xfrm>
            <a:off x="8597231" y="365124"/>
            <a:ext cx="2756569" cy="1325563"/>
          </a:xfrm>
          <a:prstGeom prst="rect">
            <a:avLst/>
          </a:prstGeom>
        </p:spPr>
      </p:pic>
    </p:spTree>
    <p:extLst>
      <p:ext uri="{BB962C8B-B14F-4D97-AF65-F5344CB8AC3E}">
        <p14:creationId xmlns:p14="http://schemas.microsoft.com/office/powerpoint/2010/main" val="270632718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Matt Burns, Vice Chair Program</a:t>
            </a:r>
          </a:p>
          <a:p>
            <a:r>
              <a:rPr dirty="0"/>
              <a:t>Teralyn Carlson, Deputy Vice Chair</a:t>
            </a:r>
          </a:p>
          <a:p>
            <a:r>
              <a:rPr dirty="0"/>
              <a:t>George Mason District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t>Current 2021 GM Calendar</a:t>
            </a:r>
          </a:p>
        </p:txBody>
      </p:sp>
      <p:sp>
        <p:nvSpPr>
          <p:cNvPr id="112" name="Content Placeholder 2"/>
          <p:cNvSpPr txBox="1">
            <a:spLocks noGrp="1"/>
          </p:cNvSpPr>
          <p:nvPr>
            <p:ph type="body" sz="half" idx="1"/>
          </p:nvPr>
        </p:nvSpPr>
        <p:spPr>
          <a:xfrm>
            <a:off x="358218" y="1904214"/>
            <a:ext cx="5885829" cy="4153395"/>
          </a:xfrm>
          <a:prstGeom prst="rect">
            <a:avLst/>
          </a:prstGeom>
        </p:spPr>
        <p:txBody>
          <a:bodyPr/>
          <a:lstStyle/>
          <a:p>
            <a:pPr>
              <a:defRPr sz="2000"/>
            </a:pPr>
            <a:r>
              <a:rPr dirty="0"/>
              <a:t>October 15-17, 2021 – GM District STEM Camporee</a:t>
            </a:r>
            <a:endParaRPr lang="en-US" dirty="0"/>
          </a:p>
          <a:p>
            <a:pPr>
              <a:defRPr sz="2000"/>
            </a:pPr>
            <a:r>
              <a:rPr lang="en-US" sz="2000" dirty="0"/>
              <a:t>October 16, 2021 – Jamboree on the Internet/ Jamboree on the Air</a:t>
            </a:r>
          </a:p>
          <a:p>
            <a:pPr>
              <a:defRPr sz="2000"/>
            </a:pPr>
            <a:r>
              <a:rPr lang="en-US" dirty="0"/>
              <a:t>November 6, 2021 – Scouting for Food Tag Distribution</a:t>
            </a:r>
            <a:endParaRPr dirty="0"/>
          </a:p>
          <a:p>
            <a:pPr>
              <a:defRPr sz="2000"/>
            </a:pPr>
            <a:r>
              <a:rPr dirty="0"/>
              <a:t>November </a:t>
            </a:r>
            <a:r>
              <a:rPr lang="en-US" dirty="0"/>
              <a:t>7</a:t>
            </a:r>
            <a:r>
              <a:rPr dirty="0"/>
              <a:t>, 2021 – Veterans Day Flags In</a:t>
            </a:r>
            <a:endParaRPr lang="en-US" dirty="0"/>
          </a:p>
          <a:p>
            <a:pPr>
              <a:defRPr sz="2000"/>
            </a:pPr>
            <a:r>
              <a:rPr lang="en-US" dirty="0"/>
              <a:t>November 13, 2021 – Scouting for Food Pick Up</a:t>
            </a:r>
            <a:endParaRPr dirty="0"/>
          </a:p>
        </p:txBody>
      </p:sp>
      <p:pic>
        <p:nvPicPr>
          <p:cNvPr id="113" name="Picture 4" descr="Picture 4"/>
          <p:cNvPicPr>
            <a:picLocks noChangeAspect="1"/>
          </p:cNvPicPr>
          <p:nvPr/>
        </p:nvPicPr>
        <p:blipFill>
          <a:blip r:embed="rId2"/>
          <a:srcRect t="1067"/>
          <a:stretch>
            <a:fillRect/>
          </a:stretch>
        </p:blipFill>
        <p:spPr>
          <a:xfrm>
            <a:off x="6693251" y="1867637"/>
            <a:ext cx="4802406" cy="356337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a:xfrm>
            <a:off x="838199" y="365125"/>
            <a:ext cx="10781145" cy="1325563"/>
          </a:xfrm>
        </p:spPr>
        <p:txBody>
          <a:bodyPr/>
          <a:lstStyle/>
          <a:p>
            <a:r>
              <a:rPr lang="en-US" b="1" dirty="0"/>
              <a:t>Civic and Related Activities of Interest to Scouts </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Falls Church Fall Community Clean Up – Date TBD – Another service project opportunity benefitting the community.</a:t>
            </a:r>
          </a:p>
          <a:p>
            <a:r>
              <a:rPr lang="en-US" dirty="0"/>
              <a:t>Falls Church Halloween Carnival – Saturday, October 30 – For youth, 11 and under at the Community Center.</a:t>
            </a:r>
          </a:p>
          <a:p>
            <a:r>
              <a:rPr lang="en-US" dirty="0"/>
              <a:t>Falls Church – A Very Victorian Christmas – Visit the Cherry Hill Farmhouse to see how Christmas was celebrated in the 1860s.</a:t>
            </a:r>
          </a:p>
          <a:p>
            <a:r>
              <a:rPr lang="en-US" dirty="0"/>
              <a:t>Fairfax City Festival of Lights and Carols – December 4 from 12 to 6 p.m. in Old Town Square, 10415 North Street</a:t>
            </a:r>
          </a:p>
          <a:p>
            <a:pPr marL="0" indent="0">
              <a:buNone/>
            </a:pPr>
            <a:endParaRPr lang="en-US" dirty="0"/>
          </a:p>
        </p:txBody>
      </p:sp>
    </p:spTree>
    <p:extLst>
      <p:ext uri="{BB962C8B-B14F-4D97-AF65-F5344CB8AC3E}">
        <p14:creationId xmlns:p14="http://schemas.microsoft.com/office/powerpoint/2010/main" val="5236655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a:xfrm>
            <a:off x="838199" y="365125"/>
            <a:ext cx="10661073" cy="1325563"/>
          </a:xfrm>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Vienna Halloween Parade – October 27, 2021 at 7 p.m.  See website for registration.</a:t>
            </a:r>
          </a:p>
          <a:p>
            <a:r>
              <a:rPr lang="en-US" dirty="0"/>
              <a:t>Vienna Town Clean Up Days – August, November and April – A great opportunity for units of all ages to conduct a service project and for youth to earn service hours.</a:t>
            </a:r>
          </a:p>
          <a:p>
            <a:r>
              <a:rPr lang="en-US" dirty="0"/>
              <a:t>Veterans Day at Great Falls – November 11 - Free admission so visitors can remember our veterans by visiting a national park.</a:t>
            </a:r>
          </a:p>
          <a:p>
            <a:r>
              <a:rPr lang="en-US" dirty="0"/>
              <a:t>X-Wing Starfighter from “Star Wars” – On display through Jan 1, 2022 at National Air and Space Museum, Udvar-Hazy Center, Dulles</a:t>
            </a:r>
          </a:p>
          <a:p>
            <a:endParaRPr lang="en-US" dirty="0"/>
          </a:p>
        </p:txBody>
      </p:sp>
    </p:spTree>
    <p:extLst>
      <p:ext uri="{BB962C8B-B14F-4D97-AF65-F5344CB8AC3E}">
        <p14:creationId xmlns:p14="http://schemas.microsoft.com/office/powerpoint/2010/main" val="24786174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2"/>
          <a:srcRect t="6217" b="7905"/>
          <a:stretch>
            <a:fillRect/>
          </a:stretch>
        </p:blipFill>
        <p:spPr>
          <a:xfrm>
            <a:off x="0" y="10"/>
            <a:ext cx="12192000" cy="6857990"/>
          </a:xfrm>
          <a:prstGeom prst="rect">
            <a:avLst/>
          </a:prstGeom>
          <a:ln w="12700">
            <a:miter lim="400000"/>
          </a:ln>
        </p:spPr>
      </p:pic>
      <p:sp>
        <p:nvSpPr>
          <p:cNvPr id="120" name="Title 1"/>
          <p:cNvSpPr txBox="1">
            <a:spLocks noGrp="1"/>
          </p:cNvSpPr>
          <p:nvPr>
            <p:ph type="title"/>
          </p:nvPr>
        </p:nvSpPr>
        <p:spPr>
          <a:xfrm>
            <a:off x="7079660" y="108280"/>
            <a:ext cx="4204138" cy="973628"/>
          </a:xfrm>
          <a:prstGeom prst="rect">
            <a:avLst/>
          </a:prstGeom>
        </p:spPr>
        <p:txBody>
          <a:bodyPr/>
          <a:lstStyle>
            <a:lvl1pPr algn="ctr">
              <a:defRPr sz="5400">
                <a:solidFill>
                  <a:srgbClr val="FFFF00"/>
                </a:solidFill>
                <a:effectLst>
                  <a:outerShdw blurRad="38100" dist="38100" dir="2700000" rotWithShape="0">
                    <a:srgbClr val="000000">
                      <a:alpha val="43137"/>
                    </a:srgbClr>
                  </a:outerShdw>
                </a:effectLst>
              </a:defRPr>
            </a:lvl1pPr>
          </a:lstStyle>
          <a:p>
            <a:r>
              <a:rPr b="1" dirty="0"/>
              <a:t>Flags In</a:t>
            </a:r>
          </a:p>
        </p:txBody>
      </p:sp>
      <p:sp>
        <p:nvSpPr>
          <p:cNvPr id="121" name="Content Placeholder 2"/>
          <p:cNvSpPr txBox="1">
            <a:spLocks noGrp="1"/>
          </p:cNvSpPr>
          <p:nvPr>
            <p:ph type="body" sz="quarter" idx="1"/>
          </p:nvPr>
        </p:nvSpPr>
        <p:spPr>
          <a:xfrm>
            <a:off x="2534194" y="2373516"/>
            <a:ext cx="6100355" cy="2619841"/>
          </a:xfrm>
          <a:prstGeom prst="rect">
            <a:avLst/>
          </a:prstGeom>
        </p:spPr>
        <p:txBody>
          <a:bodyPr anchor="ctr"/>
          <a:lstStyle/>
          <a:p>
            <a:pPr marL="171450" indent="-171450" defTabSz="685800">
              <a:spcBef>
                <a:spcPts val="700"/>
              </a:spcBef>
              <a:defRPr sz="2400" b="1"/>
            </a:pPr>
            <a:r>
              <a:rPr dirty="0"/>
              <a:t>Social distancing – bring a mask. </a:t>
            </a:r>
          </a:p>
          <a:p>
            <a:pPr marL="171450" indent="-171450" defTabSz="685800">
              <a:spcBef>
                <a:spcPts val="700"/>
              </a:spcBef>
              <a:defRPr sz="2400" b="1"/>
            </a:pPr>
            <a:r>
              <a:rPr dirty="0"/>
              <a:t>National Memorial Park, 7482 Lee Highway, Falls Church</a:t>
            </a:r>
          </a:p>
          <a:p>
            <a:pPr marL="171450" indent="-171450" defTabSz="685800">
              <a:spcBef>
                <a:spcPts val="700"/>
              </a:spcBef>
              <a:defRPr sz="2400" b="1"/>
            </a:pPr>
            <a:endParaRPr dirty="0"/>
          </a:p>
          <a:p>
            <a:pPr marL="171450" indent="-171450" defTabSz="685800">
              <a:spcBef>
                <a:spcPts val="700"/>
              </a:spcBef>
              <a:defRPr sz="2400" b="1"/>
            </a:pPr>
            <a:r>
              <a:rPr dirty="0"/>
              <a:t>All Scouts, including Girl Scouts, are welcome.</a:t>
            </a:r>
          </a:p>
          <a:p>
            <a:pPr marL="171450" indent="-171450" defTabSz="685800">
              <a:spcBef>
                <a:spcPts val="700"/>
              </a:spcBef>
              <a:defRPr sz="2400" b="1"/>
            </a:pPr>
            <a:r>
              <a:rPr dirty="0"/>
              <a:t>Class A Uniforms</a:t>
            </a:r>
          </a:p>
        </p:txBody>
      </p:sp>
      <p:sp>
        <p:nvSpPr>
          <p:cNvPr id="122" name="TextBox 3"/>
          <p:cNvSpPr txBox="1"/>
          <p:nvPr/>
        </p:nvSpPr>
        <p:spPr>
          <a:xfrm>
            <a:off x="3729445" y="5638634"/>
            <a:ext cx="2592643" cy="1247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pPr>
            <a:r>
              <a:rPr dirty="0"/>
              <a:t>For more info, contact Russell Pittman at ruspittman@gmail.com</a:t>
            </a:r>
            <a:r>
              <a:rPr sz="1800" b="0" dirty="0"/>
              <a:t>.</a:t>
            </a:r>
          </a:p>
        </p:txBody>
      </p:sp>
      <p:sp>
        <p:nvSpPr>
          <p:cNvPr id="123" name="TextBox 5"/>
          <p:cNvSpPr txBox="1"/>
          <p:nvPr/>
        </p:nvSpPr>
        <p:spPr>
          <a:xfrm>
            <a:off x="241664" y="108281"/>
            <a:ext cx="6654435"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b="1">
                <a:solidFill>
                  <a:srgbClr val="FFFF00"/>
                </a:solidFill>
              </a:defRPr>
            </a:pPr>
            <a:r>
              <a:rPr lang="en-US" dirty="0"/>
              <a:t>November 7</a:t>
            </a:r>
            <a:r>
              <a:rPr dirty="0"/>
              <a:t>, 2021</a:t>
            </a:r>
          </a:p>
          <a:p>
            <a:pPr>
              <a:defRPr sz="3200" b="1">
                <a:solidFill>
                  <a:srgbClr val="FFFF00"/>
                </a:solidFill>
              </a:defRPr>
            </a:pPr>
            <a:r>
              <a:rPr dirty="0"/>
              <a:t>Flag placement will start at 1</a:t>
            </a:r>
            <a:r>
              <a:rPr lang="en-US" dirty="0"/>
              <a:t>2</a:t>
            </a:r>
            <a:r>
              <a:rPr dirty="0"/>
              <a:t>:00 </a:t>
            </a:r>
            <a:r>
              <a:rPr lang="en-US" dirty="0"/>
              <a:t>noon</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9C5-03CC-42CD-AC10-A01CC2E807E1}"/>
              </a:ext>
            </a:extLst>
          </p:cNvPr>
          <p:cNvSpPr>
            <a:spLocks noGrp="1"/>
          </p:cNvSpPr>
          <p:nvPr>
            <p:ph type="title"/>
          </p:nvPr>
        </p:nvSpPr>
        <p:spPr>
          <a:xfrm>
            <a:off x="243308" y="675860"/>
            <a:ext cx="3231412" cy="1832209"/>
          </a:xfrm>
        </p:spPr>
        <p:txBody>
          <a:bodyPr>
            <a:normAutofit fontScale="90000"/>
          </a:bodyPr>
          <a:lstStyle/>
          <a:p>
            <a:r>
              <a:rPr lang="en-US" b="1" dirty="0"/>
              <a:t>GEORGE MASON DISTRICT CAMPOREE</a:t>
            </a:r>
            <a:br>
              <a:rPr lang="en-US" dirty="0"/>
            </a:br>
            <a:endParaRPr lang="en-US" b="1" dirty="0"/>
          </a:p>
        </p:txBody>
      </p:sp>
      <p:sp>
        <p:nvSpPr>
          <p:cNvPr id="3" name="Content Placeholder 2">
            <a:extLst>
              <a:ext uri="{FF2B5EF4-FFF2-40B4-BE49-F238E27FC236}">
                <a16:creationId xmlns:a16="http://schemas.microsoft.com/office/drawing/2014/main" id="{052E26B6-1FC1-431C-8281-F6635395F056}"/>
              </a:ext>
            </a:extLst>
          </p:cNvPr>
          <p:cNvSpPr>
            <a:spLocks noGrp="1"/>
          </p:cNvSpPr>
          <p:nvPr>
            <p:ph idx="1"/>
          </p:nvPr>
        </p:nvSpPr>
        <p:spPr>
          <a:xfrm>
            <a:off x="8480725" y="229358"/>
            <a:ext cx="3467967" cy="5799909"/>
          </a:xfrm>
        </p:spPr>
        <p:txBody>
          <a:bodyPr>
            <a:normAutofit/>
          </a:bodyPr>
          <a:lstStyle/>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Date: </a:t>
            </a: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October 15 – 17, 2021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Location: 4H Camp, Front Royal, VA.</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400" dirty="0"/>
              <a:t>Online registration available now on Council website (below). </a:t>
            </a:r>
          </a:p>
          <a:p>
            <a:r>
              <a:rPr lang="en-US" sz="2400" dirty="0"/>
              <a:t>Leader Guide available on registration site.</a:t>
            </a:r>
          </a:p>
          <a:p>
            <a:r>
              <a:rPr lang="en-US" sz="2400" dirty="0"/>
              <a:t>Need unit volunteers to help run event. </a:t>
            </a:r>
            <a:endParaRPr lang="en-US" sz="2000" dirty="0"/>
          </a:p>
        </p:txBody>
      </p:sp>
      <p:pic>
        <p:nvPicPr>
          <p:cNvPr id="7" name="Picture 6">
            <a:extLst>
              <a:ext uri="{FF2B5EF4-FFF2-40B4-BE49-F238E27FC236}">
                <a16:creationId xmlns:a16="http://schemas.microsoft.com/office/drawing/2014/main" id="{034DAE4D-2D90-4609-A004-DA578013D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30" y="3875578"/>
            <a:ext cx="3171801" cy="2891790"/>
          </a:xfrm>
          <a:prstGeom prst="rect">
            <a:avLst/>
          </a:prstGeom>
        </p:spPr>
      </p:pic>
      <p:sp>
        <p:nvSpPr>
          <p:cNvPr id="4" name="TextBox 3">
            <a:extLst>
              <a:ext uri="{FF2B5EF4-FFF2-40B4-BE49-F238E27FC236}">
                <a16:creationId xmlns:a16="http://schemas.microsoft.com/office/drawing/2014/main" id="{C850530F-44DD-469B-B755-F0361666C1FF}"/>
              </a:ext>
            </a:extLst>
          </p:cNvPr>
          <p:cNvSpPr txBox="1"/>
          <p:nvPr/>
        </p:nvSpPr>
        <p:spPr>
          <a:xfrm>
            <a:off x="444137" y="2416629"/>
            <a:ext cx="2559326" cy="1200329"/>
          </a:xfrm>
          <a:prstGeom prst="rect">
            <a:avLst/>
          </a:prstGeom>
          <a:noFill/>
        </p:spPr>
        <p:txBody>
          <a:bodyPr wrap="square" rtlCol="0">
            <a:spAutoFit/>
          </a:bodyPr>
          <a:lstStyle/>
          <a:p>
            <a:r>
              <a:rPr lang="en-US" dirty="0"/>
              <a:t>Camporee Director Andrew Zaso </a:t>
            </a:r>
          </a:p>
          <a:p>
            <a:r>
              <a:rPr lang="en-US" dirty="0"/>
              <a:t>(703) 434-2907 - AndrewZaso@gmail.com</a:t>
            </a:r>
          </a:p>
        </p:txBody>
      </p:sp>
      <p:pic>
        <p:nvPicPr>
          <p:cNvPr id="8" name="Picture 7" descr="A picture containing clock, drawing&#10;&#10;Description automatically generated">
            <a:extLst>
              <a:ext uri="{FF2B5EF4-FFF2-40B4-BE49-F238E27FC236}">
                <a16:creationId xmlns:a16="http://schemas.microsoft.com/office/drawing/2014/main" id="{7ED45F89-4DCC-406B-A875-6AC6FC615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108" y="229358"/>
            <a:ext cx="5065617" cy="5241303"/>
          </a:xfrm>
          <a:prstGeom prst="rect">
            <a:avLst/>
          </a:prstGeom>
        </p:spPr>
      </p:pic>
      <p:sp>
        <p:nvSpPr>
          <p:cNvPr id="5" name="TextBox 4">
            <a:extLst>
              <a:ext uri="{FF2B5EF4-FFF2-40B4-BE49-F238E27FC236}">
                <a16:creationId xmlns:a16="http://schemas.microsoft.com/office/drawing/2014/main" id="{03FF8030-C197-4F02-8795-44BE9AE9C22A}"/>
              </a:ext>
            </a:extLst>
          </p:cNvPr>
          <p:cNvSpPr txBox="1"/>
          <p:nvPr/>
        </p:nvSpPr>
        <p:spPr>
          <a:xfrm>
            <a:off x="3003463" y="5889752"/>
            <a:ext cx="9188537"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highlight>
                  <a:srgbClr val="FFFF00"/>
                </a:highlight>
              </a:rPr>
              <a:t>Register at: https://scoutingevent.com/082-49459 </a:t>
            </a:r>
          </a:p>
        </p:txBody>
      </p:sp>
    </p:spTree>
    <p:extLst>
      <p:ext uri="{BB962C8B-B14F-4D97-AF65-F5344CB8AC3E}">
        <p14:creationId xmlns:p14="http://schemas.microsoft.com/office/powerpoint/2010/main" val="3574730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lstStyle/>
          <a:p>
            <a:pPr>
              <a:defRPr sz="3600"/>
            </a:pPr>
            <a:r>
              <a:rPr dirty="0"/>
              <a:t>Save the Dates!!!</a:t>
            </a:r>
          </a:p>
          <a:p>
            <a:pPr>
              <a:defRPr sz="1600"/>
            </a:pPr>
            <a:endParaRPr dirty="0"/>
          </a:p>
          <a:p>
            <a:pPr>
              <a:defRPr sz="2000"/>
            </a:pPr>
            <a:r>
              <a:rPr dirty="0"/>
              <a:t>George Mason Spring 2022 Camporee – April 29 – May 1, 2022</a:t>
            </a:r>
          </a:p>
          <a:p>
            <a:pPr marL="685800" lvl="1" indent="-228600">
              <a:spcBef>
                <a:spcPts val="500"/>
              </a:spcBef>
              <a:defRPr sz="1600"/>
            </a:pPr>
            <a:r>
              <a:rPr dirty="0"/>
              <a:t>Theme and Site TBD</a:t>
            </a:r>
            <a:endParaRPr sz="2400" dirty="0"/>
          </a:p>
          <a:p>
            <a:pPr>
              <a:defRPr sz="2000"/>
            </a:pPr>
            <a:r>
              <a:rPr dirty="0"/>
              <a:t>George Mason Fall 2022 Camporee – October 21 – 23, 2022</a:t>
            </a:r>
          </a:p>
          <a:p>
            <a:pPr marL="685800" lvl="1" indent="-228600">
              <a:spcBef>
                <a:spcPts val="500"/>
              </a:spcBef>
              <a:defRPr sz="1600"/>
            </a:pPr>
            <a:r>
              <a:rPr dirty="0"/>
              <a:t>Theme and Site TBD</a:t>
            </a:r>
            <a:endParaRPr sz="2400" dirty="0"/>
          </a:p>
          <a:p>
            <a:pPr>
              <a:defRPr sz="1600"/>
            </a:pPr>
            <a:endParaRPr sz="2400" dirty="0"/>
          </a:p>
          <a:p>
            <a:pPr>
              <a:defRPr sz="1600"/>
            </a:pPr>
            <a:r>
              <a:rPr dirty="0"/>
              <a:t>Please factor this into unit calendars/planning.</a:t>
            </a:r>
          </a:p>
          <a:p>
            <a:pPr>
              <a:defRPr sz="1600"/>
            </a:pPr>
            <a:endParaRPr dirty="0"/>
          </a:p>
          <a:p>
            <a:pPr>
              <a:defRPr sz="1600"/>
            </a:pPr>
            <a:r>
              <a:rPr dirty="0"/>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634C833-9E10-489D-B007-573C4730C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7" b="8559"/>
          <a:stretch>
            <a:fillRect/>
          </a:stretch>
        </p:blipFill>
        <p:spPr bwMode="auto">
          <a:xfrm>
            <a:off x="1462088" y="1"/>
            <a:ext cx="92059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406399" y="18473"/>
            <a:ext cx="4107391" cy="1625210"/>
          </a:xfrm>
        </p:spPr>
        <p:txBody>
          <a:bodyPr>
            <a:normAutofit/>
          </a:bodyPr>
          <a:lstStyle/>
          <a:p>
            <a:pPr algn="r"/>
            <a:r>
              <a:rPr lang="en-US" b="1" dirty="0">
                <a:solidFill>
                  <a:schemeClr val="tx1"/>
                </a:solidFill>
              </a:rPr>
              <a:t>Scouting for Food</a:t>
            </a:r>
          </a:p>
        </p:txBody>
      </p:sp>
      <p:pic>
        <p:nvPicPr>
          <p:cNvPr id="5" name="Picture 4" descr="A group of people in a store&#10;&#10;Description automatically generated">
            <a:extLst>
              <a:ext uri="{FF2B5EF4-FFF2-40B4-BE49-F238E27FC236}">
                <a16:creationId xmlns:a16="http://schemas.microsoft.com/office/drawing/2014/main" id="{9F5D93FC-CBE9-476D-974A-24ED6B5BDFA3}"/>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632347" y="1643683"/>
            <a:ext cx="5768453" cy="3356797"/>
          </a:xfrm>
          <a:prstGeom prst="rect">
            <a:avLst/>
          </a:prstGeom>
        </p:spPr>
      </p:pic>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6626749" y="917724"/>
            <a:ext cx="4827310" cy="5940275"/>
          </a:xfrm>
        </p:spPr>
        <p:txBody>
          <a:bodyPr anchor="ctr">
            <a:normAutofit fontScale="92500" lnSpcReduction="10000"/>
          </a:bodyPr>
          <a:lstStyle/>
          <a:p>
            <a:r>
              <a:rPr lang="en-US" dirty="0">
                <a:solidFill>
                  <a:schemeClr val="tx1"/>
                </a:solidFill>
              </a:rPr>
              <a:t>November 6 and November 13, 2021</a:t>
            </a:r>
          </a:p>
          <a:p>
            <a:r>
              <a:rPr lang="en-US" dirty="0">
                <a:effectLst/>
                <a:latin typeface="Calibri" panose="020F0502020204030204" pitchFamily="34" charset="0"/>
                <a:ea typeface="Calibri" panose="020F0502020204030204" pitchFamily="34" charset="0"/>
              </a:rPr>
              <a:t>Please email the name and contact information for your Unit's Scouting for Food Coordinator to Scott Willey:  </a:t>
            </a:r>
            <a:r>
              <a:rPr lang="en-US" u="sng" dirty="0">
                <a:solidFill>
                  <a:srgbClr val="0000FF"/>
                </a:solidFill>
                <a:effectLst/>
                <a:latin typeface="Calibri" panose="020F0502020204030204" pitchFamily="34" charset="0"/>
                <a:ea typeface="Calibri" panose="020F0502020204030204" pitchFamily="34" charset="0"/>
                <a:hlinkClick r:id="rId3"/>
              </a:rPr>
              <a:t>willeysj@gmail.com</a:t>
            </a:r>
            <a:endParaRPr lang="en-US" u="sng" dirty="0">
              <a:solidFill>
                <a:srgbClr val="0000FF"/>
              </a:solidFill>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He will add you to the Basecamp site we are using to convey updates</a:t>
            </a:r>
          </a:p>
          <a:p>
            <a:r>
              <a:rPr lang="en-US" dirty="0">
                <a:effectLst/>
                <a:latin typeface="Calibri" panose="020F0502020204030204" pitchFamily="34" charset="0"/>
                <a:ea typeface="Calibri" panose="020F0502020204030204" pitchFamily="34" charset="0"/>
              </a:rPr>
              <a:t>Good news!  NCAC is providing stickers, and this event should be fairly normal this year</a:t>
            </a:r>
          </a:p>
          <a:p>
            <a:r>
              <a:rPr lang="en-US" dirty="0">
                <a:effectLst/>
                <a:latin typeface="Calibri" panose="020F0502020204030204" pitchFamily="34" charset="0"/>
                <a:ea typeface="Calibri" panose="020F0502020204030204" pitchFamily="34" charset="0"/>
              </a:rPr>
              <a:t>Unit Commissioners will be asked if they can help distribute stickers</a:t>
            </a:r>
          </a:p>
          <a:p>
            <a:endParaRPr lang="en-US" dirty="0">
              <a:solidFill>
                <a:schemeClr val="tx1"/>
              </a:solidFill>
            </a:endParaRPr>
          </a:p>
        </p:txBody>
      </p:sp>
    </p:spTree>
    <p:extLst>
      <p:ext uri="{BB962C8B-B14F-4D97-AF65-F5344CB8AC3E}">
        <p14:creationId xmlns:p14="http://schemas.microsoft.com/office/powerpoint/2010/main" val="11252257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406399" y="18473"/>
            <a:ext cx="6220350" cy="1625210"/>
          </a:xfrm>
        </p:spPr>
        <p:txBody>
          <a:bodyPr>
            <a:normAutofit/>
          </a:bodyPr>
          <a:lstStyle/>
          <a:p>
            <a:r>
              <a:rPr lang="en-US" b="1" dirty="0">
                <a:solidFill>
                  <a:schemeClr val="tx1"/>
                </a:solidFill>
              </a:rPr>
              <a:t>Scouting for Food (cont.)</a:t>
            </a:r>
          </a:p>
        </p:txBody>
      </p:sp>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6626749" y="917724"/>
            <a:ext cx="4827310" cy="2639515"/>
          </a:xfrm>
        </p:spPr>
        <p:txBody>
          <a:bodyPr anchor="ctr">
            <a:normAutofit/>
          </a:bodyPr>
          <a:lstStyle/>
          <a:p>
            <a:pPr>
              <a:spcBef>
                <a:spcPts val="0"/>
              </a:spcBef>
            </a:pPr>
            <a:r>
              <a:rPr lang="en-US" dirty="0">
                <a:effectLst/>
                <a:latin typeface="Calibri" panose="020F0502020204030204" pitchFamily="34" charset="0"/>
                <a:ea typeface="Calibri" panose="020F0502020204030204" pitchFamily="34" charset="0"/>
              </a:rPr>
              <a:t>Still need POCs for:</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solidFill>
                <a:schemeClr val="tx1"/>
              </a:solidFill>
            </a:endParaRPr>
          </a:p>
        </p:txBody>
      </p:sp>
      <p:pic>
        <p:nvPicPr>
          <p:cNvPr id="6" name="Picture 5">
            <a:extLst>
              <a:ext uri="{FF2B5EF4-FFF2-40B4-BE49-F238E27FC236}">
                <a16:creationId xmlns:a16="http://schemas.microsoft.com/office/drawing/2014/main" id="{A8B68EFC-8276-4545-9BA2-63B9AEBE91A8}"/>
              </a:ext>
            </a:extLst>
          </p:cNvPr>
          <p:cNvPicPr>
            <a:picLocks noChangeAspect="1"/>
          </p:cNvPicPr>
          <p:nvPr/>
        </p:nvPicPr>
        <p:blipFill>
          <a:blip r:embed="rId2"/>
          <a:stretch>
            <a:fillRect/>
          </a:stretch>
        </p:blipFill>
        <p:spPr>
          <a:xfrm>
            <a:off x="6859161" y="2205037"/>
            <a:ext cx="4927389" cy="4307275"/>
          </a:xfrm>
          <a:prstGeom prst="rect">
            <a:avLst/>
          </a:prstGeom>
        </p:spPr>
      </p:pic>
      <p:sp>
        <p:nvSpPr>
          <p:cNvPr id="7" name="Content Placeholder 2">
            <a:extLst>
              <a:ext uri="{FF2B5EF4-FFF2-40B4-BE49-F238E27FC236}">
                <a16:creationId xmlns:a16="http://schemas.microsoft.com/office/drawing/2014/main" id="{B13ECDA4-F50C-4CE1-9DD3-D7B0DFD14602}"/>
              </a:ext>
            </a:extLst>
          </p:cNvPr>
          <p:cNvSpPr txBox="1">
            <a:spLocks/>
          </p:cNvSpPr>
          <p:nvPr/>
        </p:nvSpPr>
        <p:spPr>
          <a:xfrm>
            <a:off x="406399" y="1404660"/>
            <a:ext cx="4827310" cy="5940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hangingPunct="1">
              <a:spcBef>
                <a:spcPts val="0"/>
              </a:spcBef>
            </a:pPr>
            <a:r>
              <a:rPr lang="en-US" dirty="0">
                <a:latin typeface="Calibri" panose="020F0502020204030204" pitchFamily="34" charset="0"/>
                <a:ea typeface="Calibri" panose="020F0502020204030204" pitchFamily="34" charset="0"/>
              </a:rPr>
              <a:t>Link to the map:  </a:t>
            </a:r>
            <a:r>
              <a:rPr lang="en-US" u="sng" dirty="0">
                <a:solidFill>
                  <a:srgbClr val="0000FF"/>
                </a:solidFill>
                <a:latin typeface="Calibri" panose="020F0502020204030204" pitchFamily="34" charset="0"/>
                <a:ea typeface="Calibri" panose="020F0502020204030204" pitchFamily="34" charset="0"/>
                <a:hlinkClick r:id="rId3"/>
              </a:rPr>
              <a:t>ArcGIS - George Mason Scouting for Food</a:t>
            </a:r>
            <a:r>
              <a:rPr lang="en-US" dirty="0">
                <a:latin typeface="Calibri" panose="020F0502020204030204" pitchFamily="34" charset="0"/>
                <a:ea typeface="Calibri" panose="020F0502020204030204" pitchFamily="34" charset="0"/>
              </a:rPr>
              <a:t>   Last year was weird with COVID so please check for errors</a:t>
            </a:r>
          </a:p>
          <a:p>
            <a:pPr marL="0" indent="0" hangingPunct="1">
              <a:spcBef>
                <a:spcPts val="0"/>
              </a:spcBef>
              <a:buFont typeface="Arial"/>
              <a:buNone/>
            </a:pPr>
            <a:endParaRPr lang="en-US" dirty="0">
              <a:latin typeface="Calibri" panose="020F0502020204030204" pitchFamily="34" charset="0"/>
              <a:ea typeface="Calibri" panose="020F0502020204030204" pitchFamily="34" charset="0"/>
            </a:endParaRPr>
          </a:p>
          <a:p>
            <a:pPr marL="0" hangingPunct="1">
              <a:spcBef>
                <a:spcPts val="0"/>
              </a:spcBef>
            </a:pPr>
            <a:r>
              <a:rPr lang="en-US" dirty="0">
                <a:latin typeface="Calibri" panose="020F0502020204030204" pitchFamily="34" charset="0"/>
                <a:ea typeface="Calibri" panose="020F0502020204030204" pitchFamily="34" charset="0"/>
              </a:rPr>
              <a:t>St Leo's Church food pantry has not confirmed yet.  If for some reason they don't participate we will have to reassign drop off points.  I'll let you know in Basecamp if that's the case.</a:t>
            </a:r>
          </a:p>
          <a:p>
            <a:pPr marL="0" hangingPunct="1">
              <a:spcBef>
                <a:spcPts val="0"/>
              </a:spcBef>
            </a:pPr>
            <a:endParaRPr lang="en-US" dirty="0">
              <a:latin typeface="Calibri" panose="020F0502020204030204" pitchFamily="34" charset="0"/>
              <a:ea typeface="Calibri" panose="020F0502020204030204" pitchFamily="34" charset="0"/>
            </a:endParaRPr>
          </a:p>
          <a:p>
            <a:pPr marL="0" indent="0" hangingPunct="1">
              <a:spcBef>
                <a:spcPts val="0"/>
              </a:spcBef>
              <a:buFont typeface="Arial"/>
              <a:buNone/>
            </a:pPr>
            <a:endParaRPr lang="en-US" sz="1800" dirty="0">
              <a:latin typeface="Calibri" panose="020F0502020204030204" pitchFamily="34" charset="0"/>
              <a:ea typeface="Calibri" panose="020F0502020204030204" pitchFamily="34" charset="0"/>
            </a:endParaRPr>
          </a:p>
          <a:p>
            <a:pPr hangingPunct="1"/>
            <a:endParaRPr lang="en-US" dirty="0">
              <a:solidFill>
                <a:schemeClr val="tx1"/>
              </a:solidFill>
            </a:endParaRPr>
          </a:p>
        </p:txBody>
      </p:sp>
    </p:spTree>
    <p:extLst>
      <p:ext uri="{BB962C8B-B14F-4D97-AF65-F5344CB8AC3E}">
        <p14:creationId xmlns:p14="http://schemas.microsoft.com/office/powerpoint/2010/main" val="37443936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242766" y="430306"/>
            <a:ext cx="2898892" cy="2067005"/>
          </a:xfrm>
        </p:spPr>
        <p:txBody>
          <a:bodyPr>
            <a:normAutofit/>
          </a:bodyPr>
          <a:lstStyle/>
          <a:p>
            <a:pPr algn="ctr">
              <a:spcAft>
                <a:spcPts val="600"/>
              </a:spcAft>
            </a:pPr>
            <a:r>
              <a:rPr lang="en-US" b="1" dirty="0">
                <a:latin typeface="Arial" panose="020B0604020202020204" pitchFamily="34" charset="0"/>
                <a:cs typeface="Arial" panose="020B0604020202020204" pitchFamily="34" charset="0"/>
              </a:rPr>
              <a:t>GM High Adventure</a:t>
            </a:r>
            <a:br>
              <a:rPr lang="en-US"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(October 2021)</a:t>
            </a:r>
          </a:p>
        </p:txBody>
      </p:sp>
      <p:sp>
        <p:nvSpPr>
          <p:cNvPr id="4" name="TextBox 3">
            <a:extLst>
              <a:ext uri="{FF2B5EF4-FFF2-40B4-BE49-F238E27FC236}">
                <a16:creationId xmlns:a16="http://schemas.microsoft.com/office/drawing/2014/main" id="{0A770296-5720-42C0-827D-D05CE08CCED9}"/>
              </a:ext>
            </a:extLst>
          </p:cNvPr>
          <p:cNvSpPr txBox="1"/>
          <p:nvPr/>
        </p:nvSpPr>
        <p:spPr>
          <a:xfrm>
            <a:off x="3346704" y="687080"/>
            <a:ext cx="8845296" cy="6694140"/>
          </a:xfrm>
          <a:prstGeom prst="rect">
            <a:avLst/>
          </a:prstGeom>
          <a:noFill/>
        </p:spPr>
        <p:txBody>
          <a:bodyPr wrap="square" rtlCol="0">
            <a:spAutoFit/>
          </a:bodyPr>
          <a:lstStyle/>
          <a:p>
            <a:pPr marL="285750" marR="0" indent="-285750">
              <a:spcBef>
                <a:spcPts val="0"/>
              </a:spcBef>
              <a:spcAft>
                <a:spcPts val="1200"/>
              </a:spcAft>
              <a:buFont typeface="Arial" panose="020B0604020202020204" pitchFamily="34" charset="0"/>
              <a:buChar char="•"/>
            </a:pPr>
            <a:r>
              <a:rPr lang="en-US" sz="2000" b="1" i="0" dirty="0">
                <a:solidFill>
                  <a:srgbClr val="000000"/>
                </a:solidFill>
                <a:effectLst/>
                <a:latin typeface="Arial" panose="020B0604020202020204" pitchFamily="34" charset="0"/>
                <a:cs typeface="Arial" panose="020B0604020202020204" pitchFamily="34" charset="0"/>
              </a:rPr>
              <a:t>NCAC High Adventure Committee (HAC) </a:t>
            </a:r>
            <a:r>
              <a:rPr lang="en-US" sz="2000" b="1" dirty="0">
                <a:solidFill>
                  <a:srgbClr val="1D2228"/>
                </a:solidFill>
                <a:latin typeface="Arial" panose="020B0604020202020204" pitchFamily="34" charset="0"/>
                <a:cs typeface="Arial" panose="020B0604020202020204" pitchFamily="34" charset="0"/>
              </a:rPr>
              <a:t>u</a:t>
            </a:r>
            <a:r>
              <a:rPr lang="en-US" sz="2000" b="1" i="0" dirty="0">
                <a:solidFill>
                  <a:srgbClr val="1D2228"/>
                </a:solidFill>
                <a:effectLst/>
                <a:latin typeface="Arial" panose="020B0604020202020204" pitchFamily="34" charset="0"/>
                <a:cs typeface="Arial" panose="020B0604020202020204" pitchFamily="34" charset="0"/>
              </a:rPr>
              <a:t>pdates and announcements: </a:t>
            </a:r>
            <a:r>
              <a:rPr lang="en-US" sz="2000" b="1" i="0" u="sng" dirty="0">
                <a:solidFill>
                  <a:srgbClr val="196AD4"/>
                </a:solidFill>
                <a:effectLst/>
                <a:latin typeface="Arial" panose="020B0604020202020204" pitchFamily="34" charset="0"/>
                <a:cs typeface="Arial" panose="020B0604020202020204" pitchFamily="34" charset="0"/>
                <a:hlinkClick r:id="rId2"/>
              </a:rPr>
              <a:t>https://www.ncacbsa.org/high-adventure/</a:t>
            </a:r>
            <a:endParaRPr lang="en-US" sz="2000" b="1" i="0" dirty="0">
              <a:solidFill>
                <a:srgbClr val="000000"/>
              </a:solidFill>
              <a:effectLst/>
              <a:latin typeface="Arial" panose="020B0604020202020204" pitchFamily="34" charset="0"/>
              <a:cs typeface="Arial" panose="020B0604020202020204" pitchFamily="34" charset="0"/>
            </a:endParaRPr>
          </a:p>
          <a:p>
            <a:pPr marL="742950" lvl="1" indent="-285750">
              <a:spcAft>
                <a:spcPts val="1200"/>
              </a:spcAft>
              <a:buFont typeface="Courier New" panose="02070309020205020404" pitchFamily="49" charset="0"/>
              <a:buChar char="o"/>
            </a:pPr>
            <a:r>
              <a:rPr lang="en-US" sz="2000" b="1" dirty="0">
                <a:latin typeface="Arial" panose="020B0604020202020204" pitchFamily="34" charset="0"/>
                <a:cs typeface="Arial" panose="020B0604020202020204" pitchFamily="34" charset="0"/>
              </a:rPr>
              <a:t>2022 National High Adventure Base slots still available</a:t>
            </a:r>
          </a:p>
          <a:p>
            <a:pPr marL="742950" lvl="1" indent="-285750">
              <a:spcAft>
                <a:spcPts val="1200"/>
              </a:spcAft>
              <a:buFont typeface="Courier New" panose="02070309020205020404" pitchFamily="49" charset="0"/>
              <a:buChar char="o"/>
            </a:pPr>
            <a:r>
              <a:rPr lang="en-US" sz="2000" b="1" dirty="0">
                <a:latin typeface="Arial" panose="020B0604020202020204" pitchFamily="34" charset="0"/>
                <a:cs typeface="Arial" panose="020B0604020202020204" pitchFamily="34" charset="0"/>
              </a:rPr>
              <a:t>Updated HA Source Book (volumes I and II): </a:t>
            </a:r>
            <a:r>
              <a:rPr lang="en-US" sz="2000" b="1" dirty="0">
                <a:latin typeface="Arial" panose="020B0604020202020204" pitchFamily="34" charset="0"/>
                <a:cs typeface="Arial" panose="020B0604020202020204" pitchFamily="34" charset="0"/>
                <a:hlinkClick r:id="rId3"/>
              </a:rPr>
              <a:t>https://3.basecamp.com/3958009/buckets/16000091/vaults/2777714268</a:t>
            </a:r>
            <a:r>
              <a:rPr lang="en-US" sz="2000" b="1" dirty="0">
                <a:latin typeface="Arial" panose="020B0604020202020204" pitchFamily="34" charset="0"/>
                <a:cs typeface="Arial" panose="020B0604020202020204" pitchFamily="34" charset="0"/>
              </a:rPr>
              <a:t> </a:t>
            </a:r>
          </a:p>
          <a:p>
            <a:pPr marL="742950" lvl="1" indent="-285750">
              <a:spcAft>
                <a:spcPts val="1200"/>
              </a:spcAft>
              <a:buFont typeface="Courier New" panose="02070309020205020404" pitchFamily="49" charset="0"/>
              <a:buChar char="o"/>
            </a:pPr>
            <a:r>
              <a:rPr lang="en-US" sz="2000" b="1" i="0" dirty="0">
                <a:solidFill>
                  <a:srgbClr val="1D2228"/>
                </a:solidFill>
                <a:effectLst/>
                <a:latin typeface="Arial" panose="020B0604020202020204" pitchFamily="34" charset="0"/>
                <a:cs typeface="Arial" panose="020B0604020202020204" pitchFamily="34" charset="0"/>
              </a:rPr>
              <a:t>Local day hikes, overnight</a:t>
            </a:r>
            <a:r>
              <a:rPr lang="en-US" sz="2000" b="1" dirty="0">
                <a:solidFill>
                  <a:srgbClr val="1D2228"/>
                </a:solidFill>
                <a:latin typeface="Arial" panose="020B0604020202020204" pitchFamily="34" charset="0"/>
                <a:cs typeface="Arial" panose="020B0604020202020204" pitchFamily="34" charset="0"/>
              </a:rPr>
              <a:t>, and m</a:t>
            </a:r>
            <a:r>
              <a:rPr lang="en-US" sz="2000" b="1" i="0" dirty="0">
                <a:solidFill>
                  <a:srgbClr val="1D2228"/>
                </a:solidFill>
                <a:effectLst/>
                <a:latin typeface="Arial" panose="020B0604020202020204" pitchFamily="34" charset="0"/>
                <a:cs typeface="Arial" panose="020B0604020202020204" pitchFamily="34" charset="0"/>
              </a:rPr>
              <a:t>ulti-day treks: </a:t>
            </a:r>
            <a:r>
              <a:rPr lang="en-US" sz="2000" b="1" i="0" u="sng" dirty="0">
                <a:solidFill>
                  <a:srgbClr val="196AD4"/>
                </a:solidFill>
                <a:effectLst/>
                <a:latin typeface="Arial" panose="020B0604020202020204" pitchFamily="34" charset="0"/>
                <a:cs typeface="Arial" panose="020B0604020202020204" pitchFamily="34" charset="0"/>
                <a:hlinkClick r:id="rId4"/>
              </a:rPr>
              <a:t>https://3.basecamp.com/3958009/buckets/16000091/uploads/3272427444</a:t>
            </a:r>
            <a:endParaRPr lang="en-US" sz="2000" b="1" i="0" u="sng" dirty="0">
              <a:solidFill>
                <a:srgbClr val="196AD4"/>
              </a:solidFill>
              <a:effectLst/>
              <a:latin typeface="Arial" panose="020B0604020202020204" pitchFamily="34" charset="0"/>
              <a:cs typeface="Arial" panose="020B0604020202020204" pitchFamily="34" charset="0"/>
            </a:endParaRPr>
          </a:p>
          <a:p>
            <a:pPr lvl="1">
              <a:spcAft>
                <a:spcPts val="600"/>
              </a:spcAft>
            </a:pPr>
            <a:endParaRPr lang="en-US" sz="2000" b="1" dirty="0">
              <a:solidFill>
                <a:srgbClr val="1D2228"/>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b="1" i="0" dirty="0">
                <a:solidFill>
                  <a:srgbClr val="1D2228"/>
                </a:solidFill>
                <a:effectLst/>
                <a:latin typeface="Arial" panose="020B0604020202020204" pitchFamily="34" charset="0"/>
                <a:cs typeface="Arial" panose="020B0604020202020204" pitchFamily="34" charset="0"/>
              </a:rPr>
              <a:t> </a:t>
            </a:r>
            <a:r>
              <a:rPr lang="en-US" sz="2000" b="1" dirty="0">
                <a:solidFill>
                  <a:srgbClr val="1D2228"/>
                </a:solidFill>
                <a:latin typeface="Arial" panose="020B0604020202020204" pitchFamily="34" charset="0"/>
                <a:cs typeface="Arial" panose="020B0604020202020204" pitchFamily="34" charset="0"/>
              </a:rPr>
              <a:t>New BSA Adventure Planning Resource: The Adventure Plan (TAP)    	</a:t>
            </a:r>
            <a:r>
              <a:rPr lang="en-US" sz="2000" b="1" i="0" dirty="0">
                <a:solidFill>
                  <a:srgbClr val="1D2228"/>
                </a:solidFill>
                <a:effectLst/>
                <a:latin typeface="Arial" panose="020B0604020202020204" pitchFamily="34" charset="0"/>
                <a:cs typeface="Arial" panose="020B0604020202020204" pitchFamily="34" charset="0"/>
                <a:hlinkClick r:id="rId5"/>
              </a:rPr>
              <a:t>https://tap.scouting.org/</a:t>
            </a:r>
            <a:r>
              <a:rPr lang="en-US" sz="2000" b="1" i="0" dirty="0">
                <a:solidFill>
                  <a:srgbClr val="1D2228"/>
                </a:solidFill>
                <a:effectLst/>
                <a:latin typeface="Arial" panose="020B0604020202020204" pitchFamily="34" charset="0"/>
                <a:cs typeface="Arial" panose="020B0604020202020204" pitchFamily="34" charset="0"/>
              </a:rPr>
              <a:t> </a:t>
            </a:r>
          </a:p>
          <a:p>
            <a:pPr>
              <a:spcAft>
                <a:spcPts val="600"/>
              </a:spcAft>
            </a:pPr>
            <a:endParaRPr lang="en-US" sz="2000" b="1" i="0" dirty="0">
              <a:solidFill>
                <a:srgbClr val="1D2228"/>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i="0" dirty="0">
                <a:solidFill>
                  <a:srgbClr val="1D2228"/>
                </a:solidFill>
                <a:effectLst/>
                <a:latin typeface="Arial" panose="020B0604020202020204" pitchFamily="34" charset="0"/>
                <a:cs typeface="Arial" panose="020B0604020202020204" pitchFamily="34" charset="0"/>
              </a:rPr>
              <a:t>Contact Joe Knecht at </a:t>
            </a:r>
            <a:r>
              <a:rPr lang="en-US" sz="2000" b="1" i="0" dirty="0">
                <a:solidFill>
                  <a:srgbClr val="1D2228"/>
                </a:solidFill>
                <a:effectLst/>
                <a:latin typeface="Arial" panose="020B0604020202020204" pitchFamily="34" charset="0"/>
                <a:cs typeface="Arial" panose="020B0604020202020204" pitchFamily="34" charset="0"/>
                <a:hlinkClick r:id="rId6"/>
              </a:rPr>
              <a:t>knechtjoe@yahoo.com</a:t>
            </a:r>
            <a:r>
              <a:rPr lang="en-US" sz="2000" b="1" i="0" dirty="0">
                <a:solidFill>
                  <a:srgbClr val="1D2228"/>
                </a:solidFill>
                <a:effectLst/>
                <a:latin typeface="Arial" panose="020B0604020202020204" pitchFamily="34" charset="0"/>
                <a:cs typeface="Arial" panose="020B0604020202020204" pitchFamily="34" charset="0"/>
              </a:rPr>
              <a:t> if you have questions regarding high adventure planning or need assistance accessing HAC documents.</a:t>
            </a:r>
          </a:p>
          <a:p>
            <a:endParaRPr lang="en-US" dirty="0">
              <a:solidFill>
                <a:srgbClr val="1D2228"/>
              </a:solidFill>
              <a:latin typeface="New serif"/>
            </a:endParaRPr>
          </a:p>
          <a:p>
            <a:endParaRPr lang="en-US" sz="1800" b="0" i="0" dirty="0">
              <a:solidFill>
                <a:srgbClr val="1D2228"/>
              </a:solidFill>
              <a:effectLst/>
              <a:latin typeface="New serif"/>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pic>
        <p:nvPicPr>
          <p:cNvPr id="6" name="Picture 5" descr="A group of people posing for the camera&#10;&#10;Description automatically generated">
            <a:extLst>
              <a:ext uri="{FF2B5EF4-FFF2-40B4-BE49-F238E27FC236}">
                <a16:creationId xmlns:a16="http://schemas.microsoft.com/office/drawing/2014/main" id="{37201442-A6AA-47FA-B349-D643D1282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142" y="2867781"/>
            <a:ext cx="3032141" cy="3032141"/>
          </a:xfrm>
          <a:prstGeom prst="rect">
            <a:avLst/>
          </a:prstGeom>
        </p:spPr>
      </p:pic>
    </p:spTree>
    <p:extLst>
      <p:ext uri="{BB962C8B-B14F-4D97-AF65-F5344CB8AC3E}">
        <p14:creationId xmlns:p14="http://schemas.microsoft.com/office/powerpoint/2010/main" val="196745387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37308" y="208371"/>
            <a:ext cx="5120114" cy="875845"/>
          </a:xfrm>
          <a:prstGeom prst="rect">
            <a:avLst/>
          </a:prstGeom>
        </p:spPr>
        <p:txBody>
          <a:bodyPr>
            <a:normAutofit fontScale="90000"/>
          </a:bodyPr>
          <a:lstStyle/>
          <a:p>
            <a:r>
              <a:rPr b="1" dirty="0"/>
              <a:t>Training</a:t>
            </a:r>
          </a:p>
        </p:txBody>
      </p:sp>
      <p:sp>
        <p:nvSpPr>
          <p:cNvPr id="139" name="Content Placeholder 2"/>
          <p:cNvSpPr txBox="1">
            <a:spLocks noGrp="1"/>
          </p:cNvSpPr>
          <p:nvPr>
            <p:ph type="body" sz="half" idx="1"/>
          </p:nvPr>
        </p:nvSpPr>
        <p:spPr>
          <a:xfrm>
            <a:off x="437622" y="1108364"/>
            <a:ext cx="7385577" cy="5541265"/>
          </a:xfrm>
          <a:prstGeom prst="rect">
            <a:avLst/>
          </a:prstGeom>
        </p:spPr>
        <p:txBody>
          <a:bodyPr>
            <a:normAutofit fontScale="70000" lnSpcReduction="20000"/>
          </a:bodyPr>
          <a:lstStyle/>
          <a:p>
            <a:pPr>
              <a:lnSpc>
                <a:spcPct val="120000"/>
              </a:lnSpc>
              <a:spcBef>
                <a:spcPts val="0"/>
              </a:spcBef>
              <a:defRPr sz="2000" b="1"/>
            </a:pPr>
            <a:r>
              <a:rPr sz="2600" dirty="0">
                <a:solidFill>
                  <a:schemeClr val="tx1"/>
                </a:solidFill>
                <a:latin typeface="Arial" panose="020B0604020202020204" pitchFamily="34" charset="0"/>
                <a:cs typeface="Arial" panose="020B0604020202020204" pitchFamily="34" charset="0"/>
              </a:rPr>
              <a:t>Unit Training </a:t>
            </a:r>
            <a:r>
              <a:rPr sz="2600" b="0" dirty="0">
                <a:solidFill>
                  <a:schemeClr val="tx1"/>
                </a:solidFill>
                <a:latin typeface="Arial" panose="020B0604020202020204" pitchFamily="34" charset="0"/>
                <a:cs typeface="Arial" panose="020B0604020202020204" pitchFamily="34" charset="0"/>
              </a:rPr>
              <a:t>– For position-specific training at your unit, </a:t>
            </a:r>
            <a:endParaRPr lang="en-US" sz="26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2600" b="0" dirty="0">
                <a:solidFill>
                  <a:schemeClr val="tx1"/>
                </a:solidFill>
                <a:latin typeface="Arial" panose="020B0604020202020204" pitchFamily="34" charset="0"/>
                <a:cs typeface="Arial" panose="020B0604020202020204" pitchFamily="34" charset="0"/>
              </a:rPr>
              <a:t>contact Roy De Lauder at </a:t>
            </a:r>
            <a:r>
              <a:rPr sz="2600" u="sng" dirty="0">
                <a:solidFill>
                  <a:srgbClr val="0000FF"/>
                </a:solidFill>
                <a:uFill>
                  <a:solidFill>
                    <a:srgbClr val="0563C1"/>
                  </a:solidFill>
                </a:uFill>
                <a:latin typeface="Arial" panose="020B0604020202020204" pitchFamily="34" charset="0"/>
                <a:cs typeface="Arial" panose="020B0604020202020204" pitchFamily="34" charset="0"/>
              </a:rPr>
              <a:t>EagleScout.Roy@cox.net</a:t>
            </a:r>
            <a:r>
              <a:rPr sz="2600" u="sng" dirty="0">
                <a:solidFill>
                  <a:srgbClr val="0000FF"/>
                </a:solidFill>
                <a:latin typeface="Arial" panose="020B0604020202020204" pitchFamily="34" charset="0"/>
                <a:cs typeface="Arial" panose="020B0604020202020204" pitchFamily="34" charset="0"/>
              </a:rPr>
              <a:t> </a:t>
            </a:r>
            <a:r>
              <a:rPr sz="2600" b="0" dirty="0">
                <a:solidFill>
                  <a:schemeClr val="tx1"/>
                </a:solidFill>
                <a:latin typeface="Arial" panose="020B0604020202020204" pitchFamily="34" charset="0"/>
                <a:cs typeface="Arial" panose="020B0604020202020204" pitchFamily="34" charset="0"/>
              </a:rPr>
              <a:t>or </a:t>
            </a:r>
            <a:endParaRPr lang="en-US" sz="26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2600" b="0" dirty="0">
                <a:solidFill>
                  <a:schemeClr val="tx1"/>
                </a:solidFill>
                <a:latin typeface="Arial" panose="020B0604020202020204" pitchFamily="34" charset="0"/>
                <a:cs typeface="Arial" panose="020B0604020202020204" pitchFamily="34" charset="0"/>
              </a:rPr>
              <a:t>go to Training Opportunities page on GM Web Site.</a:t>
            </a:r>
            <a:endParaRPr lang="en-US" sz="2600" b="0" dirty="0">
              <a:solidFill>
                <a:schemeClr val="tx1"/>
              </a:solidFill>
              <a:latin typeface="Arial" panose="020B0604020202020204" pitchFamily="34" charset="0"/>
              <a:cs typeface="Arial" panose="020B0604020202020204" pitchFamily="34" charset="0"/>
            </a:endParaRPr>
          </a:p>
          <a:p>
            <a:pPr marL="0" marR="0" indent="457200" algn="l">
              <a:lnSpc>
                <a:spcPct val="120000"/>
              </a:lnSpc>
              <a:spcBef>
                <a:spcPts val="0"/>
              </a:spcBef>
              <a:spcAft>
                <a:spcPts val="0"/>
              </a:spcAft>
            </a:pPr>
            <a:endParaRPr lang="en-US" sz="2600" b="0" i="0" dirty="0">
              <a:solidFill>
                <a:srgbClr val="000000"/>
              </a:solidFill>
              <a:effectLst/>
              <a:latin typeface="Arial" panose="020B0604020202020204" pitchFamily="34" charset="0"/>
            </a:endParaRPr>
          </a:p>
          <a:p>
            <a:pPr marL="0" marR="0" indent="0" algn="l">
              <a:lnSpc>
                <a:spcPct val="120000"/>
              </a:lnSpc>
              <a:spcBef>
                <a:spcPts val="0"/>
              </a:spcBef>
              <a:spcAft>
                <a:spcPts val="0"/>
              </a:spcAft>
              <a:buNone/>
            </a:pPr>
            <a:r>
              <a:rPr lang="en-US" sz="2600" b="1" i="0" dirty="0">
                <a:solidFill>
                  <a:srgbClr val="000000"/>
                </a:solidFill>
                <a:effectLst/>
                <a:latin typeface="Arial" panose="020B0604020202020204" pitchFamily="34" charset="0"/>
              </a:rPr>
              <a:t>Scouts BSA Training</a:t>
            </a: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10/23/21 - 10/24/21 -</a:t>
            </a:r>
            <a:r>
              <a:rPr lang="en-US" sz="2600" b="1" u="none" strike="noStrike" dirty="0">
                <a:solidFill>
                  <a:srgbClr val="0000FF"/>
                </a:solidFill>
                <a:effectLst/>
                <a:latin typeface="Arial" panose="020B0604020202020204" pitchFamily="34" charset="0"/>
                <a:ea typeface="Calibri" panose="020F0502020204030204" pitchFamily="34" charset="0"/>
                <a:hlinkClick r:id="rId2"/>
              </a:rPr>
              <a:t> IOLS</a:t>
            </a:r>
            <a:r>
              <a:rPr lang="en-US" sz="2600" dirty="0">
                <a:solidFill>
                  <a:srgbClr val="000000"/>
                </a:solidFill>
                <a:effectLst/>
                <a:latin typeface="Arial" panose="020B0604020202020204" pitchFamily="34" charset="0"/>
                <a:ea typeface="Calibri" panose="020F0502020204030204" pitchFamily="34" charset="0"/>
              </a:rPr>
              <a:t>, Camp Snyder, Haymarket,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10/30/21 - 10/31/21 -</a:t>
            </a:r>
            <a:r>
              <a:rPr lang="en-US" sz="2600" b="1" u="none" strike="noStrike" dirty="0">
                <a:solidFill>
                  <a:srgbClr val="0000FF"/>
                </a:solidFill>
                <a:effectLst/>
                <a:latin typeface="Arial" panose="020B0604020202020204" pitchFamily="34" charset="0"/>
                <a:ea typeface="Calibri" panose="020F0502020204030204" pitchFamily="34" charset="0"/>
                <a:hlinkClick r:id="rId3"/>
              </a:rPr>
              <a:t> IOLS</a:t>
            </a:r>
            <a:r>
              <a:rPr lang="en-US" sz="2600" dirty="0">
                <a:solidFill>
                  <a:srgbClr val="000000"/>
                </a:solidFill>
                <a:effectLst/>
                <a:latin typeface="Arial" panose="020B0604020202020204" pitchFamily="34" charset="0"/>
                <a:ea typeface="Calibri" panose="020F0502020204030204" pitchFamily="34" charset="0"/>
              </a:rPr>
              <a:t>, Lorton,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11/06/21 - 11/07/21 - </a:t>
            </a:r>
            <a:r>
              <a:rPr lang="en-US" sz="2600" b="1" u="none" strike="noStrike" dirty="0">
                <a:solidFill>
                  <a:srgbClr val="0000FF"/>
                </a:solidFill>
                <a:effectLst/>
                <a:latin typeface="Arial" panose="020B0604020202020204" pitchFamily="34" charset="0"/>
                <a:ea typeface="Calibri" panose="020F0502020204030204" pitchFamily="34" charset="0"/>
                <a:hlinkClick r:id="rId4"/>
              </a:rPr>
              <a:t>IOLS</a:t>
            </a:r>
            <a:r>
              <a:rPr lang="en-US" sz="2600" dirty="0">
                <a:solidFill>
                  <a:srgbClr val="000000"/>
                </a:solidFill>
                <a:effectLst/>
                <a:latin typeface="Arial" panose="020B0604020202020204" pitchFamily="34" charset="0"/>
                <a:ea typeface="Calibri" panose="020F0502020204030204" pitchFamily="34" charset="0"/>
              </a:rPr>
              <a:t>, Haymarket,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11/20/21 - </a:t>
            </a:r>
            <a:r>
              <a:rPr lang="en-US" sz="2600" b="1" dirty="0">
                <a:solidFill>
                  <a:srgbClr val="0000FF"/>
                </a:solidFill>
                <a:latin typeface="Arial" panose="020B0604020202020204" pitchFamily="34" charset="0"/>
                <a:ea typeface="Calibri" panose="020F0502020204030204" pitchFamily="34" charset="0"/>
                <a:hlinkClick r:id="rId5"/>
              </a:rPr>
              <a:t>Scoutmaster Specific Training,</a:t>
            </a:r>
            <a:r>
              <a:rPr lang="en-US" sz="2600" dirty="0">
                <a:solidFill>
                  <a:srgbClr val="000000"/>
                </a:solidFill>
                <a:effectLst/>
                <a:latin typeface="Arial" panose="020B0604020202020204" pitchFamily="34" charset="0"/>
                <a:ea typeface="Calibri" panose="020F0502020204030204" pitchFamily="34" charset="0"/>
              </a:rPr>
              <a:t> Alexandria,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12/04/21 - </a:t>
            </a:r>
            <a:r>
              <a:rPr lang="en-US" sz="2600" b="1" u="none" strike="noStrike" dirty="0">
                <a:solidFill>
                  <a:srgbClr val="0000FF"/>
                </a:solidFill>
                <a:effectLst/>
                <a:latin typeface="Arial" panose="020B0604020202020204" pitchFamily="34" charset="0"/>
                <a:ea typeface="Calibri" panose="020F0502020204030204" pitchFamily="34" charset="0"/>
                <a:hlinkClick r:id="rId6"/>
              </a:rPr>
              <a:t>Scoutmaster Specific Training</a:t>
            </a:r>
            <a:r>
              <a:rPr lang="en-US" sz="2600" dirty="0">
                <a:solidFill>
                  <a:srgbClr val="000000"/>
                </a:solidFill>
                <a:effectLst/>
                <a:latin typeface="Arial" panose="020B0604020202020204" pitchFamily="34" charset="0"/>
                <a:ea typeface="Calibri" panose="020F0502020204030204" pitchFamily="34" charset="0"/>
              </a:rPr>
              <a:t>, Alexandria, VA</a:t>
            </a:r>
            <a:endParaRPr lang="en-US" sz="2600" dirty="0">
              <a:effectLst/>
              <a:latin typeface="Calibri" panose="020F0502020204030204" pitchFamily="34" charset="0"/>
              <a:ea typeface="Calibri" panose="020F0502020204030204" pitchFamily="34" charset="0"/>
            </a:endParaRPr>
          </a:p>
          <a:p>
            <a:pPr marL="0" marR="0" indent="0" algn="l">
              <a:lnSpc>
                <a:spcPct val="120000"/>
              </a:lnSpc>
              <a:spcBef>
                <a:spcPts val="0"/>
              </a:spcBef>
              <a:spcAft>
                <a:spcPts val="0"/>
              </a:spcAft>
              <a:buNone/>
            </a:pPr>
            <a:r>
              <a:rPr lang="en-US" sz="2600" b="0" i="0" dirty="0">
                <a:solidFill>
                  <a:srgbClr val="000000"/>
                </a:solidFill>
                <a:effectLst/>
                <a:latin typeface="Arial" panose="020B0604020202020204" pitchFamily="34" charset="0"/>
              </a:rPr>
              <a:t> </a:t>
            </a:r>
            <a:endParaRPr lang="en-US" sz="2600" b="0" i="0" dirty="0">
              <a:solidFill>
                <a:srgbClr val="222222"/>
              </a:solidFill>
              <a:effectLst/>
              <a:latin typeface="Arial" panose="020B0604020202020204" pitchFamily="34" charset="0"/>
            </a:endParaRPr>
          </a:p>
          <a:p>
            <a:pPr marL="742950" lvl="1" indent="-285750" algn="l">
              <a:lnSpc>
                <a:spcPct val="120000"/>
              </a:lnSpc>
              <a:spcBef>
                <a:spcPts val="0"/>
              </a:spcBef>
              <a:spcAft>
                <a:spcPts val="0"/>
              </a:spcAft>
              <a:buFont typeface="Courier New" panose="02070309020205020404" pitchFamily="49" charset="0"/>
              <a:buChar char="o"/>
            </a:pPr>
            <a:endParaRPr lang="en-US" sz="2600" b="0" i="0" dirty="0">
              <a:solidFill>
                <a:srgbClr val="7A7A7A"/>
              </a:solidFill>
              <a:effectLst/>
              <a:latin typeface="Arial" panose="020B0604020202020204" pitchFamily="34" charset="0"/>
            </a:endParaRPr>
          </a:p>
          <a:p>
            <a:pPr marL="0" indent="0" algn="l">
              <a:lnSpc>
                <a:spcPct val="120000"/>
              </a:lnSpc>
              <a:spcBef>
                <a:spcPts val="0"/>
              </a:spcBef>
              <a:spcAft>
                <a:spcPts val="0"/>
              </a:spcAft>
              <a:buNone/>
            </a:pPr>
            <a:r>
              <a:rPr lang="en-US" sz="2600" b="1" dirty="0">
                <a:solidFill>
                  <a:srgbClr val="000000"/>
                </a:solidFill>
                <a:effectLst/>
                <a:latin typeface="Arial" panose="020B0604020202020204" pitchFamily="34" charset="0"/>
              </a:rPr>
              <a:t>Cub Scout Training</a:t>
            </a:r>
            <a:r>
              <a:rPr lang="en-US" sz="2600" b="1" i="0" dirty="0">
                <a:solidFill>
                  <a:srgbClr val="000000"/>
                </a:solidFill>
                <a:effectLst/>
                <a:latin typeface="Arial" panose="020B0604020202020204" pitchFamily="34" charset="0"/>
              </a:rPr>
              <a:t>:</a:t>
            </a: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10/16/21 - 10/17/21 - </a:t>
            </a:r>
            <a:r>
              <a:rPr lang="en-US" sz="2600" b="1" u="none" strike="noStrike" dirty="0">
                <a:solidFill>
                  <a:srgbClr val="0000FF"/>
                </a:solidFill>
                <a:effectLst/>
                <a:latin typeface="Arial" panose="020B0604020202020204" pitchFamily="34" charset="0"/>
                <a:ea typeface="Calibri" panose="020F0502020204030204" pitchFamily="34" charset="0"/>
                <a:hlinkClick r:id="rId7"/>
              </a:rPr>
              <a:t>BALOO Training</a:t>
            </a:r>
            <a:r>
              <a:rPr lang="en-US" sz="2600" dirty="0">
                <a:solidFill>
                  <a:srgbClr val="000000"/>
                </a:solidFill>
                <a:effectLst/>
                <a:latin typeface="Arial" panose="020B0604020202020204" pitchFamily="34" charset="0"/>
                <a:ea typeface="Calibri" panose="020F0502020204030204" pitchFamily="34" charset="0"/>
              </a:rPr>
              <a:t>, Reston,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10/30/21 - 10/31/21 - </a:t>
            </a:r>
            <a:r>
              <a:rPr lang="en-US" sz="2600" b="1" u="none" strike="noStrike" dirty="0">
                <a:solidFill>
                  <a:srgbClr val="0000FF"/>
                </a:solidFill>
                <a:effectLst/>
                <a:latin typeface="Arial" panose="020B0604020202020204" pitchFamily="34" charset="0"/>
                <a:ea typeface="Calibri" panose="020F0502020204030204" pitchFamily="34" charset="0"/>
                <a:hlinkClick r:id="rId3"/>
              </a:rPr>
              <a:t>BALOO Training</a:t>
            </a:r>
            <a:r>
              <a:rPr lang="en-US" sz="2600" dirty="0">
                <a:solidFill>
                  <a:srgbClr val="000000"/>
                </a:solidFill>
                <a:effectLst/>
                <a:latin typeface="Arial" panose="020B0604020202020204" pitchFamily="34" charset="0"/>
                <a:ea typeface="Calibri" panose="020F0502020204030204" pitchFamily="34" charset="0"/>
              </a:rPr>
              <a:t>, Lorton,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10/30/21 - </a:t>
            </a:r>
            <a:r>
              <a:rPr lang="en-US" sz="2600" b="1" u="none" strike="noStrike" dirty="0">
                <a:solidFill>
                  <a:srgbClr val="0000FF"/>
                </a:solidFill>
                <a:effectLst/>
                <a:latin typeface="Arial" panose="020B0604020202020204" pitchFamily="34" charset="0"/>
                <a:ea typeface="Calibri" panose="020F0502020204030204" pitchFamily="34" charset="0"/>
                <a:hlinkClick r:id="rId8"/>
              </a:rPr>
              <a:t>Cub Scout Leaders Specific Training (CM, ACM, Committee and Den Leaders)</a:t>
            </a:r>
            <a:r>
              <a:rPr lang="en-US" sz="2600" dirty="0">
                <a:solidFill>
                  <a:srgbClr val="000000"/>
                </a:solidFill>
                <a:effectLst/>
                <a:latin typeface="Arial" panose="020B0604020202020204" pitchFamily="34" charset="0"/>
                <a:ea typeface="Calibri" panose="020F0502020204030204" pitchFamily="34" charset="0"/>
              </a:rPr>
              <a:t>, Stafford, VA</a:t>
            </a:r>
            <a:endParaRPr lang="en-US" sz="2600" dirty="0">
              <a:effectLst/>
              <a:latin typeface="Calibri" panose="020F0502020204030204" pitchFamily="34" charset="0"/>
              <a:ea typeface="Calibri" panose="020F0502020204030204" pitchFamily="34" charset="0"/>
            </a:endParaRPr>
          </a:p>
          <a:p>
            <a:pPr marL="0" marR="0">
              <a:lnSpc>
                <a:spcPct val="120000"/>
              </a:lnSpc>
              <a:spcBef>
                <a:spcPts val="0"/>
              </a:spcBef>
              <a:spcAft>
                <a:spcPts val="0"/>
              </a:spcAft>
            </a:pPr>
            <a:r>
              <a:rPr lang="en-US" sz="2600" dirty="0">
                <a:solidFill>
                  <a:srgbClr val="000000"/>
                </a:solidFill>
                <a:effectLst/>
                <a:latin typeface="Arial" panose="020B0604020202020204" pitchFamily="34" charset="0"/>
                <a:ea typeface="Calibri" panose="020F0502020204030204" pitchFamily="34" charset="0"/>
              </a:rPr>
              <a:t>11/20/21 - </a:t>
            </a:r>
            <a:r>
              <a:rPr lang="en-US" sz="2600" b="1" u="none" strike="noStrike" dirty="0">
                <a:solidFill>
                  <a:srgbClr val="0000FF"/>
                </a:solidFill>
                <a:effectLst/>
                <a:latin typeface="Arial" panose="020B0604020202020204" pitchFamily="34" charset="0"/>
                <a:ea typeface="Calibri" panose="020F0502020204030204" pitchFamily="34" charset="0"/>
                <a:hlinkClick r:id="rId9"/>
              </a:rPr>
              <a:t>Akela’s Trail (was POW-WOW; Virtual)</a:t>
            </a:r>
            <a:r>
              <a:rPr lang="en-US" sz="2600" dirty="0">
                <a:solidFill>
                  <a:srgbClr val="000000"/>
                </a:solidFill>
                <a:effectLst/>
                <a:latin typeface="Arial" panose="020B0604020202020204" pitchFamily="34" charset="0"/>
                <a:ea typeface="Calibri" panose="020F0502020204030204" pitchFamily="34" charset="0"/>
              </a:rPr>
              <a:t>, Bethesda, MD</a:t>
            </a:r>
            <a:endParaRPr lang="en-US" sz="2600" dirty="0">
              <a:effectLst/>
              <a:latin typeface="Calibri" panose="020F0502020204030204" pitchFamily="34" charset="0"/>
              <a:ea typeface="Calibri" panose="020F0502020204030204" pitchFamily="34" charset="0"/>
            </a:endParaRPr>
          </a:p>
          <a:p>
            <a:pPr>
              <a:lnSpc>
                <a:spcPct val="100000"/>
              </a:lnSpc>
              <a:spcBef>
                <a:spcPts val="0"/>
              </a:spcBef>
              <a:defRPr sz="2000" b="1"/>
            </a:pPr>
            <a:endParaRPr lang="en-US" b="0" dirty="0"/>
          </a:p>
          <a:p>
            <a:pPr>
              <a:lnSpc>
                <a:spcPct val="100000"/>
              </a:lnSpc>
              <a:spcBef>
                <a:spcPts val="0"/>
              </a:spcBef>
              <a:defRPr sz="2000" b="1"/>
            </a:pPr>
            <a:endParaRPr lang="en-US" b="0" dirty="0"/>
          </a:p>
        </p:txBody>
      </p:sp>
      <p:pic>
        <p:nvPicPr>
          <p:cNvPr id="140" name="Picture 4" descr="Picture 4"/>
          <p:cNvPicPr>
            <a:picLocks noChangeAspect="1"/>
          </p:cNvPicPr>
          <p:nvPr/>
        </p:nvPicPr>
        <p:blipFill>
          <a:blip r:embed="rId10"/>
          <a:srcRect l="4616" r="15757"/>
          <a:stretch>
            <a:fillRect/>
          </a:stretch>
        </p:blipFill>
        <p:spPr>
          <a:xfrm>
            <a:off x="6899148" y="1"/>
            <a:ext cx="5292792"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E3693E-696D-4534-AC94-20FA13AAD3EB}"/>
              </a:ext>
            </a:extLst>
          </p:cNvPr>
          <p:cNvSpPr txBox="1"/>
          <p:nvPr/>
        </p:nvSpPr>
        <p:spPr>
          <a:xfrm>
            <a:off x="358923" y="190768"/>
            <a:ext cx="11474154" cy="707886"/>
          </a:xfrm>
          <a:prstGeom prst="rect">
            <a:avLst/>
          </a:prstGeom>
          <a:noFill/>
        </p:spPr>
        <p:txBody>
          <a:bodyPr wrap="square" rtlCol="0">
            <a:spAutoFit/>
          </a:bodyPr>
          <a:lstStyle/>
          <a:p>
            <a:pPr algn="ctr"/>
            <a:r>
              <a:rPr lang="en-US" sz="4000" dirty="0"/>
              <a:t>2022 Wood Badge Registration NOW Open</a:t>
            </a:r>
          </a:p>
        </p:txBody>
      </p:sp>
      <p:pic>
        <p:nvPicPr>
          <p:cNvPr id="3" name="Picture 2">
            <a:extLst>
              <a:ext uri="{FF2B5EF4-FFF2-40B4-BE49-F238E27FC236}">
                <a16:creationId xmlns:a16="http://schemas.microsoft.com/office/drawing/2014/main" id="{C6215F42-FF5B-46D1-8CB7-9A50D6458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75" y="0"/>
            <a:ext cx="2051928" cy="4439833"/>
          </a:xfrm>
          <a:prstGeom prst="rect">
            <a:avLst/>
          </a:prstGeom>
        </p:spPr>
      </p:pic>
      <p:sp>
        <p:nvSpPr>
          <p:cNvPr id="10" name="TextBox 9">
            <a:extLst>
              <a:ext uri="{FF2B5EF4-FFF2-40B4-BE49-F238E27FC236}">
                <a16:creationId xmlns:a16="http://schemas.microsoft.com/office/drawing/2014/main" id="{7362CE22-7E02-492F-BA9E-3B2EBD829F6F}"/>
              </a:ext>
            </a:extLst>
          </p:cNvPr>
          <p:cNvSpPr txBox="1"/>
          <p:nvPr/>
        </p:nvSpPr>
        <p:spPr>
          <a:xfrm>
            <a:off x="273465" y="4767423"/>
            <a:ext cx="8776531" cy="1846659"/>
          </a:xfrm>
          <a:prstGeom prst="rect">
            <a:avLst/>
          </a:prstGeom>
          <a:solidFill>
            <a:srgbClr val="F8F8F8">
              <a:alpha val="67843"/>
            </a:srgbClr>
          </a:solidFill>
        </p:spPr>
        <p:txBody>
          <a:bodyPr wrap="square" rtlCol="0">
            <a:spAutoFit/>
          </a:bodyPr>
          <a:lstStyle/>
          <a:p>
            <a:pPr algn="ctr"/>
            <a:r>
              <a:rPr lang="en-US" b="1" i="1" u="sng" dirty="0">
                <a:solidFill>
                  <a:srgbClr val="C00000"/>
                </a:solidFill>
              </a:rPr>
              <a:t>Wood Badge could be postponed or delayed based on covid restrictions</a:t>
            </a:r>
          </a:p>
          <a:p>
            <a:r>
              <a:rPr lang="en-US" sz="1200" dirty="0"/>
              <a:t>Wood Badge is the Boy Scouts of America’s ultimate leadership training designed to meet the advanced leadership needs of Scouters in all aspects of the BSA, whether unit, district, or council level – from assistant den leaders to Scoutmasters, from Cubmasters to Venturing Advisors, from committee members to commissioners. It is a fun, energetic and inspiring course guaranteed to infuse your unit with fun and meaning – all designed to fulfill the mission of the BSA, and ensure our youth is getting everything they are promised from the program.</a:t>
            </a:r>
          </a:p>
          <a:p>
            <a:br>
              <a:rPr lang="en-US" sz="1200" dirty="0"/>
            </a:br>
            <a:r>
              <a:rPr lang="en-US" sz="1200" dirty="0"/>
              <a:t>QUESTIONS?</a:t>
            </a:r>
            <a:br>
              <a:rPr lang="en-US" sz="1200" dirty="0"/>
            </a:br>
            <a:r>
              <a:rPr lang="en-US" sz="1200" dirty="0"/>
              <a:t>For information about specific courses, contact the Course Director listed above. </a:t>
            </a:r>
            <a:endParaRPr lang="en-US" sz="1000" i="1" dirty="0"/>
          </a:p>
        </p:txBody>
      </p:sp>
      <p:sp>
        <p:nvSpPr>
          <p:cNvPr id="13" name="TextBox 12">
            <a:extLst>
              <a:ext uri="{FF2B5EF4-FFF2-40B4-BE49-F238E27FC236}">
                <a16:creationId xmlns:a16="http://schemas.microsoft.com/office/drawing/2014/main" id="{CC09C5B1-3A90-426A-B71E-24335B5BDFAE}"/>
              </a:ext>
            </a:extLst>
          </p:cNvPr>
          <p:cNvSpPr txBox="1"/>
          <p:nvPr/>
        </p:nvSpPr>
        <p:spPr>
          <a:xfrm>
            <a:off x="5800282" y="1302010"/>
            <a:ext cx="4298069" cy="1631216"/>
          </a:xfrm>
          <a:prstGeom prst="rect">
            <a:avLst/>
          </a:prstGeom>
          <a:noFill/>
        </p:spPr>
        <p:txBody>
          <a:bodyPr wrap="square" rtlCol="0">
            <a:spAutoFit/>
          </a:bodyPr>
          <a:lstStyle/>
          <a:p>
            <a:pPr algn="ctr"/>
            <a:r>
              <a:rPr lang="en-US" sz="2800" dirty="0"/>
              <a:t>Fall Course</a:t>
            </a:r>
          </a:p>
          <a:p>
            <a:pPr algn="ctr"/>
            <a:r>
              <a:rPr lang="en-US" sz="1600" i="1" dirty="0"/>
              <a:t>Registration Open 30 April, 2022</a:t>
            </a:r>
          </a:p>
          <a:p>
            <a:pPr algn="ctr"/>
            <a:r>
              <a:rPr lang="en-US" sz="1600" dirty="0"/>
              <a:t>Weekend #1: 9 - 11 September</a:t>
            </a:r>
          </a:p>
          <a:p>
            <a:pPr algn="ctr"/>
            <a:r>
              <a:rPr lang="en-US" sz="1600" dirty="0"/>
              <a:t>Weekend #2: 8 - 9 October</a:t>
            </a:r>
          </a:p>
          <a:p>
            <a:pPr algn="ctr"/>
            <a:r>
              <a:rPr lang="en-US" sz="1200" i="1" dirty="0"/>
              <a:t>Course Director:  Mr. Rick Rogers</a:t>
            </a:r>
          </a:p>
          <a:p>
            <a:pPr algn="ctr"/>
            <a:r>
              <a:rPr lang="en-US" sz="1200" i="1" dirty="0">
                <a:hlinkClick r:id="rId3"/>
              </a:rPr>
              <a:t>rsrogers4@gmail.com</a:t>
            </a:r>
            <a:endParaRPr lang="en-US" sz="1200" i="1" dirty="0"/>
          </a:p>
        </p:txBody>
      </p:sp>
      <p:sp>
        <p:nvSpPr>
          <p:cNvPr id="14" name="TextBox 13">
            <a:extLst>
              <a:ext uri="{FF2B5EF4-FFF2-40B4-BE49-F238E27FC236}">
                <a16:creationId xmlns:a16="http://schemas.microsoft.com/office/drawing/2014/main" id="{736A2914-B7E1-4322-BA62-3C60A207A568}"/>
              </a:ext>
            </a:extLst>
          </p:cNvPr>
          <p:cNvSpPr txBox="1"/>
          <p:nvPr/>
        </p:nvSpPr>
        <p:spPr>
          <a:xfrm>
            <a:off x="1516369" y="1302010"/>
            <a:ext cx="4843194" cy="1631216"/>
          </a:xfrm>
          <a:prstGeom prst="rect">
            <a:avLst/>
          </a:prstGeom>
          <a:noFill/>
        </p:spPr>
        <p:txBody>
          <a:bodyPr wrap="square" rtlCol="0">
            <a:spAutoFit/>
          </a:bodyPr>
          <a:lstStyle/>
          <a:p>
            <a:pPr algn="ctr"/>
            <a:r>
              <a:rPr lang="en-US" sz="2800" dirty="0"/>
              <a:t>Spring Course</a:t>
            </a:r>
          </a:p>
          <a:p>
            <a:pPr algn="ctr"/>
            <a:r>
              <a:rPr lang="en-US" sz="1600" i="1" dirty="0"/>
              <a:t>Register at: </a:t>
            </a:r>
            <a:r>
              <a:rPr lang="en-US" sz="1600" i="1" dirty="0">
                <a:hlinkClick r:id="rId4"/>
              </a:rPr>
              <a:t>https://www.ncacbsa.org/wood-badge/</a:t>
            </a:r>
            <a:endParaRPr lang="en-US" sz="1600" i="1" dirty="0"/>
          </a:p>
          <a:p>
            <a:pPr algn="ctr"/>
            <a:r>
              <a:rPr lang="en-US" sz="1600" dirty="0"/>
              <a:t>Weekend #1: 29 April - 1 May</a:t>
            </a:r>
          </a:p>
          <a:p>
            <a:pPr algn="ctr"/>
            <a:r>
              <a:rPr lang="en-US" sz="1600" dirty="0"/>
              <a:t>Weekend #2: 13 – 15 May</a:t>
            </a:r>
            <a:endParaRPr lang="en-US" sz="1200" dirty="0"/>
          </a:p>
          <a:p>
            <a:pPr algn="ctr"/>
            <a:r>
              <a:rPr lang="en-US" sz="1200" i="1" dirty="0"/>
              <a:t>Course Director: Mr. John Howlin</a:t>
            </a:r>
          </a:p>
          <a:p>
            <a:pPr algn="ctr"/>
            <a:r>
              <a:rPr lang="en-US" sz="1200" i="1" dirty="0">
                <a:hlinkClick r:id="rId5">
                  <a:extLst>
                    <a:ext uri="{A12FA001-AC4F-418D-AE19-62706E023703}">
                      <ahyp:hlinkClr xmlns:ahyp="http://schemas.microsoft.com/office/drawing/2018/hyperlinkcolor" val="tx"/>
                    </a:ext>
                  </a:extLst>
                </a:hlinkClick>
              </a:rPr>
              <a:t>johnhowlinjr@yahoo.com</a:t>
            </a:r>
            <a:endParaRPr lang="en-US" sz="1200" i="1" dirty="0"/>
          </a:p>
        </p:txBody>
      </p:sp>
      <p:graphicFrame>
        <p:nvGraphicFramePr>
          <p:cNvPr id="4" name="Object 3">
            <a:extLst>
              <a:ext uri="{FF2B5EF4-FFF2-40B4-BE49-F238E27FC236}">
                <a16:creationId xmlns:a16="http://schemas.microsoft.com/office/drawing/2014/main" id="{6EF63561-5AD2-4ADA-BE8F-870F145CEEF5}"/>
              </a:ext>
            </a:extLst>
          </p:cNvPr>
          <p:cNvGraphicFramePr>
            <a:graphicFrameLocks noChangeAspect="1"/>
          </p:cNvGraphicFramePr>
          <p:nvPr/>
        </p:nvGraphicFramePr>
        <p:xfrm>
          <a:off x="9306370" y="3165289"/>
          <a:ext cx="2717565" cy="3448793"/>
        </p:xfrm>
        <a:graphic>
          <a:graphicData uri="http://schemas.openxmlformats.org/presentationml/2006/ole">
            <mc:AlternateContent xmlns:mc="http://schemas.openxmlformats.org/markup-compatibility/2006">
              <mc:Choice xmlns:v="urn:schemas-microsoft-com:vml" Requires="v">
                <p:oleObj r:id="rId6" imgW="3911040" imgH="4964760" progId="">
                  <p:embed/>
                </p:oleObj>
              </mc:Choice>
              <mc:Fallback>
                <p:oleObj r:id="rId6" imgW="3911040" imgH="4964760" progId="">
                  <p:embed/>
                  <p:pic>
                    <p:nvPicPr>
                      <p:cNvPr id="4" name="Object 3">
                        <a:extLst>
                          <a:ext uri="{FF2B5EF4-FFF2-40B4-BE49-F238E27FC236}">
                            <a16:creationId xmlns:a16="http://schemas.microsoft.com/office/drawing/2014/main" id="{6EF63561-5AD2-4ADA-BE8F-870F145CEEF5}"/>
                          </a:ext>
                        </a:extLst>
                      </p:cNvPr>
                      <p:cNvPicPr/>
                      <p:nvPr/>
                    </p:nvPicPr>
                    <p:blipFill>
                      <a:blip r:embed="rId7"/>
                      <a:stretch>
                        <a:fillRect/>
                      </a:stretch>
                    </p:blipFill>
                    <p:spPr>
                      <a:xfrm>
                        <a:off x="9306370" y="3165289"/>
                        <a:ext cx="2717565" cy="3448793"/>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8BE22A0-0596-4097-9FDF-6CA1660A63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54501" y="3045057"/>
            <a:ext cx="1366930" cy="1366930"/>
          </a:xfrm>
          <a:prstGeom prst="rect">
            <a:avLst/>
          </a:prstGeom>
        </p:spPr>
      </p:pic>
    </p:spTree>
    <p:extLst>
      <p:ext uri="{BB962C8B-B14F-4D97-AF65-F5344CB8AC3E}">
        <p14:creationId xmlns:p14="http://schemas.microsoft.com/office/powerpoint/2010/main" val="3178623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BD18-9B8E-4818-98FA-2EBE2B5C7F51}"/>
              </a:ext>
            </a:extLst>
          </p:cNvPr>
          <p:cNvSpPr>
            <a:spLocks noGrp="1"/>
          </p:cNvSpPr>
          <p:nvPr>
            <p:ph type="title"/>
          </p:nvPr>
        </p:nvSpPr>
        <p:spPr>
          <a:xfrm>
            <a:off x="346104" y="134092"/>
            <a:ext cx="11499791" cy="821467"/>
          </a:xfrm>
        </p:spPr>
        <p:txBody>
          <a:bodyPr>
            <a:normAutofit/>
          </a:bodyPr>
          <a:lstStyle/>
          <a:p>
            <a:r>
              <a:rPr lang="en-US" b="1" dirty="0"/>
              <a:t>NYLT training – 2022 Schedule</a:t>
            </a:r>
          </a:p>
        </p:txBody>
      </p:sp>
      <p:pic>
        <p:nvPicPr>
          <p:cNvPr id="4" name="Picture 3">
            <a:extLst>
              <a:ext uri="{FF2B5EF4-FFF2-40B4-BE49-F238E27FC236}">
                <a16:creationId xmlns:a16="http://schemas.microsoft.com/office/drawing/2014/main" id="{8813B3D4-F97D-4614-8517-4E98F1614A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95" y="3072248"/>
            <a:ext cx="2218201" cy="2880493"/>
          </a:xfrm>
          <a:prstGeom prst="rect">
            <a:avLst/>
          </a:prstGeom>
          <a:effectLst>
            <a:outerShdw blurRad="50800" dist="38100" dir="2700000" algn="tl" rotWithShape="0">
              <a:prstClr val="black">
                <a:alpha val="40000"/>
              </a:prstClr>
            </a:outerShdw>
          </a:effectLst>
        </p:spPr>
      </p:pic>
      <p:graphicFrame>
        <p:nvGraphicFramePr>
          <p:cNvPr id="6" name="Table 5">
            <a:extLst>
              <a:ext uri="{FF2B5EF4-FFF2-40B4-BE49-F238E27FC236}">
                <a16:creationId xmlns:a16="http://schemas.microsoft.com/office/drawing/2014/main" id="{99AE4056-54D4-4B9D-A57A-CBE348E3A7B6}"/>
              </a:ext>
            </a:extLst>
          </p:cNvPr>
          <p:cNvGraphicFramePr>
            <a:graphicFrameLocks noGrp="1"/>
          </p:cNvGraphicFramePr>
          <p:nvPr/>
        </p:nvGraphicFramePr>
        <p:xfrm>
          <a:off x="3143412" y="5118422"/>
          <a:ext cx="7738350" cy="746125"/>
        </p:xfrm>
        <a:graphic>
          <a:graphicData uri="http://schemas.openxmlformats.org/drawingml/2006/table">
            <a:tbl>
              <a:tblPr firstRow="1" bandRow="1">
                <a:tableStyleId>{5C22544A-7EE6-4342-B048-85BDC9FD1C3A}</a:tableStyleId>
              </a:tblPr>
              <a:tblGrid>
                <a:gridCol w="1289725">
                  <a:extLst>
                    <a:ext uri="{9D8B030D-6E8A-4147-A177-3AD203B41FA5}">
                      <a16:colId xmlns:a16="http://schemas.microsoft.com/office/drawing/2014/main" val="4155417749"/>
                    </a:ext>
                  </a:extLst>
                </a:gridCol>
                <a:gridCol w="1289725">
                  <a:extLst>
                    <a:ext uri="{9D8B030D-6E8A-4147-A177-3AD203B41FA5}">
                      <a16:colId xmlns:a16="http://schemas.microsoft.com/office/drawing/2014/main" val="3542281585"/>
                    </a:ext>
                  </a:extLst>
                </a:gridCol>
                <a:gridCol w="1289725">
                  <a:extLst>
                    <a:ext uri="{9D8B030D-6E8A-4147-A177-3AD203B41FA5}">
                      <a16:colId xmlns:a16="http://schemas.microsoft.com/office/drawing/2014/main" val="997826891"/>
                    </a:ext>
                  </a:extLst>
                </a:gridCol>
                <a:gridCol w="1289725">
                  <a:extLst>
                    <a:ext uri="{9D8B030D-6E8A-4147-A177-3AD203B41FA5}">
                      <a16:colId xmlns:a16="http://schemas.microsoft.com/office/drawing/2014/main" val="3985972093"/>
                    </a:ext>
                  </a:extLst>
                </a:gridCol>
                <a:gridCol w="1289725">
                  <a:extLst>
                    <a:ext uri="{9D8B030D-6E8A-4147-A177-3AD203B41FA5}">
                      <a16:colId xmlns:a16="http://schemas.microsoft.com/office/drawing/2014/main" val="1223251225"/>
                    </a:ext>
                  </a:extLst>
                </a:gridCol>
                <a:gridCol w="1289725">
                  <a:extLst>
                    <a:ext uri="{9D8B030D-6E8A-4147-A177-3AD203B41FA5}">
                      <a16:colId xmlns:a16="http://schemas.microsoft.com/office/drawing/2014/main" val="2383273438"/>
                    </a:ext>
                  </a:extLst>
                </a:gridCol>
              </a:tblGrid>
              <a:tr h="370840">
                <a:tc>
                  <a:txBody>
                    <a:bodyPr/>
                    <a:lstStyle/>
                    <a:p>
                      <a:pPr algn="ctr"/>
                      <a:r>
                        <a:rPr lang="en-US" dirty="0"/>
                        <a:t>2016</a:t>
                      </a:r>
                    </a:p>
                  </a:txBody>
                  <a:tcPr/>
                </a:tc>
                <a:tc>
                  <a:txBody>
                    <a:bodyPr/>
                    <a:lstStyle/>
                    <a:p>
                      <a:pPr algn="ctr"/>
                      <a:r>
                        <a:rPr lang="en-US" dirty="0"/>
                        <a:t>2017</a:t>
                      </a:r>
                    </a:p>
                  </a:txBody>
                  <a:tcPr/>
                </a:tc>
                <a:tc>
                  <a:txBody>
                    <a:bodyPr/>
                    <a:lstStyle/>
                    <a:p>
                      <a:pPr algn="ctr"/>
                      <a:r>
                        <a:rPr lang="en-US" dirty="0"/>
                        <a:t>2018</a:t>
                      </a:r>
                    </a:p>
                  </a:txBody>
                  <a:tcPr/>
                </a:tc>
                <a:tc>
                  <a:txBody>
                    <a:bodyPr/>
                    <a:lstStyle/>
                    <a:p>
                      <a:pPr algn="ctr"/>
                      <a:r>
                        <a:rPr lang="en-US" dirty="0"/>
                        <a:t>2019</a:t>
                      </a:r>
                    </a:p>
                  </a:txBody>
                  <a:tcPr/>
                </a:tc>
                <a:tc>
                  <a:txBody>
                    <a:bodyPr/>
                    <a:lstStyle/>
                    <a:p>
                      <a:pPr algn="ctr"/>
                      <a:r>
                        <a:rPr lang="en-US" dirty="0"/>
                        <a:t>2020</a:t>
                      </a:r>
                    </a:p>
                  </a:txBody>
                  <a:tcPr/>
                </a:tc>
                <a:tc>
                  <a:txBody>
                    <a:bodyPr/>
                    <a:lstStyle/>
                    <a:p>
                      <a:pPr algn="ctr"/>
                      <a:r>
                        <a:rPr lang="en-US" dirty="0"/>
                        <a:t>2021</a:t>
                      </a:r>
                    </a:p>
                  </a:txBody>
                  <a:tcPr/>
                </a:tc>
                <a:extLst>
                  <a:ext uri="{0D108BD9-81ED-4DB2-BD59-A6C34878D82A}">
                    <a16:rowId xmlns:a16="http://schemas.microsoft.com/office/drawing/2014/main" val="578733470"/>
                  </a:ext>
                </a:extLst>
              </a:tr>
              <a:tr h="370840">
                <a:tc>
                  <a:txBody>
                    <a:bodyPr/>
                    <a:lstStyle/>
                    <a:p>
                      <a:pPr algn="ctr" fontAlgn="b"/>
                      <a:r>
                        <a:rPr lang="en-US" sz="2400" b="0" i="0" u="none" strike="noStrike" dirty="0">
                          <a:solidFill>
                            <a:srgbClr val="000000"/>
                          </a:solidFill>
                          <a:effectLst/>
                          <a:latin typeface="Calibri" panose="020F0502020204030204" pitchFamily="34" charset="0"/>
                        </a:rPr>
                        <a:t>7 Scouts</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9 Scouts</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7 Scouts</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20 Scouts</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16 Scouts</a:t>
                      </a:r>
                    </a:p>
                  </a:txBody>
                  <a:tcPr marL="9525" marR="9525" marT="9525" marB="0" anchor="b"/>
                </a:tc>
                <a:extLst>
                  <a:ext uri="{0D108BD9-81ED-4DB2-BD59-A6C34878D82A}">
                    <a16:rowId xmlns:a16="http://schemas.microsoft.com/office/drawing/2014/main" val="1525997149"/>
                  </a:ext>
                </a:extLst>
              </a:tr>
            </a:tbl>
          </a:graphicData>
        </a:graphic>
      </p:graphicFrame>
      <p:sp>
        <p:nvSpPr>
          <p:cNvPr id="15" name="Content Placeholder 8">
            <a:extLst>
              <a:ext uri="{FF2B5EF4-FFF2-40B4-BE49-F238E27FC236}">
                <a16:creationId xmlns:a16="http://schemas.microsoft.com/office/drawing/2014/main" id="{688BD981-13F6-40D6-B7D1-7945D943497A}"/>
              </a:ext>
            </a:extLst>
          </p:cNvPr>
          <p:cNvSpPr txBox="1">
            <a:spLocks/>
          </p:cNvSpPr>
          <p:nvPr/>
        </p:nvSpPr>
        <p:spPr>
          <a:xfrm>
            <a:off x="-241239" y="6354815"/>
            <a:ext cx="5784790" cy="3690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200" dirty="0"/>
              <a:t>Questions? Email </a:t>
            </a:r>
            <a:r>
              <a:rPr lang="en-US" sz="2200" dirty="0">
                <a:hlinkClick r:id="rId3"/>
              </a:rPr>
              <a:t>contact@my.NYLT.org</a:t>
            </a:r>
            <a:endParaRPr lang="en-US" sz="2200" dirty="0"/>
          </a:p>
        </p:txBody>
      </p:sp>
      <p:sp>
        <p:nvSpPr>
          <p:cNvPr id="10" name="Content Placeholder 8">
            <a:extLst>
              <a:ext uri="{FF2B5EF4-FFF2-40B4-BE49-F238E27FC236}">
                <a16:creationId xmlns:a16="http://schemas.microsoft.com/office/drawing/2014/main" id="{149D4F1B-D757-4CE2-BFF5-FF5054D39CA7}"/>
              </a:ext>
            </a:extLst>
          </p:cNvPr>
          <p:cNvSpPr txBox="1">
            <a:spLocks/>
          </p:cNvSpPr>
          <p:nvPr/>
        </p:nvSpPr>
        <p:spPr>
          <a:xfrm>
            <a:off x="113001" y="2675323"/>
            <a:ext cx="2435894" cy="426010"/>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i="1" dirty="0"/>
              <a:t>Updated flyer coming soon</a:t>
            </a:r>
            <a:endParaRPr lang="nl-NL" sz="1400" i="1" dirty="0"/>
          </a:p>
        </p:txBody>
      </p:sp>
      <p:graphicFrame>
        <p:nvGraphicFramePr>
          <p:cNvPr id="7" name="Table 6">
            <a:extLst>
              <a:ext uri="{FF2B5EF4-FFF2-40B4-BE49-F238E27FC236}">
                <a16:creationId xmlns:a16="http://schemas.microsoft.com/office/drawing/2014/main" id="{7A1CF4BD-3891-433B-A738-98801C726560}"/>
              </a:ext>
            </a:extLst>
          </p:cNvPr>
          <p:cNvGraphicFramePr>
            <a:graphicFrameLocks noGrp="1"/>
          </p:cNvGraphicFramePr>
          <p:nvPr/>
        </p:nvGraphicFramePr>
        <p:xfrm>
          <a:off x="3143412" y="2451199"/>
          <a:ext cx="5267939" cy="1672212"/>
        </p:xfrm>
        <a:graphic>
          <a:graphicData uri="http://schemas.openxmlformats.org/drawingml/2006/table">
            <a:tbl>
              <a:tblPr firstRow="1" firstCol="1" bandRow="1">
                <a:tableStyleId>{5C22544A-7EE6-4342-B048-85BDC9FD1C3A}</a:tableStyleId>
              </a:tblPr>
              <a:tblGrid>
                <a:gridCol w="1211612">
                  <a:extLst>
                    <a:ext uri="{9D8B030D-6E8A-4147-A177-3AD203B41FA5}">
                      <a16:colId xmlns:a16="http://schemas.microsoft.com/office/drawing/2014/main" val="3982802287"/>
                    </a:ext>
                  </a:extLst>
                </a:gridCol>
                <a:gridCol w="2571393">
                  <a:extLst>
                    <a:ext uri="{9D8B030D-6E8A-4147-A177-3AD203B41FA5}">
                      <a16:colId xmlns:a16="http://schemas.microsoft.com/office/drawing/2014/main" val="3440946347"/>
                    </a:ext>
                  </a:extLst>
                </a:gridCol>
                <a:gridCol w="1484934">
                  <a:extLst>
                    <a:ext uri="{9D8B030D-6E8A-4147-A177-3AD203B41FA5}">
                      <a16:colId xmlns:a16="http://schemas.microsoft.com/office/drawing/2014/main" val="3591967165"/>
                    </a:ext>
                  </a:extLst>
                </a:gridCol>
              </a:tblGrid>
              <a:tr h="0">
                <a:tc>
                  <a:txBody>
                    <a:bodyPr/>
                    <a:lstStyle/>
                    <a:p>
                      <a:pPr marL="0" marR="0" algn="ctr">
                        <a:lnSpc>
                          <a:spcPct val="107000"/>
                        </a:lnSpc>
                        <a:spcBef>
                          <a:spcPts val="0"/>
                        </a:spcBef>
                        <a:spcAft>
                          <a:spcPts val="0"/>
                        </a:spcAft>
                      </a:pPr>
                      <a:r>
                        <a:rPr lang="en-US" sz="1800" dirty="0">
                          <a:effectLst/>
                        </a:rPr>
                        <a:t>Course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dirty="0">
                          <a:effectLst/>
                        </a:rPr>
                        <a:t>Course Dates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dirty="0">
                          <a:effectLst/>
                        </a:rPr>
                        <a:t>location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506985"/>
                  </a:ext>
                </a:extLst>
              </a:tr>
              <a:tr h="0">
                <a:tc>
                  <a:txBody>
                    <a:bodyPr/>
                    <a:lstStyle/>
                    <a:p>
                      <a:pPr marL="0" marR="0" algn="ctr">
                        <a:lnSpc>
                          <a:spcPct val="107000"/>
                        </a:lnSpc>
                        <a:spcBef>
                          <a:spcPts val="0"/>
                        </a:spcBef>
                        <a:spcAft>
                          <a:spcPts val="0"/>
                        </a:spcAft>
                      </a:pPr>
                      <a:r>
                        <a:rPr lang="en-US" sz="1800" dirty="0">
                          <a:effectLst/>
                        </a:rPr>
                        <a:t>22-1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Jan 14-17; Jan 21-23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Snyder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8080051"/>
                  </a:ext>
                </a:extLst>
              </a:tr>
              <a:tr h="0">
                <a:tc>
                  <a:txBody>
                    <a:bodyPr/>
                    <a:lstStyle/>
                    <a:p>
                      <a:pPr marL="0" marR="0" algn="ctr">
                        <a:lnSpc>
                          <a:spcPct val="107000"/>
                        </a:lnSpc>
                        <a:spcBef>
                          <a:spcPts val="0"/>
                        </a:spcBef>
                        <a:spcAft>
                          <a:spcPts val="0"/>
                        </a:spcAft>
                      </a:pPr>
                      <a:r>
                        <a:rPr lang="en-US" sz="1800" dirty="0">
                          <a:effectLst/>
                        </a:rPr>
                        <a:t>22-2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June 19-24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Snyder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232601"/>
                  </a:ext>
                </a:extLst>
              </a:tr>
              <a:tr h="0">
                <a:tc>
                  <a:txBody>
                    <a:bodyPr/>
                    <a:lstStyle/>
                    <a:p>
                      <a:pPr marL="0" marR="0" algn="ctr">
                        <a:lnSpc>
                          <a:spcPct val="107000"/>
                        </a:lnSpc>
                        <a:spcBef>
                          <a:spcPts val="0"/>
                        </a:spcBef>
                        <a:spcAft>
                          <a:spcPts val="0"/>
                        </a:spcAft>
                      </a:pPr>
                      <a:r>
                        <a:rPr lang="en-US" sz="1800" dirty="0">
                          <a:effectLst/>
                        </a:rPr>
                        <a:t>22-3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June 26 to Jul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Cheltenham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0091603"/>
                  </a:ext>
                </a:extLst>
              </a:tr>
              <a:tr h="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22-4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July 24-29*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Snyder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117096"/>
                  </a:ext>
                </a:extLst>
              </a:tr>
              <a:tr h="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22-5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July 24-29*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rPr>
                        <a:t>Snyder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9417077"/>
                  </a:ext>
                </a:extLst>
              </a:tr>
            </a:tbl>
          </a:graphicData>
        </a:graphic>
      </p:graphicFrame>
      <p:pic>
        <p:nvPicPr>
          <p:cNvPr id="13" name="Picture 12" descr="Logo&#10;&#10;Description automatically generated">
            <a:extLst>
              <a:ext uri="{FF2B5EF4-FFF2-40B4-BE49-F238E27FC236}">
                <a16:creationId xmlns:a16="http://schemas.microsoft.com/office/drawing/2014/main" id="{D795970A-BBC7-4C0D-B2E5-EEB8315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734" y="299949"/>
            <a:ext cx="1308574" cy="1308574"/>
          </a:xfrm>
          <a:prstGeom prst="rect">
            <a:avLst/>
          </a:prstGeom>
        </p:spPr>
      </p:pic>
      <p:sp>
        <p:nvSpPr>
          <p:cNvPr id="17" name="Content Placeholder 8">
            <a:extLst>
              <a:ext uri="{FF2B5EF4-FFF2-40B4-BE49-F238E27FC236}">
                <a16:creationId xmlns:a16="http://schemas.microsoft.com/office/drawing/2014/main" id="{C210A70A-7253-4D24-964A-BFFB8B893225}"/>
              </a:ext>
            </a:extLst>
          </p:cNvPr>
          <p:cNvSpPr txBox="1">
            <a:spLocks/>
          </p:cNvSpPr>
          <p:nvPr/>
        </p:nvSpPr>
        <p:spPr>
          <a:xfrm>
            <a:off x="995196" y="1029999"/>
            <a:ext cx="9326538" cy="1099410"/>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i="1" dirty="0"/>
              <a:t>Winter course Registration opens </a:t>
            </a:r>
            <a:r>
              <a:rPr lang="en-US" sz="2000" b="1" i="1" dirty="0"/>
              <a:t>October 24</a:t>
            </a:r>
            <a:r>
              <a:rPr lang="en-US" sz="2000" b="1" i="1" baseline="30000" dirty="0"/>
              <a:t>th</a:t>
            </a:r>
            <a:r>
              <a:rPr lang="en-US" sz="2000" b="1" i="1" dirty="0"/>
              <a:t> at 1000</a:t>
            </a:r>
          </a:p>
          <a:p>
            <a:pPr>
              <a:spcBef>
                <a:spcPts val="0"/>
              </a:spcBef>
            </a:pPr>
            <a:r>
              <a:rPr lang="en-US" sz="2000" i="1" dirty="0"/>
              <a:t>Typically fills very quickly. Waitlist will be available.</a:t>
            </a:r>
          </a:p>
          <a:p>
            <a:pPr>
              <a:spcBef>
                <a:spcPts val="0"/>
              </a:spcBef>
            </a:pPr>
            <a:r>
              <a:rPr lang="en-US" sz="2000" i="1" dirty="0"/>
              <a:t>May require participants and staff to show proof of vaccination. Still being decided.</a:t>
            </a:r>
          </a:p>
        </p:txBody>
      </p:sp>
      <p:sp>
        <p:nvSpPr>
          <p:cNvPr id="18" name="Content Placeholder 8">
            <a:extLst>
              <a:ext uri="{FF2B5EF4-FFF2-40B4-BE49-F238E27FC236}">
                <a16:creationId xmlns:a16="http://schemas.microsoft.com/office/drawing/2014/main" id="{89525C23-D81A-412B-80BA-82626E9DAAB5}"/>
              </a:ext>
            </a:extLst>
          </p:cNvPr>
          <p:cNvSpPr txBox="1">
            <a:spLocks/>
          </p:cNvSpPr>
          <p:nvPr/>
        </p:nvSpPr>
        <p:spPr>
          <a:xfrm>
            <a:off x="4773592" y="4134079"/>
            <a:ext cx="2614300" cy="210187"/>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 courses running concurrently</a:t>
            </a:r>
          </a:p>
        </p:txBody>
      </p:sp>
      <p:pic>
        <p:nvPicPr>
          <p:cNvPr id="19" name="Picture 18" descr="Qr code&#10;&#10;Description automatically generated">
            <a:extLst>
              <a:ext uri="{FF2B5EF4-FFF2-40B4-BE49-F238E27FC236}">
                <a16:creationId xmlns:a16="http://schemas.microsoft.com/office/drawing/2014/main" id="{160C3AC5-E4DF-4B6C-83B0-56AAA0B6E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9714" y="2062514"/>
            <a:ext cx="2156211" cy="2156211"/>
          </a:xfrm>
          <a:prstGeom prst="rect">
            <a:avLst/>
          </a:prstGeom>
        </p:spPr>
      </p:pic>
      <p:sp>
        <p:nvSpPr>
          <p:cNvPr id="21" name="Title 1">
            <a:extLst>
              <a:ext uri="{FF2B5EF4-FFF2-40B4-BE49-F238E27FC236}">
                <a16:creationId xmlns:a16="http://schemas.microsoft.com/office/drawing/2014/main" id="{D94C346E-BE87-41A3-9BD1-B6BA426A150E}"/>
              </a:ext>
            </a:extLst>
          </p:cNvPr>
          <p:cNvSpPr txBox="1">
            <a:spLocks/>
          </p:cNvSpPr>
          <p:nvPr/>
        </p:nvSpPr>
        <p:spPr>
          <a:xfrm>
            <a:off x="2758867" y="2051300"/>
            <a:ext cx="5017806" cy="426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Entire 2022 Schedule</a:t>
            </a:r>
          </a:p>
        </p:txBody>
      </p:sp>
      <p:sp>
        <p:nvSpPr>
          <p:cNvPr id="24" name="Title 1">
            <a:extLst>
              <a:ext uri="{FF2B5EF4-FFF2-40B4-BE49-F238E27FC236}">
                <a16:creationId xmlns:a16="http://schemas.microsoft.com/office/drawing/2014/main" id="{782B06C7-D696-45CD-A132-E5B62F699646}"/>
              </a:ext>
            </a:extLst>
          </p:cNvPr>
          <p:cNvSpPr txBox="1">
            <a:spLocks/>
          </p:cNvSpPr>
          <p:nvPr/>
        </p:nvSpPr>
        <p:spPr>
          <a:xfrm>
            <a:off x="2758866" y="4642100"/>
            <a:ext cx="9326537" cy="426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George Mason has sent an increasing percentage of Scouts attending NYLT</a:t>
            </a:r>
          </a:p>
        </p:txBody>
      </p:sp>
      <p:sp>
        <p:nvSpPr>
          <p:cNvPr id="25" name="Content Placeholder 8">
            <a:extLst>
              <a:ext uri="{FF2B5EF4-FFF2-40B4-BE49-F238E27FC236}">
                <a16:creationId xmlns:a16="http://schemas.microsoft.com/office/drawing/2014/main" id="{30F20F70-1D56-4959-B7ED-C25623F64A10}"/>
              </a:ext>
            </a:extLst>
          </p:cNvPr>
          <p:cNvSpPr txBox="1">
            <a:spLocks/>
          </p:cNvSpPr>
          <p:nvPr/>
        </p:nvSpPr>
        <p:spPr>
          <a:xfrm>
            <a:off x="6884237" y="5864547"/>
            <a:ext cx="1527114" cy="3690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7% of the 292 available slots</a:t>
            </a:r>
          </a:p>
        </p:txBody>
      </p:sp>
      <p:sp>
        <p:nvSpPr>
          <p:cNvPr id="26" name="Content Placeholder 8">
            <a:extLst>
              <a:ext uri="{FF2B5EF4-FFF2-40B4-BE49-F238E27FC236}">
                <a16:creationId xmlns:a16="http://schemas.microsoft.com/office/drawing/2014/main" id="{AEB5A1B3-2B23-463A-9C5E-C70D4DDD257B}"/>
              </a:ext>
            </a:extLst>
          </p:cNvPr>
          <p:cNvSpPr txBox="1">
            <a:spLocks/>
          </p:cNvSpPr>
          <p:nvPr/>
        </p:nvSpPr>
        <p:spPr>
          <a:xfrm>
            <a:off x="9529714" y="5881049"/>
            <a:ext cx="1527114" cy="3690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t>11% of the 144 available slots</a:t>
            </a:r>
          </a:p>
        </p:txBody>
      </p:sp>
    </p:spTree>
    <p:extLst>
      <p:ext uri="{BB962C8B-B14F-4D97-AF65-F5344CB8AC3E}">
        <p14:creationId xmlns:p14="http://schemas.microsoft.com/office/powerpoint/2010/main" val="110928689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2"/>
              </a:rPr>
              <a:t>Rifle/Shotgun</a:t>
            </a:r>
            <a:r>
              <a:rPr dirty="0"/>
              <a:t>       </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2"/>
              </a:rPr>
              <a:t>Archery</a:t>
            </a:r>
            <a:r>
              <a:rPr dirty="0">
                <a:solidFill>
                  <a:srgbClr val="000000"/>
                </a:solidFill>
              </a:rPr>
              <a:t> (Virtual classes available)</a:t>
            </a:r>
          </a:p>
        </p:txBody>
      </p:sp>
      <p:pic>
        <p:nvPicPr>
          <p:cNvPr id="151" name="Picture 3" descr="Picture 3"/>
          <p:cNvPicPr>
            <a:picLocks noChangeAspect="1"/>
          </p:cNvPicPr>
          <p:nvPr/>
        </p:nvPicPr>
        <p:blipFill>
          <a:blip r:embed="rId3"/>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4"/>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lstStyle/>
          <a:p>
            <a:pPr defTabSz="905255">
              <a:lnSpc>
                <a:spcPct val="100000"/>
              </a:lnSpc>
              <a:defRPr sz="1782" spc="35">
                <a:latin typeface="+mj-lt"/>
                <a:ea typeface="+mj-ea"/>
                <a:cs typeface="+mj-cs"/>
                <a:sym typeface="Calibri"/>
              </a:defRPr>
            </a:pPr>
            <a:r>
              <a:rPr dirty="0"/>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endParaRPr dirty="0"/>
          </a:p>
          <a:p>
            <a:pPr marL="178668" indent="-178668" defTabSz="905255">
              <a:lnSpc>
                <a:spcPct val="100000"/>
              </a:lnSpc>
              <a:buSzPct val="100000"/>
              <a:defRPr sz="1782" spc="35">
                <a:latin typeface="+mj-lt"/>
                <a:ea typeface="+mj-ea"/>
                <a:cs typeface="+mj-cs"/>
                <a:sym typeface="Calibri"/>
              </a:defRPr>
            </a:pPr>
            <a:r>
              <a:rPr dirty="0"/>
              <a:t>Where CUB Scouts learn about teamwork by playing Games with a Purpose</a:t>
            </a:r>
          </a:p>
          <a:p>
            <a:pPr marL="178668" indent="-178668" defTabSz="905255">
              <a:lnSpc>
                <a:spcPct val="100000"/>
              </a:lnSpc>
              <a:buSzPct val="100000"/>
              <a:defRPr sz="1782" spc="35">
                <a:latin typeface="+mj-lt"/>
                <a:ea typeface="+mj-ea"/>
                <a:cs typeface="+mj-cs"/>
                <a:sym typeface="Calibri"/>
              </a:defRPr>
            </a:pPr>
            <a:r>
              <a:rPr dirty="0"/>
              <a:t>Boy and Girl Scouts learn how to lead their peers while playing these games</a:t>
            </a:r>
          </a:p>
          <a:p>
            <a:pPr marL="178668" indent="-178668" defTabSz="905255">
              <a:lnSpc>
                <a:spcPct val="100000"/>
              </a:lnSpc>
              <a:buSzPct val="100000"/>
              <a:defRPr sz="1782" spc="35">
                <a:latin typeface="+mj-lt"/>
                <a:ea typeface="+mj-ea"/>
                <a:cs typeface="+mj-cs"/>
                <a:sym typeface="Calibri"/>
              </a:defRPr>
            </a:pPr>
            <a:r>
              <a:rPr dirty="0"/>
              <a:t>And our more senior Scouts, Venturers,  and Scouters practice and refine their skills through Challenge Outdoor Fun-Filled Family Engaged Experiences &amp; Team Enhancing Activities (a.k.a. COFFFEE &amp; TEA)</a:t>
            </a:r>
          </a:p>
          <a:p>
            <a:pPr defTabSz="905255">
              <a:lnSpc>
                <a:spcPct val="100000"/>
              </a:lnSpc>
              <a:defRPr sz="1782" spc="35">
                <a:latin typeface="+mj-lt"/>
                <a:ea typeface="+mj-ea"/>
                <a:cs typeface="+mj-cs"/>
                <a:sym typeface="Calibri"/>
              </a:defRPr>
            </a:pPr>
            <a:endParaRPr dirty="0"/>
          </a:p>
          <a:p>
            <a:pPr defTabSz="905255">
              <a:lnSpc>
                <a:spcPct val="100000"/>
              </a:lnSpc>
              <a:defRPr sz="1782" spc="35">
                <a:latin typeface="+mj-lt"/>
                <a:ea typeface="+mj-ea"/>
                <a:cs typeface="+mj-cs"/>
                <a:sym typeface="Calibri"/>
              </a:defRPr>
            </a:pPr>
            <a:r>
              <a:rPr dirty="0"/>
              <a:t>Level 1 &amp; Level 2 training in COPE &amp; Climbing programs need to be coordinated with COPE &amp; Climbing committee chair: Tony Waisanen &lt;ncac.cope@gmail.com&gt;</a:t>
            </a:r>
          </a:p>
        </p:txBody>
      </p:sp>
      <p:sp>
        <p:nvSpPr>
          <p:cNvPr id="158" name="Interested in obtaining a deck…"/>
          <p:cNvSpPr txBox="1"/>
          <p:nvPr/>
        </p:nvSpPr>
        <p:spPr>
          <a:xfrm>
            <a:off x="5981183" y="5504080"/>
            <a:ext cx="3077504"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rPr dirty="0"/>
              <a:t>Interested in obtaining a deck </a:t>
            </a:r>
          </a:p>
          <a:p>
            <a:pPr algn="r"/>
            <a:r>
              <a:rPr dirty="0"/>
              <a:t>of COFFFEE &amp; TEA game cards, </a:t>
            </a:r>
          </a:p>
          <a:p>
            <a:pPr algn="r"/>
            <a:r>
              <a:rPr dirty="0"/>
              <a:t>E-mail JohnLesko57@gmail.com</a:t>
            </a:r>
          </a:p>
          <a:p>
            <a:pPr algn="r"/>
            <a:r>
              <a:rPr dirty="0"/>
              <a:t>—————————————&gt;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3" y="1365835"/>
            <a:ext cx="9860282" cy="2940441"/>
          </a:xfrm>
          <a:prstGeom prst="rect">
            <a:avLst/>
          </a:prstGeom>
        </p:spPr>
        <p:txBody>
          <a:bodyPr>
            <a:normAutofit/>
          </a:bodyPr>
          <a:lstStyle/>
          <a:p>
            <a:pPr>
              <a:lnSpc>
                <a:spcPct val="72000"/>
              </a:lnSpc>
              <a:defRPr sz="1700"/>
            </a:pPr>
            <a:r>
              <a:rPr dirty="0"/>
              <a:t>Every merit badge counselor needs to be on the District Charter.  The time for action is NOW!</a:t>
            </a:r>
          </a:p>
          <a:p>
            <a:pPr>
              <a:lnSpc>
                <a:spcPct val="72000"/>
              </a:lnSpc>
              <a:defRPr sz="1700"/>
            </a:pPr>
            <a:r>
              <a:rPr dirty="0"/>
              <a:t>The online Merit Badge Counselor </a:t>
            </a:r>
            <a:r>
              <a:rPr u="sng" dirty="0">
                <a:solidFill>
                  <a:srgbClr val="0563C1"/>
                </a:solidFill>
                <a:uFill>
                  <a:solidFill>
                    <a:srgbClr val="0563C1"/>
                  </a:solidFill>
                </a:uFill>
                <a:hlinkClick r:id="rId2"/>
              </a:rPr>
              <a:t>registration</a:t>
            </a:r>
            <a:r>
              <a:rPr dirty="0"/>
              <a:t> works for all Scouters who do not already hold another District position.  </a:t>
            </a:r>
            <a:endParaRPr lang="en-US" dirty="0"/>
          </a:p>
          <a:p>
            <a:pPr>
              <a:lnSpc>
                <a:spcPct val="72000"/>
              </a:lnSpc>
              <a:defRPr sz="1700"/>
            </a:pPr>
            <a:r>
              <a:rPr lang="en-US" dirty="0">
                <a:solidFill>
                  <a:srgbClr val="FF0000"/>
                </a:solidFill>
              </a:rPr>
              <a:t>New Merit Badge Counselors must complete online merit badge counselor training, in addition to YPT, after November 1, 2021.  Existing merit badge counselors have until 12/31/22 to complete training.</a:t>
            </a:r>
            <a:endParaRPr dirty="0">
              <a:solidFill>
                <a:srgbClr val="FF0000"/>
              </a:solidFill>
            </a:endParaRPr>
          </a:p>
          <a:p>
            <a:pPr>
              <a:lnSpc>
                <a:spcPct val="72000"/>
              </a:lnSpc>
              <a:defRPr sz="1700"/>
            </a:pPr>
            <a:r>
              <a:rPr dirty="0"/>
              <a:t>Be sure the counselor uses his/her legal name – no nicknames.</a:t>
            </a:r>
          </a:p>
          <a:p>
            <a:pPr>
              <a:lnSpc>
                <a:spcPct val="72000"/>
              </a:lnSpc>
              <a:defRPr sz="1700"/>
            </a:pPr>
            <a:r>
              <a:rPr dirty="0"/>
              <a:t>Merit Badge Counselors, or the unit Dean/Leader, also need to scan and send Margee the Merit Badge </a:t>
            </a:r>
            <a:r>
              <a:rPr lang="en-US" dirty="0"/>
              <a:t>Counselor</a:t>
            </a:r>
            <a:r>
              <a:rPr dirty="0"/>
              <a:t> form listing the badges the counselor is applying to teach and providing a justification of his/her qualifications.</a:t>
            </a:r>
          </a:p>
          <a:p>
            <a:pPr>
              <a:lnSpc>
                <a:spcPct val="72000"/>
              </a:lnSpc>
              <a:defRPr sz="1700"/>
            </a:pPr>
            <a:r>
              <a:rPr dirty="0"/>
              <a:t>Youth Protection Training is the essential first step.  Don’t hit “send” on the application without it!</a:t>
            </a:r>
          </a:p>
          <a:p>
            <a:pPr>
              <a:lnSpc>
                <a:spcPct val="72000"/>
              </a:lnSpc>
              <a:defRPr sz="1700"/>
            </a:pPr>
            <a:r>
              <a:rPr dirty="0"/>
              <a:t>Contact Margee if you have questions at </a:t>
            </a:r>
            <a:r>
              <a:rPr u="sng" dirty="0">
                <a:solidFill>
                  <a:srgbClr val="0563C1"/>
                </a:solidFill>
                <a:uFill>
                  <a:solidFill>
                    <a:srgbClr val="0563C1"/>
                  </a:solidFill>
                </a:uFill>
                <a:hlinkClick r:id="rId2"/>
              </a:rPr>
              <a:t>GM.MB.Dean@hotmail.com</a:t>
            </a:r>
            <a:r>
              <a:rPr dirty="0"/>
              <a:t>. </a:t>
            </a:r>
          </a:p>
        </p:txBody>
      </p:sp>
      <p:pic>
        <p:nvPicPr>
          <p:cNvPr id="162" name="Picture 4" descr="Picture 4"/>
          <p:cNvPicPr>
            <a:picLocks noChangeAspect="1"/>
          </p:cNvPicPr>
          <p:nvPr/>
        </p:nvPicPr>
        <p:blipFill>
          <a:blip r:embed="rId3"/>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4"/>
          <a:stretch>
            <a:fillRect/>
          </a:stretch>
        </p:blipFill>
        <p:spPr>
          <a:xfrm>
            <a:off x="10906125" y="3474339"/>
            <a:ext cx="904875" cy="2714626"/>
          </a:xfrm>
          <a:prstGeom prst="rect">
            <a:avLst/>
          </a:prstGeom>
          <a:ln w="12700">
            <a:miter lim="400000"/>
          </a:ln>
        </p:spPr>
      </p:pic>
      <p:sp>
        <p:nvSpPr>
          <p:cNvPr id="164" name="Content Placeholder 2"/>
          <p:cNvSpPr txBox="1"/>
          <p:nvPr/>
        </p:nvSpPr>
        <p:spPr>
          <a:xfrm>
            <a:off x="2384654" y="4428489"/>
            <a:ext cx="6349359" cy="2429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Online Merit Badge Courses</a:t>
            </a:r>
            <a:r>
              <a:rPr b="0" dirty="0">
                <a:solidFill>
                  <a:srgbClr val="000000"/>
                </a:solidFill>
              </a:rPr>
              <a:t> – Watch video, fill out workbook, contact Counselor</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Virtual Merit Badge Opportunities (Nation-wide)</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Parktakes </a:t>
            </a:r>
            <a:r>
              <a:rPr b="0" dirty="0">
                <a:solidFill>
                  <a:srgbClr val="000000"/>
                </a:solidFill>
              </a:rPr>
              <a:t>(select “Scouts” from the Category of Activity)</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MeritBadge.Info</a:t>
            </a:r>
            <a:r>
              <a:rPr b="0" dirty="0">
                <a:solidFill>
                  <a:srgbClr val="7A7A7A"/>
                </a:solidFill>
              </a:rPr>
              <a:t> – </a:t>
            </a:r>
            <a:r>
              <a:rPr b="0" dirty="0">
                <a:solidFill>
                  <a:srgbClr val="000000"/>
                </a:solidFill>
              </a:rPr>
              <a:t>Various MB Days throughout the country</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Fly Fishing Merit Badge Program</a:t>
            </a:r>
            <a:r>
              <a:rPr b="0" dirty="0">
                <a:solidFill>
                  <a:srgbClr val="7A7A7A"/>
                </a:solidFill>
              </a:rPr>
              <a:t>, </a:t>
            </a:r>
            <a:r>
              <a:rPr b="0" dirty="0">
                <a:solidFill>
                  <a:srgbClr val="000000"/>
                </a:solidFill>
              </a:rPr>
              <a:t>Northern Virginia</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Merit Badges Scouts can complete at Home</a:t>
            </a:r>
            <a:endParaRPr dirty="0">
              <a:solidFill>
                <a:srgbClr val="7A7A7A"/>
              </a:solidFill>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A6A2-4151-43E5-8518-5C1924BE638C}"/>
              </a:ext>
            </a:extLst>
          </p:cNvPr>
          <p:cNvSpPr>
            <a:spLocks noGrp="1"/>
          </p:cNvSpPr>
          <p:nvPr>
            <p:ph type="title"/>
          </p:nvPr>
        </p:nvSpPr>
        <p:spPr/>
        <p:txBody>
          <a:bodyPr/>
          <a:lstStyle/>
          <a:p>
            <a:r>
              <a:rPr lang="en-US" b="1" dirty="0"/>
              <a:t>Order of the Arrow</a:t>
            </a:r>
          </a:p>
        </p:txBody>
      </p:sp>
      <p:sp>
        <p:nvSpPr>
          <p:cNvPr id="3" name="Text Placeholder 2">
            <a:extLst>
              <a:ext uri="{FF2B5EF4-FFF2-40B4-BE49-F238E27FC236}">
                <a16:creationId xmlns:a16="http://schemas.microsoft.com/office/drawing/2014/main" id="{A8BCB8BB-0E5C-4D37-B9F2-CE26CC7C4DC6}"/>
              </a:ext>
            </a:extLst>
          </p:cNvPr>
          <p:cNvSpPr>
            <a:spLocks noGrp="1"/>
          </p:cNvSpPr>
          <p:nvPr>
            <p:ph type="body" idx="1"/>
          </p:nvPr>
        </p:nvSpPr>
        <p:spPr>
          <a:xfrm>
            <a:off x="838200" y="1690688"/>
            <a:ext cx="10515600" cy="4351338"/>
          </a:xfrm>
        </p:spPr>
        <p:txBody>
          <a:bodyPr>
            <a:normAutofit fontScale="85000" lnSpcReduction="20000"/>
          </a:bodyPr>
          <a:lstStyle/>
          <a:p>
            <a:r>
              <a:rPr lang="en-US" b="1" i="1" dirty="0"/>
              <a:t>OA Meeting In-Person –</a:t>
            </a:r>
            <a:r>
              <a:rPr lang="en-US" dirty="0"/>
              <a:t> 1</a:t>
            </a:r>
            <a:r>
              <a:rPr lang="en-US" baseline="30000" dirty="0"/>
              <a:t>st</a:t>
            </a:r>
            <a:r>
              <a:rPr lang="en-US" dirty="0"/>
              <a:t> Thursday of month at St. Marks</a:t>
            </a:r>
            <a:endParaRPr lang="en-US" b="1" i="1" dirty="0"/>
          </a:p>
          <a:p>
            <a:r>
              <a:rPr lang="en-US" b="1" i="1" dirty="0"/>
              <a:t>Awards</a:t>
            </a:r>
          </a:p>
          <a:p>
            <a:pPr lvl="1"/>
            <a:r>
              <a:rPr lang="en-US" u="sng" dirty="0"/>
              <a:t>The Servant Leadership Award </a:t>
            </a:r>
            <a:r>
              <a:rPr lang="en-US" dirty="0"/>
              <a:t>(Youth) – Those who give exemplary service to the Order of the Arrow, Scouting, and their community over an extended period of time. Each year members of the Order of the Arrow and the Scouting community will be asked to nominate youth who are at least 18 years of age, but not yet 21, who by their leadership and service, exemplify the ideals of the Order and are role models for other Arrowmen and Scouts.</a:t>
            </a:r>
          </a:p>
          <a:p>
            <a:pPr lvl="1"/>
            <a:r>
              <a:rPr lang="en-US" u="sng" dirty="0"/>
              <a:t>Founder’s Award </a:t>
            </a:r>
            <a:r>
              <a:rPr lang="en-US" dirty="0"/>
              <a:t>(Adult or Youth) - Recognizes Arrowmen who have given outstanding service to their lodge. The award is reserved for an Arrowman who demonstrates that he or she personifies the spirit of selfless service, as advocated by founder E. Urner Goodman and cofounder Carroll A. Edson.</a:t>
            </a:r>
          </a:p>
          <a:p>
            <a:pPr lvl="1"/>
            <a:r>
              <a:rPr lang="en-US" dirty="0"/>
              <a:t>Nominations due by 10/31/21</a:t>
            </a:r>
          </a:p>
          <a:p>
            <a:r>
              <a:rPr lang="en-US" b="1" i="1" dirty="0"/>
              <a:t>NOAC 2022 Registration is open</a:t>
            </a:r>
          </a:p>
          <a:p>
            <a:endParaRPr lang="en-US" dirty="0"/>
          </a:p>
        </p:txBody>
      </p:sp>
    </p:spTree>
    <p:extLst>
      <p:ext uri="{BB962C8B-B14F-4D97-AF65-F5344CB8AC3E}">
        <p14:creationId xmlns:p14="http://schemas.microsoft.com/office/powerpoint/2010/main" val="36001483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0E2C-C984-44BF-B166-DF1E3C038659}"/>
              </a:ext>
            </a:extLst>
          </p:cNvPr>
          <p:cNvSpPr>
            <a:spLocks noGrp="1"/>
          </p:cNvSpPr>
          <p:nvPr>
            <p:ph type="title"/>
          </p:nvPr>
        </p:nvSpPr>
        <p:spPr/>
        <p:txBody>
          <a:bodyPr/>
          <a:lstStyle/>
          <a:p>
            <a:r>
              <a:rPr lang="en-US" b="1" dirty="0"/>
              <a:t>Council Update/Charter Renewal</a:t>
            </a:r>
          </a:p>
        </p:txBody>
      </p:sp>
      <p:sp>
        <p:nvSpPr>
          <p:cNvPr id="3" name="Text Placeholder 2">
            <a:extLst>
              <a:ext uri="{FF2B5EF4-FFF2-40B4-BE49-F238E27FC236}">
                <a16:creationId xmlns:a16="http://schemas.microsoft.com/office/drawing/2014/main" id="{46D35AE0-AC20-43D3-B855-FFB2C15DD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79688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a:bodyPr>
          <a:lstStyle/>
          <a:p>
            <a:pPr>
              <a:defRPr/>
            </a:pPr>
            <a:r>
              <a:rPr lang="en-US" dirty="0"/>
              <a:t>General Announcements</a:t>
            </a:r>
          </a:p>
          <a:p>
            <a:pPr>
              <a:defRPr/>
            </a:pPr>
            <a:r>
              <a:rPr lang="en-US" dirty="0"/>
              <a:t>District Executive Minute</a:t>
            </a:r>
          </a:p>
          <a:p>
            <a:pPr>
              <a:defRPr/>
            </a:pPr>
            <a:r>
              <a:rPr lang="en-US" dirty="0"/>
              <a:t>District Chair Minute</a:t>
            </a:r>
          </a:p>
          <a:p>
            <a:pPr>
              <a:defRPr/>
            </a:pPr>
            <a:r>
              <a:rPr lang="en-US" dirty="0"/>
              <a:t>District Commissioner Minute</a:t>
            </a:r>
          </a:p>
          <a:p>
            <a:pPr marL="0" indent="0">
              <a:buNone/>
              <a:defRPr/>
            </a:pPr>
            <a:endParaRPr lang="en-US" dirty="0"/>
          </a:p>
          <a:p>
            <a:pPr>
              <a:defRPr/>
            </a:pPr>
            <a:r>
              <a:rPr lang="en-US" i="1" dirty="0"/>
              <a:t>Minutes and slides available on the GMD Website (District Resources, Roundtable).  Password is “GMDRT”</a:t>
            </a:r>
          </a:p>
          <a:p>
            <a:pPr>
              <a:defRPr/>
            </a:pPr>
            <a:r>
              <a:rPr lang="en-US" i="1" dirty="0"/>
              <a:t>Next meeting – November 11, 2021 at 7:30pm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9C80-28FA-43B7-AC87-34408C45AE41}"/>
              </a:ext>
            </a:extLst>
          </p:cNvPr>
          <p:cNvSpPr>
            <a:spLocks noGrp="1"/>
          </p:cNvSpPr>
          <p:nvPr>
            <p:ph type="title"/>
          </p:nvPr>
        </p:nvSpPr>
        <p:spPr>
          <a:xfrm>
            <a:off x="755072" y="69562"/>
            <a:ext cx="10515600" cy="1325563"/>
          </a:xfrm>
        </p:spPr>
        <p:txBody>
          <a:bodyPr/>
          <a:lstStyle/>
          <a:p>
            <a:r>
              <a:rPr lang="en-US" b="1" dirty="0"/>
              <a:t>2022 Charter Renewal Milestones</a:t>
            </a:r>
          </a:p>
        </p:txBody>
      </p:sp>
      <p:graphicFrame>
        <p:nvGraphicFramePr>
          <p:cNvPr id="4" name="Diagram 3">
            <a:extLst>
              <a:ext uri="{FF2B5EF4-FFF2-40B4-BE49-F238E27FC236}">
                <a16:creationId xmlns:a16="http://schemas.microsoft.com/office/drawing/2014/main" id="{A48CBBE2-C945-45A6-A9D4-D4435CFDD892}"/>
              </a:ext>
            </a:extLst>
          </p:cNvPr>
          <p:cNvGraphicFramePr/>
          <p:nvPr/>
        </p:nvGraphicFramePr>
        <p:xfrm>
          <a:off x="635739" y="1277128"/>
          <a:ext cx="11062564" cy="5197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3201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7C164-5E5C-48AE-A850-44DA166679CD}"/>
              </a:ext>
            </a:extLst>
          </p:cNvPr>
          <p:cNvPicPr>
            <a:picLocks noChangeAspect="1"/>
          </p:cNvPicPr>
          <p:nvPr/>
        </p:nvPicPr>
        <p:blipFill>
          <a:blip r:embed="rId2"/>
          <a:stretch>
            <a:fillRect/>
          </a:stretch>
        </p:blipFill>
        <p:spPr>
          <a:xfrm>
            <a:off x="384641" y="246219"/>
            <a:ext cx="11422718" cy="6392530"/>
          </a:xfrm>
          <a:prstGeom prst="rect">
            <a:avLst/>
          </a:prstGeom>
        </p:spPr>
      </p:pic>
      <p:sp>
        <p:nvSpPr>
          <p:cNvPr id="6" name="TextBox 5">
            <a:extLst>
              <a:ext uri="{FF2B5EF4-FFF2-40B4-BE49-F238E27FC236}">
                <a16:creationId xmlns:a16="http://schemas.microsoft.com/office/drawing/2014/main" id="{00F40982-814F-42EC-AF2F-9219B92D5698}"/>
              </a:ext>
            </a:extLst>
          </p:cNvPr>
          <p:cNvSpPr txBox="1"/>
          <p:nvPr/>
        </p:nvSpPr>
        <p:spPr>
          <a:xfrm>
            <a:off x="384641" y="6611781"/>
            <a:ext cx="148213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000" dirty="0">
                <a:solidFill>
                  <a:srgbClr val="A0A0A0"/>
                </a:solidFill>
                <a:effectLst/>
              </a:rPr>
              <a:t>Nick Dolding/Getty Images</a:t>
            </a:r>
            <a:endParaRPr lang="en-US" sz="1000" dirty="0">
              <a:effectLst/>
            </a:endParaRPr>
          </a:p>
        </p:txBody>
      </p:sp>
      <p:sp>
        <p:nvSpPr>
          <p:cNvPr id="11" name="Rectangle 10">
            <a:extLst>
              <a:ext uri="{FF2B5EF4-FFF2-40B4-BE49-F238E27FC236}">
                <a16:creationId xmlns:a16="http://schemas.microsoft.com/office/drawing/2014/main" id="{BB4DF468-2CAB-41BB-A987-3ED0FCEB2226}"/>
              </a:ext>
            </a:extLst>
          </p:cNvPr>
          <p:cNvSpPr/>
          <p:nvPr/>
        </p:nvSpPr>
        <p:spPr>
          <a:xfrm>
            <a:off x="465909" y="130809"/>
            <a:ext cx="10100843" cy="1754326"/>
          </a:xfrm>
          <a:prstGeom prst="rect">
            <a:avLst/>
          </a:prstGeom>
          <a:noFill/>
        </p:spPr>
        <p:txBody>
          <a:bodyPr wrap="none" lIns="91440" tIns="45720" rIns="91440" bIns="45720">
            <a:spAutoFit/>
          </a:bodyPr>
          <a:lstStyle/>
          <a:p>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Don’t let perfection be the enemy </a:t>
            </a:r>
          </a:p>
          <a:p>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of productivity</a:t>
            </a:r>
          </a:p>
        </p:txBody>
      </p:sp>
    </p:spTree>
    <p:extLst>
      <p:ext uri="{BB962C8B-B14F-4D97-AF65-F5344CB8AC3E}">
        <p14:creationId xmlns:p14="http://schemas.microsoft.com/office/powerpoint/2010/main" val="400778071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55E5-C6AC-4023-AB47-8BDB1E6939F8}"/>
              </a:ext>
            </a:extLst>
          </p:cNvPr>
          <p:cNvSpPr>
            <a:spLocks noGrp="1"/>
          </p:cNvSpPr>
          <p:nvPr>
            <p:ph type="title"/>
          </p:nvPr>
        </p:nvSpPr>
        <p:spPr/>
        <p:txBody>
          <a:bodyPr/>
          <a:lstStyle/>
          <a:p>
            <a:r>
              <a:rPr lang="en-US" b="1" dirty="0"/>
              <a:t>Get Ready to Use the New System</a:t>
            </a:r>
          </a:p>
        </p:txBody>
      </p:sp>
      <p:sp>
        <p:nvSpPr>
          <p:cNvPr id="3" name="Text Placeholder 2">
            <a:extLst>
              <a:ext uri="{FF2B5EF4-FFF2-40B4-BE49-F238E27FC236}">
                <a16:creationId xmlns:a16="http://schemas.microsoft.com/office/drawing/2014/main" id="{7ADC9411-A57B-4958-B531-E610EB3BED36}"/>
              </a:ext>
            </a:extLst>
          </p:cNvPr>
          <p:cNvSpPr>
            <a:spLocks noGrp="1"/>
          </p:cNvSpPr>
          <p:nvPr>
            <p:ph type="body" sz="half" idx="1"/>
          </p:nvPr>
        </p:nvSpPr>
        <p:spPr>
          <a:xfrm>
            <a:off x="838200" y="1864311"/>
            <a:ext cx="9894904" cy="4628564"/>
          </a:xfrm>
        </p:spPr>
        <p:txBody>
          <a:bodyPr>
            <a:normAutofit/>
          </a:bodyPr>
          <a:lstStyle/>
          <a:p>
            <a:pPr>
              <a:buFont typeface="Wingdings" panose="05000000000000000000" pitchFamily="2" charset="2"/>
              <a:buChar char="ü"/>
            </a:pPr>
            <a:r>
              <a:rPr lang="en-US" dirty="0">
                <a:solidFill>
                  <a:schemeClr val="tx1"/>
                </a:solidFill>
              </a:rPr>
              <a:t>Make the Charter Renewal Coordinator a K-3 delegate</a:t>
            </a:r>
          </a:p>
          <a:p>
            <a:pPr>
              <a:buFont typeface="Wingdings" panose="05000000000000000000" pitchFamily="2" charset="2"/>
              <a:buChar char="ü"/>
            </a:pPr>
            <a:r>
              <a:rPr lang="en-US" dirty="0">
                <a:solidFill>
                  <a:schemeClr val="tx1"/>
                </a:solidFill>
              </a:rPr>
              <a:t>Get trained on the new system</a:t>
            </a:r>
          </a:p>
          <a:p>
            <a:pPr lvl="1">
              <a:buFont typeface="Arial" panose="020B0604020202020204" pitchFamily="34" charset="0"/>
              <a:buChar char="•"/>
            </a:pPr>
            <a:r>
              <a:rPr lang="en-US" dirty="0">
                <a:solidFill>
                  <a:schemeClr val="tx1"/>
                </a:solidFill>
              </a:rPr>
              <a:t>Basecamp Project</a:t>
            </a:r>
          </a:p>
          <a:p>
            <a:pPr lvl="1">
              <a:buFont typeface="Arial" panose="020B0604020202020204" pitchFamily="34" charset="0"/>
              <a:buChar char="•"/>
            </a:pPr>
            <a:r>
              <a:rPr lang="en-US" dirty="0">
                <a:solidFill>
                  <a:schemeClr val="tx1"/>
                </a:solidFill>
              </a:rPr>
              <a:t>National Site</a:t>
            </a:r>
          </a:p>
          <a:p>
            <a:pPr marL="914400" lvl="2" indent="0">
              <a:buNone/>
            </a:pPr>
            <a:r>
              <a:rPr lang="en-US" dirty="0">
                <a:solidFill>
                  <a:schemeClr val="tx1"/>
                </a:solidFill>
              </a:rPr>
              <a:t>https://www.scouting.org/resources/internet-rechartering/</a:t>
            </a:r>
          </a:p>
          <a:p>
            <a:pPr>
              <a:buFont typeface="Wingdings" panose="05000000000000000000" pitchFamily="2" charset="2"/>
              <a:buChar char="ü"/>
            </a:pPr>
            <a:r>
              <a:rPr lang="en-US" dirty="0">
                <a:solidFill>
                  <a:schemeClr val="tx1"/>
                </a:solidFill>
              </a:rPr>
              <a:t>Get the Annual Charter Agreement signed</a:t>
            </a:r>
          </a:p>
          <a:p>
            <a:pPr lvl="1">
              <a:buFont typeface="Arial" panose="020B0604020202020204" pitchFamily="34" charset="0"/>
              <a:buChar char="•"/>
            </a:pPr>
            <a:r>
              <a:rPr lang="en-US" dirty="0">
                <a:solidFill>
                  <a:schemeClr val="tx1"/>
                </a:solidFill>
              </a:rPr>
              <a:t>Get your IH to sign it now – don’t wait!</a:t>
            </a:r>
          </a:p>
          <a:p>
            <a:pPr>
              <a:buFont typeface="Wingdings" panose="05000000000000000000" pitchFamily="2" charset="2"/>
              <a:buChar char="ü"/>
            </a:pPr>
            <a:r>
              <a:rPr lang="en-US" dirty="0">
                <a:solidFill>
                  <a:srgbClr val="C00000"/>
                </a:solidFill>
              </a:rPr>
              <a:t>Stay close to your Unit Commissioner</a:t>
            </a:r>
          </a:p>
          <a:p>
            <a:pPr lvl="1">
              <a:buFont typeface="Arial" panose="020B0604020202020204" pitchFamily="34" charset="0"/>
              <a:buChar char="•"/>
            </a:pPr>
            <a:r>
              <a:rPr lang="en-US" dirty="0">
                <a:solidFill>
                  <a:srgbClr val="C00000"/>
                </a:solidFill>
              </a:rPr>
              <a:t>You are not alone! - your UC will help you through the process</a:t>
            </a:r>
          </a:p>
        </p:txBody>
      </p:sp>
    </p:spTree>
    <p:extLst>
      <p:ext uri="{BB962C8B-B14F-4D97-AF65-F5344CB8AC3E}">
        <p14:creationId xmlns:p14="http://schemas.microsoft.com/office/powerpoint/2010/main" val="29493667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78B-D608-4618-A33A-CF49CFD80764}"/>
              </a:ext>
            </a:extLst>
          </p:cNvPr>
          <p:cNvSpPr>
            <a:spLocks noGrp="1"/>
          </p:cNvSpPr>
          <p:nvPr>
            <p:ph type="ctrTitle" idx="4294967295"/>
          </p:nvPr>
        </p:nvSpPr>
        <p:spPr>
          <a:xfrm>
            <a:off x="1066801" y="1783862"/>
            <a:ext cx="10058398" cy="2310312"/>
          </a:xfrm>
        </p:spPr>
        <p:txBody>
          <a:bodyPr vert="horz" lIns="91440" tIns="45720" rIns="91440" bIns="45720" rtlCol="0" anchor="b">
            <a:noAutofit/>
          </a:bodyPr>
          <a:lstStyle/>
          <a:p>
            <a:pPr algn="ctr"/>
            <a:r>
              <a:rPr lang="en-US" sz="4800" b="1" kern="1200" dirty="0">
                <a:solidFill>
                  <a:schemeClr val="tx1"/>
                </a:solidFill>
                <a:latin typeface="+mj-lt"/>
                <a:ea typeface="+mj-ea"/>
                <a:cs typeface="+mj-cs"/>
              </a:rPr>
              <a:t>Community Service</a:t>
            </a:r>
            <a:endParaRPr lang="en-US" sz="4800" b="1" i="1" kern="1200" dirty="0">
              <a:solidFill>
                <a:schemeClr val="tx1"/>
              </a:solidFill>
              <a:latin typeface="+mj-lt"/>
              <a:ea typeface="+mj-ea"/>
              <a:cs typeface="+mj-cs"/>
            </a:endParaRPr>
          </a:p>
        </p:txBody>
      </p:sp>
      <p:sp>
        <p:nvSpPr>
          <p:cNvPr id="19" name="Title 1">
            <a:extLst>
              <a:ext uri="{FF2B5EF4-FFF2-40B4-BE49-F238E27FC236}">
                <a16:creationId xmlns:a16="http://schemas.microsoft.com/office/drawing/2014/main" id="{4116F110-EDE3-4E56-9ADD-14CC65C5C0DA}"/>
              </a:ext>
            </a:extLst>
          </p:cNvPr>
          <p:cNvSpPr txBox="1">
            <a:spLocks/>
          </p:cNvSpPr>
          <p:nvPr/>
        </p:nvSpPr>
        <p:spPr>
          <a:xfrm>
            <a:off x="838200" y="365125"/>
            <a:ext cx="10515600"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t>Big Rock</a:t>
            </a:r>
            <a:r>
              <a:rPr lang="en-US" dirty="0"/>
              <a:t>	</a:t>
            </a:r>
          </a:p>
        </p:txBody>
      </p:sp>
    </p:spTree>
    <p:extLst>
      <p:ext uri="{BB962C8B-B14F-4D97-AF65-F5344CB8AC3E}">
        <p14:creationId xmlns:p14="http://schemas.microsoft.com/office/powerpoint/2010/main" val="16321797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048F-15FC-4568-A24F-A6CD75BA7C70}"/>
              </a:ext>
            </a:extLst>
          </p:cNvPr>
          <p:cNvSpPr>
            <a:spLocks noGrp="1"/>
          </p:cNvSpPr>
          <p:nvPr>
            <p:ph type="title"/>
          </p:nvPr>
        </p:nvSpPr>
        <p:spPr>
          <a:xfrm>
            <a:off x="759178" y="1290814"/>
            <a:ext cx="10515600" cy="628297"/>
          </a:xfrm>
        </p:spPr>
        <p:txBody>
          <a:bodyPr>
            <a:normAutofit fontScale="90000"/>
          </a:bodyPr>
          <a:lstStyle/>
          <a:p>
            <a:r>
              <a:rPr lang="en-US" b="0" dirty="0">
                <a:solidFill>
                  <a:srgbClr val="000000"/>
                </a:solidFill>
                <a:effectLst/>
                <a:latin typeface="Roboto" panose="02000000000000000000" pitchFamily="2" charset="0"/>
              </a:rPr>
              <a:t>George Mason Service Hours </a:t>
            </a:r>
            <a:r>
              <a:rPr lang="en-US" sz="3100" b="0" dirty="0">
                <a:solidFill>
                  <a:srgbClr val="000000"/>
                </a:solidFill>
                <a:effectLst/>
                <a:latin typeface="Roboto" panose="02000000000000000000" pitchFamily="2" charset="0"/>
              </a:rPr>
              <a:t>(</a:t>
            </a:r>
            <a:r>
              <a:rPr lang="en-US" sz="3100" b="0" i="1" dirty="0">
                <a:solidFill>
                  <a:srgbClr val="000000"/>
                </a:solidFill>
                <a:effectLst/>
                <a:latin typeface="Roboto" panose="02000000000000000000" pitchFamily="2" charset="0"/>
              </a:rPr>
              <a:t>from our JTE</a:t>
            </a:r>
            <a:r>
              <a:rPr lang="en-US" sz="3100" b="0" dirty="0">
                <a:solidFill>
                  <a:srgbClr val="000000"/>
                </a:solidFill>
                <a:effectLst/>
                <a:latin typeface="Roboto" panose="02000000000000000000" pitchFamily="2" charset="0"/>
              </a:rPr>
              <a:t>)</a:t>
            </a:r>
            <a:br>
              <a:rPr lang="en-US" sz="3100" b="0" dirty="0">
                <a:solidFill>
                  <a:srgbClr val="000000"/>
                </a:solidFill>
                <a:effectLst/>
                <a:latin typeface="Roboto" panose="02000000000000000000" pitchFamily="2" charset="0"/>
              </a:rPr>
            </a:br>
            <a:br>
              <a:rPr lang="en-US" sz="3100" b="1" dirty="0">
                <a:solidFill>
                  <a:srgbClr val="3366FF"/>
                </a:solidFill>
                <a:effectLst/>
                <a:latin typeface="Roboto" panose="02000000000000000000" pitchFamily="2" charset="0"/>
              </a:rPr>
            </a:br>
            <a:endParaRPr lang="en-US" sz="3100" dirty="0"/>
          </a:p>
        </p:txBody>
      </p:sp>
      <p:sp>
        <p:nvSpPr>
          <p:cNvPr id="3" name="Text Placeholder 2">
            <a:extLst>
              <a:ext uri="{FF2B5EF4-FFF2-40B4-BE49-F238E27FC236}">
                <a16:creationId xmlns:a16="http://schemas.microsoft.com/office/drawing/2014/main" id="{223222B9-17ED-4E37-B794-D353DC9E7D67}"/>
              </a:ext>
            </a:extLst>
          </p:cNvPr>
          <p:cNvSpPr>
            <a:spLocks noGrp="1"/>
          </p:cNvSpPr>
          <p:nvPr>
            <p:ph type="body" idx="1"/>
          </p:nvPr>
        </p:nvSpPr>
        <p:spPr>
          <a:xfrm>
            <a:off x="2565399" y="1791758"/>
            <a:ext cx="7425267" cy="4101042"/>
          </a:xfrm>
        </p:spPr>
        <p:txBody>
          <a:bodyPr/>
          <a:lstStyle/>
          <a:p>
            <a:pPr marL="0" marR="0" indent="0">
              <a:spcBef>
                <a:spcPts val="0"/>
              </a:spcBef>
              <a:spcAft>
                <a:spcPts val="0"/>
              </a:spcAft>
              <a:buNone/>
            </a:pPr>
            <a:r>
              <a:rPr lang="en-US" sz="4000" dirty="0">
                <a:effectLst/>
                <a:latin typeface="Calibri" panose="020F0502020204030204" pitchFamily="34" charset="0"/>
                <a:ea typeface="Calibri" panose="020F0502020204030204" pitchFamily="34" charset="0"/>
              </a:rPr>
              <a:t>Oct 2019-2020		1898.4</a:t>
            </a:r>
          </a:p>
          <a:p>
            <a:pPr marL="0" marR="0" indent="0">
              <a:spcBef>
                <a:spcPts val="0"/>
              </a:spcBef>
              <a:spcAft>
                <a:spcPts val="0"/>
              </a:spcAft>
              <a:buNone/>
            </a:pPr>
            <a:endParaRPr lang="en-US" sz="4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dirty="0">
                <a:effectLst/>
                <a:latin typeface="Calibri" panose="020F0502020204030204" pitchFamily="34" charset="0"/>
                <a:ea typeface="Calibri" panose="020F0502020204030204" pitchFamily="34" charset="0"/>
              </a:rPr>
              <a:t>Oct 2020-2021		1524.75</a:t>
            </a:r>
          </a:p>
          <a:p>
            <a:pPr marL="0" marR="0" indent="0">
              <a:spcBef>
                <a:spcPts val="0"/>
              </a:spcBef>
              <a:spcAft>
                <a:spcPts val="0"/>
              </a:spcAft>
              <a:buNone/>
            </a:pPr>
            <a:endParaRPr lang="en-US" sz="40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Down </a:t>
            </a:r>
            <a:r>
              <a:rPr lang="en-US" sz="2400" dirty="0">
                <a:latin typeface="Calibri" panose="020F0502020204030204" pitchFamily="34" charset="0"/>
                <a:ea typeface="Calibri" panose="020F0502020204030204" pitchFamily="34" charset="0"/>
              </a:rPr>
              <a:t>19</a:t>
            </a:r>
            <a:r>
              <a:rPr lang="en-US" sz="2400" dirty="0">
                <a:effectLst/>
                <a:latin typeface="Calibri" panose="020F0502020204030204" pitchFamily="34" charset="0"/>
                <a:ea typeface="Calibri" panose="020F0502020204030204" pitchFamily="34" charset="0"/>
              </a:rPr>
              <a:t>% for COVID</a:t>
            </a:r>
          </a:p>
          <a:p>
            <a:endParaRPr lang="en-US" dirty="0"/>
          </a:p>
        </p:txBody>
      </p:sp>
      <p:pic>
        <p:nvPicPr>
          <p:cNvPr id="5" name="Picture 4">
            <a:extLst>
              <a:ext uri="{FF2B5EF4-FFF2-40B4-BE49-F238E27FC236}">
                <a16:creationId xmlns:a16="http://schemas.microsoft.com/office/drawing/2014/main" id="{EEAC3A95-43A3-4444-9762-71FB496BBE33}"/>
              </a:ext>
            </a:extLst>
          </p:cNvPr>
          <p:cNvPicPr>
            <a:picLocks noChangeAspect="1"/>
          </p:cNvPicPr>
          <p:nvPr/>
        </p:nvPicPr>
        <p:blipFill>
          <a:blip r:embed="rId2"/>
          <a:stretch>
            <a:fillRect/>
          </a:stretch>
        </p:blipFill>
        <p:spPr>
          <a:xfrm>
            <a:off x="8016876" y="3945819"/>
            <a:ext cx="3219450" cy="2447925"/>
          </a:xfrm>
          <a:prstGeom prst="rect">
            <a:avLst/>
          </a:prstGeom>
        </p:spPr>
      </p:pic>
    </p:spTree>
    <p:extLst>
      <p:ext uri="{BB962C8B-B14F-4D97-AF65-F5344CB8AC3E}">
        <p14:creationId xmlns:p14="http://schemas.microsoft.com/office/powerpoint/2010/main" val="26373752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FF5B-5823-4AF4-9EEB-44CE2BCF466C}"/>
              </a:ext>
            </a:extLst>
          </p:cNvPr>
          <p:cNvSpPr>
            <a:spLocks noGrp="1"/>
          </p:cNvSpPr>
          <p:nvPr>
            <p:ph type="title"/>
          </p:nvPr>
        </p:nvSpPr>
        <p:spPr>
          <a:xfrm>
            <a:off x="996245" y="491551"/>
            <a:ext cx="10515600" cy="1325563"/>
          </a:xfrm>
        </p:spPr>
        <p:txBody>
          <a:bodyPr/>
          <a:lstStyle/>
          <a:p>
            <a:r>
              <a:rPr lang="en-US" b="1" dirty="0"/>
              <a:t>What makes up your Community?</a:t>
            </a:r>
            <a:endParaRPr lang="en-US" dirty="0"/>
          </a:p>
        </p:txBody>
      </p:sp>
      <p:sp>
        <p:nvSpPr>
          <p:cNvPr id="3" name="Text Placeholder 2">
            <a:extLst>
              <a:ext uri="{FF2B5EF4-FFF2-40B4-BE49-F238E27FC236}">
                <a16:creationId xmlns:a16="http://schemas.microsoft.com/office/drawing/2014/main" id="{ACBBA6BB-E868-4D33-B729-C0F78B93664C}"/>
              </a:ext>
            </a:extLst>
          </p:cNvPr>
          <p:cNvSpPr>
            <a:spLocks noGrp="1"/>
          </p:cNvSpPr>
          <p:nvPr>
            <p:ph type="body" idx="1"/>
          </p:nvPr>
        </p:nvSpPr>
        <p:spPr>
          <a:xfrm>
            <a:off x="7483122" y="1636139"/>
            <a:ext cx="4380929" cy="4067528"/>
          </a:xfrm>
        </p:spPr>
        <p:txBody>
          <a:bodyPr>
            <a:normAutofit lnSpcReduction="10000"/>
          </a:bodyPr>
          <a:lstStyle/>
          <a:p>
            <a:r>
              <a:rPr lang="en-US" sz="3200" dirty="0"/>
              <a:t>Neighborhoods</a:t>
            </a:r>
          </a:p>
          <a:p>
            <a:r>
              <a:rPr lang="en-US" sz="3200" dirty="0"/>
              <a:t>Chartering Organization</a:t>
            </a:r>
          </a:p>
          <a:p>
            <a:r>
              <a:rPr lang="en-US" sz="3200" dirty="0"/>
              <a:t>Schools</a:t>
            </a:r>
          </a:p>
          <a:p>
            <a:r>
              <a:rPr lang="en-US" sz="3200" dirty="0"/>
              <a:t>Parks</a:t>
            </a:r>
          </a:p>
          <a:p>
            <a:r>
              <a:rPr lang="en-US" sz="3200" dirty="0"/>
              <a:t>Campgrounds</a:t>
            </a:r>
          </a:p>
          <a:p>
            <a:r>
              <a:rPr lang="en-US" sz="3200" dirty="0"/>
              <a:t>Camps (e.g., Snyder, Goshen)</a:t>
            </a:r>
          </a:p>
          <a:p>
            <a:r>
              <a:rPr lang="en-US" sz="3200" dirty="0"/>
              <a:t>Parades</a:t>
            </a:r>
          </a:p>
        </p:txBody>
      </p:sp>
      <p:pic>
        <p:nvPicPr>
          <p:cNvPr id="5" name="Picture 4">
            <a:extLst>
              <a:ext uri="{FF2B5EF4-FFF2-40B4-BE49-F238E27FC236}">
                <a16:creationId xmlns:a16="http://schemas.microsoft.com/office/drawing/2014/main" id="{FBA8FE0B-BADD-43AD-8027-01E4D04603FF}"/>
              </a:ext>
            </a:extLst>
          </p:cNvPr>
          <p:cNvPicPr>
            <a:picLocks noChangeAspect="1"/>
          </p:cNvPicPr>
          <p:nvPr/>
        </p:nvPicPr>
        <p:blipFill>
          <a:blip r:embed="rId2"/>
          <a:stretch>
            <a:fillRect/>
          </a:stretch>
        </p:blipFill>
        <p:spPr>
          <a:xfrm>
            <a:off x="838200" y="1543490"/>
            <a:ext cx="6381069" cy="4067528"/>
          </a:xfrm>
          <a:prstGeom prst="rect">
            <a:avLst/>
          </a:prstGeom>
        </p:spPr>
      </p:pic>
    </p:spTree>
    <p:extLst>
      <p:ext uri="{BB962C8B-B14F-4D97-AF65-F5344CB8AC3E}">
        <p14:creationId xmlns:p14="http://schemas.microsoft.com/office/powerpoint/2010/main" val="80082533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1066</TotalTime>
  <Words>2293</Words>
  <Application>Microsoft Office PowerPoint</Application>
  <PresentationFormat>Widescreen</PresentationFormat>
  <Paragraphs>266</Paragraphs>
  <Slides>30</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41" baseType="lpstr">
      <vt:lpstr>Arial</vt:lpstr>
      <vt:lpstr>Calibri</vt:lpstr>
      <vt:lpstr>Calibri Light</vt:lpstr>
      <vt:lpstr>Courier New</vt:lpstr>
      <vt:lpstr>Helvetica</vt:lpstr>
      <vt:lpstr>inherit</vt:lpstr>
      <vt:lpstr>New serif</vt:lpstr>
      <vt:lpstr>Open Sans</vt:lpstr>
      <vt:lpstr>Roboto</vt:lpstr>
      <vt:lpstr>Wingdings</vt:lpstr>
      <vt:lpstr>Office Theme</vt:lpstr>
      <vt:lpstr>George Mason District  Roundtable</vt:lpstr>
      <vt:lpstr>PowerPoint Presentation</vt:lpstr>
      <vt:lpstr>Council Update/Charter Renewal</vt:lpstr>
      <vt:lpstr>2022 Charter Renewal Milestones</vt:lpstr>
      <vt:lpstr>PowerPoint Presentation</vt:lpstr>
      <vt:lpstr>Get Ready to Use the New System</vt:lpstr>
      <vt:lpstr>Community Service</vt:lpstr>
      <vt:lpstr>George Mason Service Hours (from our JTE)  </vt:lpstr>
      <vt:lpstr>What makes up your Community?</vt:lpstr>
      <vt:lpstr>Cub Scout Ideas</vt:lpstr>
      <vt:lpstr>Service Ideas</vt:lpstr>
      <vt:lpstr>Jamboree-on-the-Air/ Jamboree-on-the-Internet</vt:lpstr>
      <vt:lpstr>George Mason Program </vt:lpstr>
      <vt:lpstr>Current 2021 GM Calendar</vt:lpstr>
      <vt:lpstr>Civic and Related Activities of Interest to Scouts </vt:lpstr>
      <vt:lpstr>Civic and Related Activities of Interest to Scouts – Cont.</vt:lpstr>
      <vt:lpstr>Flags In</vt:lpstr>
      <vt:lpstr>GEORGE MASON DISTRICT CAMPOREE </vt:lpstr>
      <vt:lpstr>Future Camporees</vt:lpstr>
      <vt:lpstr>Scouting for Food</vt:lpstr>
      <vt:lpstr>Scouting for Food (cont.)</vt:lpstr>
      <vt:lpstr>GM High Adventure (October 2021)</vt:lpstr>
      <vt:lpstr>Training</vt:lpstr>
      <vt:lpstr>PowerPoint Presentation</vt:lpstr>
      <vt:lpstr>NYLT training – 2022 Schedule</vt:lpstr>
      <vt:lpstr>Shooting Sports</vt:lpstr>
      <vt:lpstr>And don’t forget the District’s various COPE and Climbing Opportunities!  Where CUB Scouts learn about teamwork by playing Games with a Purpose Boy and Girl Scouts learn how to lead their peers while playing these games And our more senior Scouts, Venturers,  and Scouters practice and refine their skills through Challenge Outdoor Fun-Filled Family Engaged Experiences &amp; Team Enhancing Activities (a.k.a. COFFFEE &amp; TEA)  Level 1 &amp; Level 2 training in COPE &amp; Climbing programs need to be coordinated with COPE &amp; Climbing committee chair: Tony Waisanen &lt;ncac.cope@gmail.com&gt;</vt:lpstr>
      <vt:lpstr>Merit Badges</vt:lpstr>
      <vt:lpstr>Order of the Arrow</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Merit_Badge Dean</cp:lastModifiedBy>
  <cp:revision>31</cp:revision>
  <dcterms:modified xsi:type="dcterms:W3CDTF">2021-10-15T00:44:21Z</dcterms:modified>
</cp:coreProperties>
</file>