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609" r:id="rId2"/>
    <p:sldId id="612" r:id="rId3"/>
    <p:sldId id="623" r:id="rId4"/>
    <p:sldId id="634" r:id="rId5"/>
    <p:sldId id="645" r:id="rId6"/>
    <p:sldId id="646" r:id="rId7"/>
    <p:sldId id="647" r:id="rId8"/>
    <p:sldId id="648" r:id="rId9"/>
    <p:sldId id="651" r:id="rId10"/>
    <p:sldId id="652" r:id="rId11"/>
    <p:sldId id="653" r:id="rId12"/>
    <p:sldId id="649" r:id="rId13"/>
    <p:sldId id="257" r:id="rId14"/>
    <p:sldId id="258" r:id="rId15"/>
    <p:sldId id="429" r:id="rId16"/>
    <p:sldId id="610" r:id="rId17"/>
    <p:sldId id="581" r:id="rId18"/>
    <p:sldId id="300" r:id="rId19"/>
    <p:sldId id="608" r:id="rId20"/>
    <p:sldId id="601" r:id="rId21"/>
    <p:sldId id="602" r:id="rId22"/>
    <p:sldId id="618" r:id="rId23"/>
    <p:sldId id="265" r:id="rId24"/>
    <p:sldId id="262" r:id="rId25"/>
    <p:sldId id="428" r:id="rId26"/>
    <p:sldId id="603" r:id="rId27"/>
    <p:sldId id="264" r:id="rId28"/>
    <p:sldId id="616" r:id="rId29"/>
    <p:sldId id="614" r:id="rId30"/>
    <p:sldId id="269" r:id="rId31"/>
    <p:sldId id="267" r:id="rId32"/>
    <p:sldId id="268" r:id="rId33"/>
    <p:sldId id="295" r:id="rId34"/>
    <p:sldId id="617" r:id="rId35"/>
    <p:sldId id="650" r:id="rId36"/>
  </p:sldIdLst>
  <p:sldSz cx="12192000" cy="6858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3" d="100"/>
          <a:sy n="103" d="100"/>
        </p:scale>
        <p:origin x="114"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457200" y="720725"/>
            <a:ext cx="6400800" cy="3600450"/>
          </a:xfrm>
          <a:prstGeom prst="rect">
            <a:avLst/>
          </a:prstGeom>
        </p:spPr>
        <p:txBody>
          <a:bodyPr lIns="96661" tIns="48331" rIns="96661" bIns="48331"/>
          <a:lstStyle/>
          <a:p>
            <a:endParaRPr dirty="0"/>
          </a:p>
        </p:txBody>
      </p:sp>
      <p:sp>
        <p:nvSpPr>
          <p:cNvPr id="92" name="Shape 92"/>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dirty="0"/>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cacbsa.org/scouting-for-food-unit-data/"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chipmccaslin@gmail.com"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mailto:gm.adultrecognition@gmail.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scoutingevent.com/082-52864" TargetMode="External"/><Relationship Id="rId3" Type="http://schemas.openxmlformats.org/officeDocument/2006/relationships/hyperlink" Target="https://scoutingevent.com/082-51269" TargetMode="External"/><Relationship Id="rId7" Type="http://schemas.openxmlformats.org/officeDocument/2006/relationships/hyperlink" Target="https://scoutingevent.com/082-51296" TargetMode="External"/><Relationship Id="rId2" Type="http://schemas.openxmlformats.org/officeDocument/2006/relationships/hyperlink" Target="https://www.ncacbsa.org/george-mason/training/" TargetMode="External"/><Relationship Id="rId1" Type="http://schemas.openxmlformats.org/officeDocument/2006/relationships/slideLayout" Target="../slideLayouts/slideLayout3.xml"/><Relationship Id="rId6" Type="http://schemas.openxmlformats.org/officeDocument/2006/relationships/hyperlink" Target="https://scoutingevent.com/082-51969" TargetMode="External"/><Relationship Id="rId5" Type="http://schemas.openxmlformats.org/officeDocument/2006/relationships/hyperlink" Target="https://scoutingevent.com/082-51270" TargetMode="External"/><Relationship Id="rId10" Type="http://schemas.openxmlformats.org/officeDocument/2006/relationships/image" Target="../media/image20.jpeg"/><Relationship Id="rId4" Type="http://schemas.openxmlformats.org/officeDocument/2006/relationships/hyperlink" Target="https://scoutingevent.com/082-52255" TargetMode="External"/><Relationship Id="rId9" Type="http://schemas.openxmlformats.org/officeDocument/2006/relationships/hyperlink" Target="https://scoutingevent.com/082-48954"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scoutingevent.com/082-52778"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gmasonmeritbadgeday@gmail.com"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GM.MB.Dean@hotmail.com" TargetMode="External"/><Relationship Id="rId2" Type="http://schemas.openxmlformats.org/officeDocument/2006/relationships/hyperlink" Target="https://my.scouting.org/VES/OnlineReg/1.0.0/?tu=UF-MB-082gm23"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hyperlink" Target="https://www.elks.org/scholars/scholarships/MVS.cfm" TargetMode="External"/><Relationship Id="rId7" Type="http://schemas.openxmlformats.org/officeDocument/2006/relationships/hyperlink" Target="https://nesa.org/for-eagle-scouts/scholarships/" TargetMode="External"/><Relationship Id="rId2" Type="http://schemas.openxmlformats.org/officeDocument/2006/relationships/hyperlink" Target="https://www.scouting.org/awards/scholarships/" TargetMode="External"/><Relationship Id="rId1" Type="http://schemas.openxmlformats.org/officeDocument/2006/relationships/slideLayout" Target="../slideLayouts/slideLayout2.xml"/><Relationship Id="rId6" Type="http://schemas.openxmlformats.org/officeDocument/2006/relationships/hyperlink" Target="https://campaignpayitforward.com/free-scholarships/" TargetMode="External"/><Relationship Id="rId5" Type="http://schemas.openxmlformats.org/officeDocument/2006/relationships/hyperlink" Target="mailto:thinkdenk3@msn.com" TargetMode="External"/><Relationship Id="rId4" Type="http://schemas.openxmlformats.org/officeDocument/2006/relationships/hyperlink" Target="https://www.sar.org/arthur-m-berdena-king-eagle-scout-contes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nesa.org/wp-content/uploads/2018/09/ADAMS-NATIONAL-EAGLE-SCOUT-SERVICE-PROJECT-OF-THE-YEAR-NOMINATION-FORM.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ncacbsa.org/george-maso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xfrm>
            <a:off x="167951" y="406400"/>
            <a:ext cx="12024049" cy="2387601"/>
          </a:xfrm>
          <a:prstGeom prst="rect">
            <a:avLst/>
          </a:prstGeom>
        </p:spPr>
        <p:txBody>
          <a:bodyPr>
            <a:normAutofit/>
          </a:bodyPr>
          <a:lstStyle/>
          <a:p>
            <a:r>
              <a:rPr b="1" dirty="0">
                <a:latin typeface="Arial" panose="020B0604020202020204" pitchFamily="34" charset="0"/>
                <a:cs typeface="Arial" panose="020B0604020202020204" pitchFamily="34" charset="0"/>
              </a:rPr>
              <a:t>George Mason District </a:t>
            </a:r>
            <a:br>
              <a:rPr lang="en-US" b="1" dirty="0">
                <a:latin typeface="Arial" panose="020B0604020202020204" pitchFamily="34" charset="0"/>
                <a:cs typeface="Arial" panose="020B0604020202020204" pitchFamily="34" charset="0"/>
              </a:rPr>
            </a:br>
            <a:r>
              <a:rPr b="1" dirty="0">
                <a:latin typeface="Arial" panose="020B0604020202020204" pitchFamily="34" charset="0"/>
                <a:cs typeface="Arial" panose="020B0604020202020204" pitchFamily="34" charset="0"/>
              </a:rPr>
              <a:t>Roundtable</a:t>
            </a:r>
          </a:p>
        </p:txBody>
      </p:sp>
      <p:sp>
        <p:nvSpPr>
          <p:cNvPr id="95" name="Subtitle 2"/>
          <p:cNvSpPr txBox="1">
            <a:spLocks noGrp="1"/>
          </p:cNvSpPr>
          <p:nvPr>
            <p:ph type="subTitle" sz="quarter" idx="1"/>
          </p:nvPr>
        </p:nvSpPr>
        <p:spPr>
          <a:xfrm>
            <a:off x="1635968" y="3060862"/>
            <a:ext cx="9448800" cy="1655762"/>
          </a:xfrm>
          <a:prstGeom prst="rect">
            <a:avLst/>
          </a:prstGeom>
        </p:spPr>
        <p:txBody>
          <a:bodyPr/>
          <a:lstStyle/>
          <a:p>
            <a:r>
              <a:rPr lang="en-US" b="1" dirty="0">
                <a:latin typeface="Arial" panose="020B0604020202020204" pitchFamily="34" charset="0"/>
                <a:cs typeface="Arial" panose="020B0604020202020204" pitchFamily="34" charset="0"/>
              </a:rPr>
              <a:t>November</a:t>
            </a: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11</a:t>
            </a:r>
            <a:r>
              <a:rPr b="1" dirty="0">
                <a:latin typeface="Arial" panose="020B0604020202020204" pitchFamily="34" charset="0"/>
                <a:cs typeface="Arial" panose="020B0604020202020204" pitchFamily="34" charset="0"/>
              </a:rPr>
              <a:t>, 2021</a:t>
            </a:r>
          </a:p>
        </p:txBody>
      </p:sp>
      <p:pic>
        <p:nvPicPr>
          <p:cNvPr id="1028" name="Picture 4" descr="Roundtables - Patriot">
            <a:extLst>
              <a:ext uri="{FF2B5EF4-FFF2-40B4-BE49-F238E27FC236}">
                <a16:creationId xmlns:a16="http://schemas.microsoft.com/office/drawing/2014/main" id="{BECD56B6-7C0E-4BD1-8262-D63277E13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909" y="4028182"/>
            <a:ext cx="5916917" cy="2423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E897-D681-409A-8BEA-0E1F3E95B7EB}"/>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District Civic Service</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Start, Stop, Continue</a:t>
            </a:r>
          </a:p>
        </p:txBody>
      </p:sp>
      <p:sp>
        <p:nvSpPr>
          <p:cNvPr id="3" name="Text Placeholder 2">
            <a:extLst>
              <a:ext uri="{FF2B5EF4-FFF2-40B4-BE49-F238E27FC236}">
                <a16:creationId xmlns:a16="http://schemas.microsoft.com/office/drawing/2014/main" id="{1162A244-B6E6-4B7D-996C-A6500F95C760}"/>
              </a:ext>
            </a:extLst>
          </p:cNvPr>
          <p:cNvSpPr>
            <a:spLocks noGrp="1"/>
          </p:cNvSpPr>
          <p:nvPr>
            <p:ph type="body" idx="1"/>
          </p:nvPr>
        </p:nvSpPr>
        <p:spPr/>
        <p:txBody>
          <a:bodyPr/>
          <a:lstStyle/>
          <a:p>
            <a:r>
              <a:rPr lang="en-US" dirty="0"/>
              <a:t>Flags In (2) (C &amp;S)</a:t>
            </a:r>
          </a:p>
          <a:p>
            <a:r>
              <a:rPr lang="en-US" dirty="0"/>
              <a:t>Scouting for Food (C&amp;S)</a:t>
            </a:r>
          </a:p>
          <a:p>
            <a:r>
              <a:rPr lang="en-US" dirty="0"/>
              <a:t>Earth Day Service (C&amp;S)</a:t>
            </a:r>
          </a:p>
          <a:p>
            <a:r>
              <a:rPr lang="en-US" dirty="0"/>
              <a:t>Day of Giving (C&amp;S)</a:t>
            </a:r>
          </a:p>
          <a:p>
            <a:r>
              <a:rPr lang="en-US" dirty="0"/>
              <a:t>Charter Organization Service Day (Scouting Anniversary) (C&amp;S)</a:t>
            </a:r>
          </a:p>
          <a:p>
            <a:r>
              <a:rPr lang="en-US" dirty="0"/>
              <a:t>Ideas_________________</a:t>
            </a:r>
          </a:p>
          <a:p>
            <a:r>
              <a:rPr lang="en-US" dirty="0"/>
              <a:t>Ideas_________________</a:t>
            </a:r>
          </a:p>
          <a:p>
            <a:r>
              <a:rPr lang="en-US" dirty="0"/>
              <a:t>Ideas_________________ </a:t>
            </a:r>
          </a:p>
        </p:txBody>
      </p:sp>
    </p:spTree>
    <p:extLst>
      <p:ext uri="{BB962C8B-B14F-4D97-AF65-F5344CB8AC3E}">
        <p14:creationId xmlns:p14="http://schemas.microsoft.com/office/powerpoint/2010/main" val="81174041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DEC80-48B5-465B-B62D-37DBCA66F44D}"/>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District Training</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Start, Stop, Continue</a:t>
            </a:r>
          </a:p>
        </p:txBody>
      </p:sp>
      <p:sp>
        <p:nvSpPr>
          <p:cNvPr id="3" name="Text Placeholder 2">
            <a:extLst>
              <a:ext uri="{FF2B5EF4-FFF2-40B4-BE49-F238E27FC236}">
                <a16:creationId xmlns:a16="http://schemas.microsoft.com/office/drawing/2014/main" id="{27B2EBF3-C1B9-44B5-8D6E-584F32B498C0}"/>
              </a:ext>
            </a:extLst>
          </p:cNvPr>
          <p:cNvSpPr>
            <a:spLocks noGrp="1"/>
          </p:cNvSpPr>
          <p:nvPr>
            <p:ph type="body" idx="1"/>
          </p:nvPr>
        </p:nvSpPr>
        <p:spPr/>
        <p:txBody>
          <a:bodyPr/>
          <a:lstStyle/>
          <a:p>
            <a:r>
              <a:rPr lang="en-US" dirty="0"/>
              <a:t>Scheduled In Person/Zoom </a:t>
            </a:r>
            <a:r>
              <a:rPr kumimoji="0" lang="en-US" sz="2800" b="0" i="0" u="none" strike="noStrike" cap="none" spc="0" normalizeH="0" baseline="0" dirty="0">
                <a:ln>
                  <a:noFill/>
                </a:ln>
                <a:solidFill>
                  <a:srgbClr val="000000"/>
                </a:solidFill>
                <a:effectLst/>
                <a:uFillTx/>
                <a:latin typeface="+mj-lt"/>
                <a:ea typeface="+mj-ea"/>
                <a:cs typeface="+mj-cs"/>
                <a:sym typeface="Calibri"/>
              </a:rPr>
              <a:t>Cub Leader Training (C)</a:t>
            </a:r>
          </a:p>
          <a:p>
            <a:r>
              <a:rPr lang="en-US" dirty="0"/>
              <a:t>Hosted In Person/Zoom Cub Leader Training </a:t>
            </a:r>
            <a:r>
              <a:rPr kumimoji="0" lang="en-US" sz="2800" b="0" i="0" u="none" strike="noStrike" cap="none" spc="0" normalizeH="0" baseline="0" dirty="0">
                <a:ln>
                  <a:noFill/>
                </a:ln>
                <a:solidFill>
                  <a:srgbClr val="000000"/>
                </a:solidFill>
                <a:effectLst/>
                <a:uFillTx/>
                <a:latin typeface="+mj-lt"/>
                <a:ea typeface="+mj-ea"/>
                <a:cs typeface="+mj-cs"/>
                <a:sym typeface="Calibri"/>
              </a:rPr>
              <a:t>(C)</a:t>
            </a:r>
          </a:p>
          <a:p>
            <a:r>
              <a:rPr lang="en-US" dirty="0"/>
              <a:t>Scout Leader IOLS (S)</a:t>
            </a:r>
          </a:p>
          <a:p>
            <a:r>
              <a:rPr lang="en-US" dirty="0"/>
              <a:t>BALOO </a:t>
            </a:r>
            <a:r>
              <a:rPr kumimoji="0" lang="en-US" sz="2800" b="0" i="0" u="none" strike="noStrike" cap="none" spc="0" normalizeH="0" baseline="0" dirty="0">
                <a:ln>
                  <a:noFill/>
                </a:ln>
                <a:solidFill>
                  <a:srgbClr val="000000"/>
                </a:solidFill>
                <a:effectLst/>
                <a:uFillTx/>
                <a:latin typeface="+mj-lt"/>
                <a:ea typeface="+mj-ea"/>
                <a:cs typeface="+mj-cs"/>
                <a:sym typeface="Calibri"/>
              </a:rPr>
              <a:t>(C)</a:t>
            </a:r>
            <a:endParaRPr lang="en-US" dirty="0"/>
          </a:p>
          <a:p>
            <a:r>
              <a:rPr lang="en-US" dirty="0"/>
              <a:t>Ideas_________________</a:t>
            </a:r>
          </a:p>
          <a:p>
            <a:r>
              <a:rPr lang="en-US" dirty="0"/>
              <a:t>Ideas_________________</a:t>
            </a:r>
          </a:p>
          <a:p>
            <a:r>
              <a:rPr lang="en-US" dirty="0"/>
              <a:t>Ideas_________________</a:t>
            </a:r>
          </a:p>
        </p:txBody>
      </p:sp>
    </p:spTree>
    <p:extLst>
      <p:ext uri="{BB962C8B-B14F-4D97-AF65-F5344CB8AC3E}">
        <p14:creationId xmlns:p14="http://schemas.microsoft.com/office/powerpoint/2010/main" val="317505249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47728-C724-4FDF-8D7F-E526AF6848B5}"/>
              </a:ext>
            </a:extLst>
          </p:cNvPr>
          <p:cNvSpPr txBox="1"/>
          <p:nvPr/>
        </p:nvSpPr>
        <p:spPr>
          <a:xfrm>
            <a:off x="849086" y="520514"/>
            <a:ext cx="622530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rPr>
              <a:t>Roundtable</a:t>
            </a:r>
          </a:p>
        </p:txBody>
      </p:sp>
      <p:sp>
        <p:nvSpPr>
          <p:cNvPr id="3" name="TextBox 2">
            <a:extLst>
              <a:ext uri="{FF2B5EF4-FFF2-40B4-BE49-F238E27FC236}">
                <a16:creationId xmlns:a16="http://schemas.microsoft.com/office/drawing/2014/main" id="{6991AED1-20C4-407B-8588-357DF94AB193}"/>
              </a:ext>
            </a:extLst>
          </p:cNvPr>
          <p:cNvSpPr txBox="1"/>
          <p:nvPr/>
        </p:nvSpPr>
        <p:spPr>
          <a:xfrm>
            <a:off x="849086" y="1166843"/>
            <a:ext cx="10591800" cy="5355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0" hangingPunct="0">
              <a:lnSpc>
                <a:spcPct val="100000"/>
              </a:lnSpc>
              <a:spcBef>
                <a:spcPts val="0"/>
              </a:spcBef>
              <a:spcAft>
                <a:spcPts val="0"/>
              </a:spcAft>
              <a:buClrTx/>
              <a:buSzTx/>
              <a:tabLst/>
            </a:pP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latin typeface="Arial" panose="020B0604020202020204" pitchFamily="34" charset="0"/>
                <a:cs typeface="Arial" panose="020B0604020202020204" pitchFamily="34" charset="0"/>
              </a:rPr>
              <a:t>What elements of the Roundtable program do we need to continue? Start? Stop?</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2400" dirty="0">
              <a:latin typeface="Arial" panose="020B0604020202020204" pitchFamily="34" charset="0"/>
              <a:cs typeface="Arial" panose="020B0604020202020204"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latin typeface="Arial" panose="020B0604020202020204" pitchFamily="34" charset="0"/>
                <a:cs typeface="Arial" panose="020B0604020202020204" pitchFamily="34" charset="0"/>
              </a:rPr>
              <a:t>How do unit leaders see their unit’s role Roundtable? </a:t>
            </a:r>
          </a:p>
          <a:p>
            <a:pPr marR="0" algn="l" defTabSz="914400" rtl="0" fontAlgn="auto" latinLnBrk="0" hangingPunct="0">
              <a:lnSpc>
                <a:spcPct val="100000"/>
              </a:lnSpc>
              <a:spcBef>
                <a:spcPts val="0"/>
              </a:spcBef>
              <a:spcAft>
                <a:spcPts val="0"/>
              </a:spcAft>
              <a:buClrTx/>
              <a:buSzTx/>
              <a:tabLst/>
            </a:pPr>
            <a:r>
              <a:rPr lang="en-US" sz="2400" dirty="0">
                <a:latin typeface="Arial" panose="020B0604020202020204" pitchFamily="34" charset="0"/>
                <a:cs typeface="Arial" panose="020B0604020202020204" pitchFamily="34" charset="0"/>
              </a:rPr>
              <a:t>    Participants, Planners, Speakers, Panelist?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2400" dirty="0">
              <a:latin typeface="Arial" panose="020B0604020202020204" pitchFamily="34" charset="0"/>
              <a:cs typeface="Arial" panose="020B0604020202020204"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rPr>
              <a:t>Should we continue Zoom even when we have in-person meetings?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2400" dirty="0">
              <a:latin typeface="Arial" panose="020B0604020202020204" pitchFamily="34" charset="0"/>
              <a:cs typeface="Arial" panose="020B0604020202020204"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rPr>
              <a:t>What can we do to </a:t>
            </a:r>
            <a:r>
              <a:rPr lang="en-US" sz="2400" dirty="0">
                <a:latin typeface="Arial" panose="020B0604020202020204" pitchFamily="34" charset="0"/>
                <a:cs typeface="Arial" panose="020B0604020202020204" pitchFamily="34" charset="0"/>
              </a:rPr>
              <a:t>promote greater participation?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2400" dirty="0">
              <a:latin typeface="Arial" panose="020B0604020202020204" pitchFamily="34" charset="0"/>
              <a:cs typeface="Arial" panose="020B0604020202020204"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latin typeface="Arial" panose="020B0604020202020204" pitchFamily="34" charset="0"/>
                <a:cs typeface="Arial" panose="020B0604020202020204" pitchFamily="34" charset="0"/>
              </a:rPr>
              <a:t>Are there topics/areas of interest that we never seem to cover?</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dirty="0"/>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dirty="0"/>
          </a:p>
          <a:p>
            <a:pPr marR="0" algn="l" defTabSz="914400" rtl="0" fontAlgn="auto" latinLnBrk="0" hangingPunct="0">
              <a:lnSpc>
                <a:spcPct val="100000"/>
              </a:lnSpc>
              <a:spcBef>
                <a:spcPts val="0"/>
              </a:spcBef>
              <a:spcAft>
                <a:spcPts val="0"/>
              </a:spcAft>
              <a:buClrTx/>
              <a:buSzTx/>
              <a:tabLst/>
            </a:pPr>
            <a:endParaRPr lang="en-US" dirty="0"/>
          </a:p>
        </p:txBody>
      </p:sp>
    </p:spTree>
    <p:extLst>
      <p:ext uri="{BB962C8B-B14F-4D97-AF65-F5344CB8AC3E}">
        <p14:creationId xmlns:p14="http://schemas.microsoft.com/office/powerpoint/2010/main" val="345305453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txBox="1">
            <a:spLocks noGrp="1"/>
          </p:cNvSpPr>
          <p:nvPr>
            <p:ph type="ctrTitle"/>
          </p:nvPr>
        </p:nvSpPr>
        <p:spPr>
          <a:xfrm>
            <a:off x="1524000" y="149402"/>
            <a:ext cx="9144000" cy="989272"/>
          </a:xfrm>
          <a:prstGeom prst="rect">
            <a:avLst/>
          </a:prstGeom>
        </p:spPr>
        <p:txBody>
          <a:bodyPr/>
          <a:lstStyle/>
          <a:p>
            <a:r>
              <a:rPr b="1" dirty="0"/>
              <a:t>George Mason Program </a:t>
            </a:r>
          </a:p>
        </p:txBody>
      </p:sp>
      <p:pic>
        <p:nvPicPr>
          <p:cNvPr id="98" name="Picture 3" descr="Picture 3"/>
          <p:cNvPicPr>
            <a:picLocks noChangeAspect="1"/>
          </p:cNvPicPr>
          <p:nvPr/>
        </p:nvPicPr>
        <p:blipFill>
          <a:blip r:embed="rId2"/>
          <a:stretch>
            <a:fillRect/>
          </a:stretch>
        </p:blipFill>
        <p:spPr>
          <a:xfrm>
            <a:off x="4390714" y="1022870"/>
            <a:ext cx="3249386" cy="4088628"/>
          </a:xfrm>
          <a:prstGeom prst="rect">
            <a:avLst/>
          </a:prstGeom>
          <a:ln w="12700">
            <a:miter lim="400000"/>
          </a:ln>
        </p:spPr>
      </p:pic>
      <p:pic>
        <p:nvPicPr>
          <p:cNvPr id="99" name="Picture 6" descr="Picture 6"/>
          <p:cNvPicPr>
            <a:picLocks noChangeAspect="1"/>
          </p:cNvPicPr>
          <p:nvPr/>
        </p:nvPicPr>
        <p:blipFill>
          <a:blip r:embed="rId3"/>
          <a:stretch>
            <a:fillRect/>
          </a:stretch>
        </p:blipFill>
        <p:spPr>
          <a:xfrm>
            <a:off x="9951874" y="5187950"/>
            <a:ext cx="2222190" cy="1670050"/>
          </a:xfrm>
          <a:prstGeom prst="rect">
            <a:avLst/>
          </a:prstGeom>
          <a:ln w="12700">
            <a:miter lim="400000"/>
          </a:ln>
        </p:spPr>
      </p:pic>
      <p:pic>
        <p:nvPicPr>
          <p:cNvPr id="100" name="Picture 8" descr="Picture 8"/>
          <p:cNvPicPr>
            <a:picLocks noChangeAspect="1"/>
          </p:cNvPicPr>
          <p:nvPr/>
        </p:nvPicPr>
        <p:blipFill>
          <a:blip r:embed="rId4"/>
          <a:stretch>
            <a:fillRect/>
          </a:stretch>
        </p:blipFill>
        <p:spPr>
          <a:xfrm>
            <a:off x="0" y="5119447"/>
            <a:ext cx="3764192" cy="1443163"/>
          </a:xfrm>
          <a:prstGeom prst="rect">
            <a:avLst/>
          </a:prstGeom>
          <a:ln w="12700">
            <a:miter lim="400000"/>
          </a:ln>
        </p:spPr>
      </p:pic>
      <p:pic>
        <p:nvPicPr>
          <p:cNvPr id="101" name="Picture 10" descr="Picture 10"/>
          <p:cNvPicPr>
            <a:picLocks noChangeAspect="1"/>
          </p:cNvPicPr>
          <p:nvPr/>
        </p:nvPicPr>
        <p:blipFill>
          <a:blip r:embed="rId5"/>
          <a:stretch>
            <a:fillRect/>
          </a:stretch>
        </p:blipFill>
        <p:spPr>
          <a:xfrm>
            <a:off x="7758714" y="5331459"/>
            <a:ext cx="2074546" cy="1383031"/>
          </a:xfrm>
          <a:prstGeom prst="rect">
            <a:avLst/>
          </a:prstGeom>
          <a:ln w="12700">
            <a:miter lim="400000"/>
          </a:ln>
        </p:spPr>
      </p:pic>
      <p:pic>
        <p:nvPicPr>
          <p:cNvPr id="102" name="Picture 12" descr="Picture 12"/>
          <p:cNvPicPr>
            <a:picLocks noChangeAspect="1"/>
          </p:cNvPicPr>
          <p:nvPr/>
        </p:nvPicPr>
        <p:blipFill>
          <a:blip r:embed="rId6"/>
          <a:stretch>
            <a:fillRect/>
          </a:stretch>
        </p:blipFill>
        <p:spPr>
          <a:xfrm>
            <a:off x="8377074" y="2292350"/>
            <a:ext cx="1574801" cy="2895600"/>
          </a:xfrm>
          <a:prstGeom prst="rect">
            <a:avLst/>
          </a:prstGeom>
          <a:ln w="12700">
            <a:miter lim="400000"/>
          </a:ln>
        </p:spPr>
      </p:pic>
      <p:pic>
        <p:nvPicPr>
          <p:cNvPr id="103" name="Picture 14" descr="Picture 14"/>
          <p:cNvPicPr>
            <a:picLocks noChangeAspect="1"/>
          </p:cNvPicPr>
          <p:nvPr/>
        </p:nvPicPr>
        <p:blipFill>
          <a:blip r:embed="rId7"/>
          <a:stretch>
            <a:fillRect/>
          </a:stretch>
        </p:blipFill>
        <p:spPr>
          <a:xfrm>
            <a:off x="0" y="3145537"/>
            <a:ext cx="1965961" cy="1965961"/>
          </a:xfrm>
          <a:prstGeom prst="rect">
            <a:avLst/>
          </a:prstGeom>
          <a:ln w="12700">
            <a:miter lim="400000"/>
          </a:ln>
        </p:spPr>
      </p:pic>
      <p:pic>
        <p:nvPicPr>
          <p:cNvPr id="104" name="Picture 16" descr="Picture 16"/>
          <p:cNvPicPr>
            <a:picLocks noChangeAspect="1"/>
          </p:cNvPicPr>
          <p:nvPr/>
        </p:nvPicPr>
        <p:blipFill>
          <a:blip r:embed="rId8"/>
          <a:stretch>
            <a:fillRect/>
          </a:stretch>
        </p:blipFill>
        <p:spPr>
          <a:xfrm>
            <a:off x="202566" y="848015"/>
            <a:ext cx="1965960" cy="1965961"/>
          </a:xfrm>
          <a:prstGeom prst="rect">
            <a:avLst/>
          </a:prstGeom>
          <a:ln w="12700">
            <a:miter lim="400000"/>
          </a:ln>
        </p:spPr>
      </p:pic>
      <p:pic>
        <p:nvPicPr>
          <p:cNvPr id="105" name="Picture 18" descr="Picture 18"/>
          <p:cNvPicPr>
            <a:picLocks noChangeAspect="1"/>
          </p:cNvPicPr>
          <p:nvPr/>
        </p:nvPicPr>
        <p:blipFill>
          <a:blip r:embed="rId9"/>
          <a:stretch>
            <a:fillRect/>
          </a:stretch>
        </p:blipFill>
        <p:spPr>
          <a:xfrm>
            <a:off x="2526029" y="3120482"/>
            <a:ext cx="1965960" cy="1965961"/>
          </a:xfrm>
          <a:prstGeom prst="rect">
            <a:avLst/>
          </a:prstGeom>
          <a:ln w="12700">
            <a:miter lim="400000"/>
          </a:ln>
        </p:spPr>
      </p:pic>
      <p:pic>
        <p:nvPicPr>
          <p:cNvPr id="106" name="Picture 20" descr="Picture 20"/>
          <p:cNvPicPr>
            <a:picLocks noChangeAspect="1"/>
          </p:cNvPicPr>
          <p:nvPr/>
        </p:nvPicPr>
        <p:blipFill>
          <a:blip r:embed="rId10"/>
          <a:stretch>
            <a:fillRect/>
          </a:stretch>
        </p:blipFill>
        <p:spPr>
          <a:xfrm>
            <a:off x="2713995" y="1670342"/>
            <a:ext cx="1676719" cy="1257539"/>
          </a:xfrm>
          <a:prstGeom prst="rect">
            <a:avLst/>
          </a:prstGeom>
          <a:ln w="12700">
            <a:miter lim="400000"/>
          </a:ln>
        </p:spPr>
      </p:pic>
      <p:pic>
        <p:nvPicPr>
          <p:cNvPr id="107" name="Picture 22" descr="Picture 22"/>
          <p:cNvPicPr>
            <a:picLocks noChangeAspect="1"/>
          </p:cNvPicPr>
          <p:nvPr/>
        </p:nvPicPr>
        <p:blipFill>
          <a:blip r:embed="rId11"/>
          <a:stretch>
            <a:fillRect/>
          </a:stretch>
        </p:blipFill>
        <p:spPr>
          <a:xfrm>
            <a:off x="10027918" y="3325586"/>
            <a:ext cx="2070101" cy="1555751"/>
          </a:xfrm>
          <a:prstGeom prst="rect">
            <a:avLst/>
          </a:prstGeom>
          <a:ln w="12700">
            <a:miter lim="400000"/>
          </a:ln>
        </p:spPr>
      </p:pic>
      <p:pic>
        <p:nvPicPr>
          <p:cNvPr id="108" name="Picture 24" descr="Picture 24"/>
          <p:cNvPicPr>
            <a:picLocks noChangeAspect="1"/>
          </p:cNvPicPr>
          <p:nvPr/>
        </p:nvPicPr>
        <p:blipFill>
          <a:blip r:embed="rId12"/>
          <a:stretch>
            <a:fillRect/>
          </a:stretch>
        </p:blipFill>
        <p:spPr>
          <a:xfrm>
            <a:off x="10545356" y="1220543"/>
            <a:ext cx="1159917" cy="1965961"/>
          </a:xfrm>
          <a:prstGeom prst="rect">
            <a:avLst/>
          </a:prstGeom>
          <a:ln w="12700">
            <a:miter lim="400000"/>
          </a:ln>
        </p:spPr>
      </p:pic>
      <p:sp>
        <p:nvSpPr>
          <p:cNvPr id="109" name="TextBox 2"/>
          <p:cNvSpPr txBox="1"/>
          <p:nvPr/>
        </p:nvSpPr>
        <p:spPr>
          <a:xfrm>
            <a:off x="3809911" y="5414838"/>
            <a:ext cx="400820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a:t>Matt Burns, Vice Chair Program</a:t>
            </a:r>
          </a:p>
          <a:p>
            <a:r>
              <a:rPr dirty="0"/>
              <a:t>George Mason District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16049" y="222477"/>
            <a:ext cx="10306522" cy="1325563"/>
          </a:xfrm>
          <a:prstGeom prst="rect">
            <a:avLst/>
          </a:prstGeom>
        </p:spPr>
        <p:txBody>
          <a:bodyPr/>
          <a:lstStyle>
            <a:lvl1pPr>
              <a:defRPr sz="4000"/>
            </a:lvl1pPr>
          </a:lstStyle>
          <a:p>
            <a:r>
              <a:rPr b="1" dirty="0">
                <a:latin typeface="Arial" panose="020B0604020202020204" pitchFamily="34" charset="0"/>
                <a:cs typeface="Arial" panose="020B0604020202020204" pitchFamily="34" charset="0"/>
              </a:rPr>
              <a:t>Current 202</a:t>
            </a:r>
            <a:r>
              <a:rPr lang="en-US" b="1"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-202</a:t>
            </a:r>
            <a:r>
              <a:rPr lang="en-US" b="1" dirty="0">
                <a:latin typeface="Arial" panose="020B0604020202020204" pitchFamily="34" charset="0"/>
                <a:cs typeface="Arial" panose="020B0604020202020204" pitchFamily="34" charset="0"/>
              </a:rPr>
              <a:t>2</a:t>
            </a:r>
            <a:r>
              <a:rPr b="1" dirty="0">
                <a:latin typeface="Arial" panose="020B0604020202020204" pitchFamily="34" charset="0"/>
                <a:cs typeface="Arial" panose="020B0604020202020204" pitchFamily="34" charset="0"/>
              </a:rPr>
              <a:t> GM Calendar</a:t>
            </a:r>
          </a:p>
        </p:txBody>
      </p:sp>
      <p:sp>
        <p:nvSpPr>
          <p:cNvPr id="112" name="Content Placeholder 2"/>
          <p:cNvSpPr txBox="1">
            <a:spLocks noGrp="1"/>
          </p:cNvSpPr>
          <p:nvPr>
            <p:ph type="body" sz="half" idx="1"/>
          </p:nvPr>
        </p:nvSpPr>
        <p:spPr>
          <a:xfrm>
            <a:off x="509951" y="1548040"/>
            <a:ext cx="5885829" cy="4153395"/>
          </a:xfrm>
          <a:prstGeom prst="rect">
            <a:avLst/>
          </a:prstGeom>
        </p:spPr>
        <p:txBody>
          <a:bodyPr>
            <a:normAutofit/>
          </a:bodyPr>
          <a:lstStyle/>
          <a:p>
            <a:pPr>
              <a:defRPr sz="2000"/>
            </a:pPr>
            <a:r>
              <a:rPr lang="en-US" dirty="0">
                <a:latin typeface="Arial" panose="020B0604020202020204" pitchFamily="34" charset="0"/>
                <a:cs typeface="Arial" panose="020B0604020202020204" pitchFamily="34" charset="0"/>
              </a:rPr>
              <a:t>November 13, 2021 – Scouting for Food Pick Up</a:t>
            </a:r>
          </a:p>
          <a:p>
            <a:pPr>
              <a:defRPr sz="2000"/>
            </a:pPr>
            <a:r>
              <a:rPr lang="en-US" dirty="0">
                <a:latin typeface="Arial" panose="020B0604020202020204" pitchFamily="34" charset="0"/>
                <a:cs typeface="Arial" panose="020B0604020202020204" pitchFamily="34" charset="0"/>
              </a:rPr>
              <a:t>January 29, 2022 – Life to Eagle Seminar</a:t>
            </a:r>
          </a:p>
          <a:p>
            <a:pPr>
              <a:defRPr sz="2000"/>
            </a:pPr>
            <a:r>
              <a:rPr lang="en-US" dirty="0">
                <a:latin typeface="Arial" panose="020B0604020202020204" pitchFamily="34" charset="0"/>
                <a:cs typeface="Arial" panose="020B0604020202020204" pitchFamily="34" charset="0"/>
              </a:rPr>
              <a:t>March 5, 2022 – GM Merit Badge Day</a:t>
            </a:r>
          </a:p>
          <a:p>
            <a:pPr>
              <a:defRPr sz="2000"/>
            </a:pPr>
            <a:r>
              <a:rPr lang="en-US" dirty="0">
                <a:latin typeface="Arial" panose="020B0604020202020204" pitchFamily="34" charset="0"/>
                <a:cs typeface="Arial" panose="020B0604020202020204" pitchFamily="34" charset="0"/>
              </a:rPr>
              <a:t>March 14, 2022 – Pi Day</a:t>
            </a:r>
          </a:p>
          <a:p>
            <a:pPr>
              <a:defRPr sz="2000"/>
            </a:pPr>
            <a:r>
              <a:rPr lang="en-US" dirty="0">
                <a:latin typeface="Arial" panose="020B0604020202020204" pitchFamily="34" charset="0"/>
                <a:cs typeface="Arial" panose="020B0604020202020204" pitchFamily="34" charset="0"/>
              </a:rPr>
              <a:t>March 19, 2022 – GM Pinewood Derby</a:t>
            </a:r>
          </a:p>
          <a:p>
            <a:pPr>
              <a:defRPr sz="2000"/>
            </a:pPr>
            <a:r>
              <a:rPr lang="en-US" dirty="0">
                <a:latin typeface="Arial" panose="020B0604020202020204" pitchFamily="34" charset="0"/>
                <a:cs typeface="Arial" panose="020B0604020202020204" pitchFamily="34" charset="0"/>
              </a:rPr>
              <a:t>April 14, 2022 – GM District COH</a:t>
            </a:r>
          </a:p>
          <a:p>
            <a:pPr>
              <a:defRPr sz="2000"/>
            </a:pPr>
            <a:r>
              <a:rPr lang="en-US" dirty="0">
                <a:latin typeface="Arial" panose="020B0604020202020204" pitchFamily="34" charset="0"/>
                <a:cs typeface="Arial" panose="020B0604020202020204" pitchFamily="34" charset="0"/>
              </a:rPr>
              <a:t>April 29 to May 1, 2022 – GM Spring Camporee</a:t>
            </a:r>
          </a:p>
          <a:p>
            <a:pPr>
              <a:defRPr sz="2000"/>
            </a:pPr>
            <a:r>
              <a:rPr lang="en-US" dirty="0">
                <a:latin typeface="Arial" panose="020B0604020202020204" pitchFamily="34" charset="0"/>
                <a:cs typeface="Arial" panose="020B0604020202020204" pitchFamily="34" charset="0"/>
              </a:rPr>
              <a:t>May 1 to May 15, 2022  – GM Hike-O-Ree</a:t>
            </a:r>
          </a:p>
          <a:p>
            <a:pPr>
              <a:defRPr sz="2000"/>
            </a:pPr>
            <a:r>
              <a:rPr lang="en-US" dirty="0">
                <a:latin typeface="Arial" panose="020B0604020202020204" pitchFamily="34" charset="0"/>
                <a:cs typeface="Arial" panose="020B0604020202020204" pitchFamily="34" charset="0"/>
              </a:rPr>
              <a:t>May 14, 2022 – Jamboree on the Trail </a:t>
            </a:r>
          </a:p>
          <a:p>
            <a:pPr>
              <a:defRPr sz="2000"/>
            </a:pPr>
            <a:r>
              <a:rPr lang="en-US" dirty="0">
                <a:latin typeface="Arial" panose="020B0604020202020204" pitchFamily="34" charset="0"/>
                <a:cs typeface="Arial" panose="020B0604020202020204" pitchFamily="34" charset="0"/>
              </a:rPr>
              <a:t>May 30, 2022 – Flags In</a:t>
            </a:r>
            <a:endParaRPr dirty="0">
              <a:latin typeface="Arial" panose="020B0604020202020204" pitchFamily="34" charset="0"/>
              <a:cs typeface="Arial" panose="020B0604020202020204" pitchFamily="34" charset="0"/>
            </a:endParaRPr>
          </a:p>
        </p:txBody>
      </p:sp>
      <p:pic>
        <p:nvPicPr>
          <p:cNvPr id="113" name="Picture 4" descr="Picture 4"/>
          <p:cNvPicPr>
            <a:picLocks noChangeAspect="1"/>
          </p:cNvPicPr>
          <p:nvPr/>
        </p:nvPicPr>
        <p:blipFill>
          <a:blip r:embed="rId2"/>
          <a:srcRect t="1067"/>
          <a:stretch>
            <a:fillRect/>
          </a:stretch>
        </p:blipFill>
        <p:spPr>
          <a:xfrm>
            <a:off x="6693251" y="1867637"/>
            <a:ext cx="4802406" cy="356337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946A-32E3-49A4-9C28-26B17EF9BA9F}"/>
              </a:ext>
            </a:extLst>
          </p:cNvPr>
          <p:cNvSpPr>
            <a:spLocks noGrp="1"/>
          </p:cNvSpPr>
          <p:nvPr>
            <p:ph type="title"/>
          </p:nvPr>
        </p:nvSpPr>
        <p:spPr>
          <a:xfrm>
            <a:off x="383177" y="105120"/>
            <a:ext cx="5577028" cy="1625210"/>
          </a:xfrm>
        </p:spPr>
        <p:txBody>
          <a:bodyPr>
            <a:normAutofit/>
          </a:bodyPr>
          <a:lstStyle/>
          <a:p>
            <a:pPr algn="r"/>
            <a:r>
              <a:rPr lang="en-US" b="1" dirty="0">
                <a:solidFill>
                  <a:schemeClr val="tx1"/>
                </a:solidFill>
                <a:latin typeface="Arial" panose="020B0604020202020204" pitchFamily="34" charset="0"/>
                <a:cs typeface="Arial" panose="020B0604020202020204" pitchFamily="34" charset="0"/>
              </a:rPr>
              <a:t>Scouting for Food</a:t>
            </a:r>
          </a:p>
        </p:txBody>
      </p:sp>
      <p:pic>
        <p:nvPicPr>
          <p:cNvPr id="5" name="Picture 4" descr="A group of people in a store&#10;&#10;Description automatically generated">
            <a:extLst>
              <a:ext uri="{FF2B5EF4-FFF2-40B4-BE49-F238E27FC236}">
                <a16:creationId xmlns:a16="http://schemas.microsoft.com/office/drawing/2014/main" id="{9F5D93FC-CBE9-476D-974A-24ED6B5BDFA3}"/>
              </a:ext>
            </a:extLst>
          </p:cNvPr>
          <p:cNvPicPr>
            <a:picLocks noChangeAspect="1"/>
          </p:cNvPicPr>
          <p:nvPr/>
        </p:nvPicPr>
        <p:blipFill rotWithShape="1">
          <a:blip r:embed="rId2">
            <a:extLst>
              <a:ext uri="{28A0092B-C50C-407E-A947-70E740481C1C}">
                <a14:useLocalDpi xmlns:a14="http://schemas.microsoft.com/office/drawing/2010/main" val="0"/>
              </a:ext>
            </a:extLst>
          </a:blip>
          <a:srcRect t="22410" r="1" b="1"/>
          <a:stretch/>
        </p:blipFill>
        <p:spPr>
          <a:xfrm>
            <a:off x="633529" y="1298026"/>
            <a:ext cx="6140495" cy="3731174"/>
          </a:xfrm>
          <a:prstGeom prst="rect">
            <a:avLst/>
          </a:prstGeom>
        </p:spPr>
      </p:pic>
      <p:sp>
        <p:nvSpPr>
          <p:cNvPr id="3" name="Content Placeholder 2">
            <a:extLst>
              <a:ext uri="{FF2B5EF4-FFF2-40B4-BE49-F238E27FC236}">
                <a16:creationId xmlns:a16="http://schemas.microsoft.com/office/drawing/2014/main" id="{869FD1B7-B992-4387-B7B2-79DD20BFA005}"/>
              </a:ext>
            </a:extLst>
          </p:cNvPr>
          <p:cNvSpPr>
            <a:spLocks noGrp="1"/>
          </p:cNvSpPr>
          <p:nvPr>
            <p:ph idx="1"/>
          </p:nvPr>
        </p:nvSpPr>
        <p:spPr>
          <a:xfrm>
            <a:off x="6839340" y="1002819"/>
            <a:ext cx="5064454" cy="4852362"/>
          </a:xfrm>
        </p:spPr>
        <p:txBody>
          <a:bodyPr anchor="ctr">
            <a:normAutofit/>
          </a:bodyPr>
          <a:lstStyle/>
          <a:p>
            <a:r>
              <a:rPr lang="en-US" sz="2000" u="sng" dirty="0">
                <a:solidFill>
                  <a:schemeClr val="tx1"/>
                </a:solidFill>
                <a:latin typeface="Arial" panose="020B0604020202020204" pitchFamily="34" charset="0"/>
                <a:cs typeface="Arial" panose="020B0604020202020204" pitchFamily="34" charset="0"/>
              </a:rPr>
              <a:t>Tag Drop-off</a:t>
            </a:r>
            <a:r>
              <a:rPr lang="en-US" sz="2000" dirty="0">
                <a:solidFill>
                  <a:schemeClr val="tx1"/>
                </a:solidFill>
                <a:latin typeface="Arial" panose="020B0604020202020204" pitchFamily="34" charset="0"/>
                <a:cs typeface="Arial" panose="020B0604020202020204" pitchFamily="34" charset="0"/>
              </a:rPr>
              <a:t>:  Had a strong turnout from George Mason Packs and Units</a:t>
            </a:r>
          </a:p>
          <a:p>
            <a:r>
              <a:rPr lang="en-US" sz="2000" u="sng" dirty="0">
                <a:solidFill>
                  <a:schemeClr val="tx1"/>
                </a:solidFill>
                <a:latin typeface="Arial" panose="020B0604020202020204" pitchFamily="34" charset="0"/>
                <a:cs typeface="Arial" panose="020B0604020202020204" pitchFamily="34" charset="0"/>
              </a:rPr>
              <a:t>Pick-up</a:t>
            </a:r>
            <a:r>
              <a:rPr lang="en-US" sz="2000" dirty="0">
                <a:solidFill>
                  <a:schemeClr val="tx1"/>
                </a:solidFill>
                <a:latin typeface="Arial" panose="020B0604020202020204" pitchFamily="34" charset="0"/>
                <a:cs typeface="Arial" panose="020B0604020202020204" pitchFamily="34" charset="0"/>
              </a:rPr>
              <a:t>: November 13, 2021</a:t>
            </a:r>
          </a:p>
          <a:p>
            <a:r>
              <a:rPr lang="en-US" sz="2000" u="sng" dirty="0">
                <a:solidFill>
                  <a:schemeClr val="tx1"/>
                </a:solidFill>
                <a:latin typeface="Arial" panose="020B0604020202020204" pitchFamily="34" charset="0"/>
                <a:cs typeface="Arial" panose="020B0604020202020204" pitchFamily="34" charset="0"/>
              </a:rPr>
              <a:t>Service Hours</a:t>
            </a:r>
            <a:r>
              <a:rPr lang="en-US" sz="2000" dirty="0">
                <a:solidFill>
                  <a:schemeClr val="tx1"/>
                </a:solidFill>
                <a:latin typeface="Arial" panose="020B0604020202020204" pitchFamily="34" charset="0"/>
                <a:cs typeface="Arial" panose="020B0604020202020204" pitchFamily="34" charset="0"/>
              </a:rPr>
              <a:t>:  Remember to log the service hours contributed by youth/adult volunteers </a:t>
            </a:r>
            <a:r>
              <a:rPr lang="en-US" sz="2000" u="sng" dirty="0">
                <a:solidFill>
                  <a:srgbClr val="0000FF"/>
                </a:solidFill>
                <a:latin typeface="Arial" panose="020B0604020202020204" pitchFamily="34" charset="0"/>
                <a:cs typeface="Arial" panose="020B0604020202020204" pitchFamily="34" charset="0"/>
              </a:rPr>
              <a:t>ht</a:t>
            </a:r>
            <a:r>
              <a:rPr lang="en-US" sz="2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tps://www.ncacbsa.org/scouting-for-food-unit-data/</a:t>
            </a:r>
            <a:endParaRPr lang="en-US" sz="2000" u="sng" dirty="0">
              <a:solidFill>
                <a:srgbClr val="0000FF"/>
              </a:solidFill>
              <a:latin typeface="Arial" panose="020B0604020202020204" pitchFamily="34" charset="0"/>
              <a:ea typeface="Calibri" panose="020F0502020204030204" pitchFamily="34" charset="0"/>
              <a:cs typeface="Arial" panose="020B0604020202020204" pitchFamily="34" charset="0"/>
            </a:endParaRPr>
          </a:p>
          <a:p>
            <a:r>
              <a:rPr lang="en-US" sz="2000" u="sng" dirty="0">
                <a:effectLst/>
                <a:latin typeface="Arial" panose="020B0604020202020204" pitchFamily="34" charset="0"/>
                <a:ea typeface="Calibri" panose="020F0502020204030204" pitchFamily="34" charset="0"/>
                <a:cs typeface="Arial" panose="020B0604020202020204" pitchFamily="34" charset="0"/>
              </a:rPr>
              <a:t>Basecamp</a:t>
            </a:r>
            <a:r>
              <a:rPr lang="en-US" sz="2000" dirty="0">
                <a:effectLst/>
                <a:latin typeface="Arial" panose="020B0604020202020204" pitchFamily="34" charset="0"/>
                <a:ea typeface="Calibri" panose="020F0502020204030204" pitchFamily="34" charset="0"/>
                <a:cs typeface="Arial" panose="020B0604020202020204" pitchFamily="34" charset="0"/>
              </a:rPr>
              <a:t>:  Check site for any special instructions unique to the food pantry assigned to your unit dropping off a</a:t>
            </a:r>
          </a:p>
          <a:p>
            <a:r>
              <a:rPr lang="en-US" sz="2000" u="sng" dirty="0">
                <a:solidFill>
                  <a:schemeClr val="tx1"/>
                </a:solidFill>
                <a:latin typeface="Arial" panose="020B0604020202020204" pitchFamily="34" charset="0"/>
                <a:cs typeface="Arial" panose="020B0604020202020204" pitchFamily="34" charset="0"/>
              </a:rPr>
              <a:t>2021 District Coordinator</a:t>
            </a:r>
            <a:r>
              <a:rPr lang="en-US" sz="2000" dirty="0">
                <a:solidFill>
                  <a:schemeClr val="tx1"/>
                </a:solidFill>
                <a:latin typeface="Arial" panose="020B0604020202020204" pitchFamily="34" charset="0"/>
                <a:cs typeface="Arial" panose="020B0604020202020204" pitchFamily="34" charset="0"/>
              </a:rPr>
              <a:t>:  Scott Willey</a:t>
            </a:r>
            <a:endParaRPr lang="en-US" dirty="0">
              <a:solidFill>
                <a:schemeClr val="tx1"/>
              </a:solidFill>
            </a:endParaRPr>
          </a:p>
        </p:txBody>
      </p:sp>
      <p:sp>
        <p:nvSpPr>
          <p:cNvPr id="4" name="TextBox 3">
            <a:extLst>
              <a:ext uri="{FF2B5EF4-FFF2-40B4-BE49-F238E27FC236}">
                <a16:creationId xmlns:a16="http://schemas.microsoft.com/office/drawing/2014/main" id="{3F0D8E5D-AF3B-45C4-A100-C70C184F6859}"/>
              </a:ext>
            </a:extLst>
          </p:cNvPr>
          <p:cNvSpPr txBox="1"/>
          <p:nvPr/>
        </p:nvSpPr>
        <p:spPr>
          <a:xfrm>
            <a:off x="288206" y="5309118"/>
            <a:ext cx="11776276" cy="1107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endParaRPr lang="en-US" sz="2200" dirty="0">
              <a:effectLst/>
              <a:latin typeface="Calibri" panose="020F0502020204030204" pitchFamily="34" charset="0"/>
              <a:ea typeface="Calibri" panose="020F0502020204030204" pitchFamily="34" charset="0"/>
            </a:endParaRPr>
          </a:p>
          <a:p>
            <a:r>
              <a:rPr lang="en-US" sz="2200" dirty="0">
                <a:effectLst/>
                <a:latin typeface="Calibri" panose="020F0502020204030204" pitchFamily="34" charset="0"/>
                <a:ea typeface="Calibri" panose="020F0502020204030204" pitchFamily="34" charset="0"/>
              </a:rPr>
              <a:t>From Scott:  “Please convey my sincere thanks to all the units for participating in this service project!”</a:t>
            </a:r>
          </a:p>
          <a:p>
            <a:pPr marL="0" marR="0" indent="0" algn="l" defTabSz="9144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12522572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F7A59-D0A1-465E-BE0F-A47A0AF16C3F}"/>
              </a:ext>
            </a:extLst>
          </p:cNvPr>
          <p:cNvSpPr>
            <a:spLocks noGrp="1"/>
          </p:cNvSpPr>
          <p:nvPr>
            <p:ph type="title"/>
          </p:nvPr>
        </p:nvSpPr>
        <p:spPr>
          <a:xfrm>
            <a:off x="530290" y="290480"/>
            <a:ext cx="10515600" cy="1325563"/>
          </a:xfrm>
        </p:spPr>
        <p:txBody>
          <a:bodyPr>
            <a:normAutofit/>
          </a:bodyPr>
          <a:lstStyle/>
          <a:p>
            <a:r>
              <a:rPr lang="en-US" sz="4000" b="1" dirty="0">
                <a:latin typeface="Arial" panose="020B0604020202020204" pitchFamily="34" charset="0"/>
                <a:cs typeface="Arial" panose="020B0604020202020204" pitchFamily="34" charset="0"/>
              </a:rPr>
              <a:t>Pi Day! Monday, March 14, 2022</a:t>
            </a:r>
          </a:p>
        </p:txBody>
      </p:sp>
      <p:pic>
        <p:nvPicPr>
          <p:cNvPr id="6" name="Picture 5">
            <a:extLst>
              <a:ext uri="{FF2B5EF4-FFF2-40B4-BE49-F238E27FC236}">
                <a16:creationId xmlns:a16="http://schemas.microsoft.com/office/drawing/2014/main" id="{14BD5975-089E-42D7-9C41-1C5DAC9218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5286" y="1115105"/>
            <a:ext cx="3260952" cy="3260952"/>
          </a:xfrm>
          <a:prstGeom prst="rect">
            <a:avLst/>
          </a:prstGeom>
        </p:spPr>
      </p:pic>
      <p:sp>
        <p:nvSpPr>
          <p:cNvPr id="7" name="Text Placeholder 6">
            <a:extLst>
              <a:ext uri="{FF2B5EF4-FFF2-40B4-BE49-F238E27FC236}">
                <a16:creationId xmlns:a16="http://schemas.microsoft.com/office/drawing/2014/main" id="{F747DAD8-0906-42ED-9B09-4826D6D88406}"/>
              </a:ext>
            </a:extLst>
          </p:cNvPr>
          <p:cNvSpPr>
            <a:spLocks noGrp="1"/>
          </p:cNvSpPr>
          <p:nvPr>
            <p:ph type="body" idx="1"/>
          </p:nvPr>
        </p:nvSpPr>
        <p:spPr>
          <a:xfrm>
            <a:off x="838199" y="1825624"/>
            <a:ext cx="6644951" cy="4939069"/>
          </a:xfrm>
        </p:spPr>
        <p:txBody>
          <a:bodyPr/>
          <a:lstStyle/>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Open to all (Cubs, Scouts BSA and Venturing Scouts)</a:t>
            </a:r>
          </a:p>
          <a:p>
            <a:pPr marL="0" marR="0" lvl="0" indent="0">
              <a:spcBef>
                <a:spcPts val="0"/>
              </a:spcBef>
              <a:spcAft>
                <a:spcPts val="0"/>
              </a:spcAft>
              <a:buNone/>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Pi Day gives math enthusiasts the opportunity to celebrate their love for numbers and the enigma that is the infinite Pi.</a:t>
            </a:r>
          </a:p>
          <a:p>
            <a:pPr marL="342900" marR="0" lvl="0" indent="-342900">
              <a:spcBef>
                <a:spcPts val="0"/>
              </a:spcBef>
              <a:spcAft>
                <a:spcPts val="0"/>
              </a:spcAft>
              <a:buFont typeface="Symbol" panose="05050102010706020507" pitchFamily="18" charset="2"/>
              <a:buChar char=""/>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March 14 also is Albert Einstein’s birthday.</a:t>
            </a:r>
          </a:p>
          <a:p>
            <a:pPr marL="342900" marR="0" lvl="0" indent="-342900">
              <a:spcBef>
                <a:spcPts val="0"/>
              </a:spcBef>
              <a:spcAft>
                <a:spcPts val="0"/>
              </a:spcAft>
              <a:buFont typeface="Symbol" panose="05050102010706020507" pitchFamily="18" charset="2"/>
              <a:buChar char=""/>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Pi is the ratio of a circle’s circumference to its diameter. Amazingly, for all circles of any size, Pi will always be the same.</a:t>
            </a:r>
          </a:p>
          <a:p>
            <a:pPr marL="342900" marR="0" lvl="0" indent="-342900">
              <a:spcBef>
                <a:spcPts val="0"/>
              </a:spcBef>
              <a:spcAft>
                <a:spcPts val="0"/>
              </a:spcAft>
              <a:buFont typeface="Symbol" panose="05050102010706020507" pitchFamily="18" charset="2"/>
              <a:buChar char=""/>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One can celebrate “Pi Day” with any kind of pie – pizza, apple, cherry, Boston Crème pie, etc.  Let your imagination be your guide!</a:t>
            </a:r>
          </a:p>
          <a:p>
            <a:pPr marL="342900" marR="0" lvl="0" indent="-342900">
              <a:spcBef>
                <a:spcPts val="0"/>
              </a:spcBef>
              <a:spcAft>
                <a:spcPts val="0"/>
              </a:spcAft>
              <a:buFont typeface="Symbol" panose="05050102010706020507" pitchFamily="18" charset="2"/>
              <a:buChar char=""/>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Stay tuned for more “Pi Day” activities as we get closer to the big day!</a:t>
            </a:r>
          </a:p>
          <a:p>
            <a:pPr marL="0" indent="0">
              <a:buNone/>
            </a:pPr>
            <a:endParaRPr lang="en-US" dirty="0"/>
          </a:p>
        </p:txBody>
      </p:sp>
    </p:spTree>
    <p:extLst>
      <p:ext uri="{BB962C8B-B14F-4D97-AF65-F5344CB8AC3E}">
        <p14:creationId xmlns:p14="http://schemas.microsoft.com/office/powerpoint/2010/main" val="110339981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BC78-53E3-4862-85FC-6D57358EAF67}"/>
              </a:ext>
            </a:extLst>
          </p:cNvPr>
          <p:cNvSpPr>
            <a:spLocks noGrp="1"/>
          </p:cNvSpPr>
          <p:nvPr>
            <p:ph type="title"/>
          </p:nvPr>
        </p:nvSpPr>
        <p:spPr>
          <a:xfrm>
            <a:off x="6017694" y="571733"/>
            <a:ext cx="5221266" cy="1344975"/>
          </a:xfrm>
        </p:spPr>
        <p:txBody>
          <a:bodyPr>
            <a:normAutofit/>
          </a:bodyPr>
          <a:lstStyle/>
          <a:p>
            <a:pPr algn="ctr"/>
            <a:r>
              <a:rPr lang="en-US" sz="4000" b="1" dirty="0">
                <a:latin typeface="Arial" panose="020B0604020202020204" pitchFamily="34" charset="0"/>
                <a:cs typeface="Arial" panose="020B0604020202020204" pitchFamily="34" charset="0"/>
              </a:rPr>
              <a:t>2022 George Mason Pinewood Derby</a:t>
            </a:r>
          </a:p>
        </p:txBody>
      </p:sp>
      <p:pic>
        <p:nvPicPr>
          <p:cNvPr id="7" name="Picture 6" descr="A group of people sitting at a table&#10;&#10;Description automatically generated">
            <a:extLst>
              <a:ext uri="{FF2B5EF4-FFF2-40B4-BE49-F238E27FC236}">
                <a16:creationId xmlns:a16="http://schemas.microsoft.com/office/drawing/2014/main" id="{632C22B8-4915-4458-91ED-2694A43D94DD}"/>
              </a:ext>
            </a:extLst>
          </p:cNvPr>
          <p:cNvPicPr>
            <a:picLocks noChangeAspect="1"/>
          </p:cNvPicPr>
          <p:nvPr/>
        </p:nvPicPr>
        <p:blipFill rotWithShape="1">
          <a:blip r:embed="rId2">
            <a:extLst>
              <a:ext uri="{28A0092B-C50C-407E-A947-70E740481C1C}">
                <a14:useLocalDpi xmlns:a14="http://schemas.microsoft.com/office/drawing/2010/main" val="0"/>
              </a:ext>
            </a:extLst>
          </a:blip>
          <a:srcRect l="1245" r="29588"/>
          <a:stretch/>
        </p:blipFill>
        <p:spPr>
          <a:xfrm>
            <a:off x="484632" y="571733"/>
            <a:ext cx="5126736" cy="5559085"/>
          </a:xfrm>
          <a:prstGeom prst="rect">
            <a:avLst/>
          </a:prstGeom>
        </p:spPr>
      </p:pic>
      <p:sp>
        <p:nvSpPr>
          <p:cNvPr id="3" name="Content Placeholder 2">
            <a:extLst>
              <a:ext uri="{FF2B5EF4-FFF2-40B4-BE49-F238E27FC236}">
                <a16:creationId xmlns:a16="http://schemas.microsoft.com/office/drawing/2014/main" id="{6E7EF146-F2F2-4A05-9228-9C1DB291315B}"/>
              </a:ext>
            </a:extLst>
          </p:cNvPr>
          <p:cNvSpPr>
            <a:spLocks noGrp="1"/>
          </p:cNvSpPr>
          <p:nvPr>
            <p:ph idx="1"/>
          </p:nvPr>
        </p:nvSpPr>
        <p:spPr>
          <a:xfrm>
            <a:off x="5806440" y="2121763"/>
            <a:ext cx="5820953" cy="3773010"/>
          </a:xfrm>
        </p:spPr>
        <p:txBody>
          <a:bodyPr>
            <a:normAutofit fontScale="77500" lnSpcReduction="20000"/>
          </a:bodyPr>
          <a:lstStyle/>
          <a:p>
            <a:r>
              <a:rPr lang="en-US" sz="2400" dirty="0">
                <a:highlight>
                  <a:srgbClr val="FFFF00"/>
                </a:highlight>
                <a:latin typeface="Arial" panose="020B0604020202020204" pitchFamily="34" charset="0"/>
                <a:cs typeface="Arial" panose="020B0604020202020204" pitchFamily="34" charset="0"/>
              </a:rPr>
              <a:t>Race Day is March 19, 2022</a:t>
            </a:r>
          </a:p>
          <a:p>
            <a:r>
              <a:rPr lang="en-US" sz="2400" dirty="0">
                <a:latin typeface="Arial" panose="020B0604020202020204" pitchFamily="34" charset="0"/>
                <a:cs typeface="Arial" panose="020B0604020202020204" pitchFamily="34" charset="0"/>
              </a:rPr>
              <a:t>All Packs wanting to participate in the 2022 Pinewood Derby MUST hold their Pack Pinewood Derbies by March 10, 2022. </a:t>
            </a:r>
          </a:p>
          <a:p>
            <a:r>
              <a:rPr lang="en-US" sz="2400" dirty="0">
                <a:latin typeface="Arial" panose="020B0604020202020204" pitchFamily="34" charset="0"/>
                <a:cs typeface="Arial" panose="020B0604020202020204" pitchFamily="34" charset="0"/>
              </a:rPr>
              <a:t>One unit winner from each age bracket (Lions, Tigers, Wolves, etc.) regardless of gender.</a:t>
            </a:r>
          </a:p>
          <a:p>
            <a:r>
              <a:rPr lang="en-US" sz="2400" dirty="0">
                <a:latin typeface="Arial" panose="020B0604020202020204" pitchFamily="34" charset="0"/>
                <a:cs typeface="Arial" panose="020B0604020202020204" pitchFamily="34" charset="0"/>
              </a:rPr>
              <a:t>Pack winners must register (and pay) on Council website.  $15.00 per entry.  No money collected at door on day of race.  Must register by 3/17/22.</a:t>
            </a:r>
          </a:p>
          <a:p>
            <a:r>
              <a:rPr lang="en-US" sz="2400" dirty="0">
                <a:latin typeface="Arial" panose="020B0604020202020204" pitchFamily="34" charset="0"/>
                <a:cs typeface="Arial" panose="020B0604020202020204" pitchFamily="34" charset="0"/>
              </a:rPr>
              <a:t>Register at </a:t>
            </a:r>
            <a:r>
              <a:rPr lang="en-US" sz="2400" u="sng" dirty="0">
                <a:solidFill>
                  <a:srgbClr val="0000FF"/>
                </a:solidFill>
                <a:latin typeface="Arial" panose="020B0604020202020204" pitchFamily="34" charset="0"/>
                <a:cs typeface="Arial" panose="020B0604020202020204" pitchFamily="34" charset="0"/>
              </a:rPr>
              <a:t>https://scoutingevent.com/082-52774</a:t>
            </a:r>
          </a:p>
          <a:p>
            <a:r>
              <a:rPr lang="en-US" sz="2400" dirty="0">
                <a:latin typeface="Arial" panose="020B0604020202020204" pitchFamily="34" charset="0"/>
                <a:cs typeface="Arial" panose="020B0604020202020204" pitchFamily="34" charset="0"/>
              </a:rPr>
              <a:t>Race will be held at Fairfax Presbyterian in Fairfax. </a:t>
            </a:r>
          </a:p>
          <a:p>
            <a:r>
              <a:rPr lang="en-US" sz="2400" dirty="0">
                <a:latin typeface="Arial" panose="020B0604020202020204" pitchFamily="34" charset="0"/>
                <a:cs typeface="Arial" panose="020B0604020202020204" pitchFamily="34" charset="0"/>
              </a:rPr>
              <a:t>For questions, contact Chip McCaslin at </a:t>
            </a:r>
            <a:r>
              <a:rPr lang="en-US" sz="2400" dirty="0">
                <a:latin typeface="Arial" panose="020B0604020202020204" pitchFamily="34" charset="0"/>
                <a:cs typeface="Arial" panose="020B0604020202020204" pitchFamily="34" charset="0"/>
                <a:hlinkClick r:id="rId3"/>
              </a:rPr>
              <a:t>chipmccaslin@gmail.com</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1377235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F904C-D1C5-4BD9-87AE-980D9DE5BF30}"/>
              </a:ext>
            </a:extLst>
          </p:cNvPr>
          <p:cNvSpPr>
            <a:spLocks noGrp="1"/>
          </p:cNvSpPr>
          <p:nvPr>
            <p:ph type="title"/>
          </p:nvPr>
        </p:nvSpPr>
        <p:spPr>
          <a:xfrm>
            <a:off x="655320" y="365125"/>
            <a:ext cx="5120114" cy="1692794"/>
          </a:xfrm>
        </p:spPr>
        <p:txBody>
          <a:bodyPr>
            <a:normAutofit/>
          </a:bodyPr>
          <a:lstStyle/>
          <a:p>
            <a:r>
              <a:rPr lang="en-US" sz="3600" b="1" dirty="0">
                <a:latin typeface="Arial" panose="020B0604020202020204" pitchFamily="34" charset="0"/>
                <a:cs typeface="Arial" panose="020B0604020202020204" pitchFamily="34" charset="0"/>
              </a:rPr>
              <a:t>District Court of Honor</a:t>
            </a:r>
            <a:r>
              <a:rPr lang="en-US" dirty="0"/>
              <a:t>	</a:t>
            </a:r>
          </a:p>
        </p:txBody>
      </p:sp>
      <p:sp>
        <p:nvSpPr>
          <p:cNvPr id="3" name="Content Placeholder 2">
            <a:extLst>
              <a:ext uri="{FF2B5EF4-FFF2-40B4-BE49-F238E27FC236}">
                <a16:creationId xmlns:a16="http://schemas.microsoft.com/office/drawing/2014/main" id="{E7B4CD6A-A9F6-47EF-9FA1-FDDD9EE8E628}"/>
              </a:ext>
            </a:extLst>
          </p:cNvPr>
          <p:cNvSpPr>
            <a:spLocks noGrp="1"/>
          </p:cNvSpPr>
          <p:nvPr>
            <p:ph idx="1"/>
          </p:nvPr>
        </p:nvSpPr>
        <p:spPr>
          <a:xfrm>
            <a:off x="551904" y="2057919"/>
            <a:ext cx="6026177" cy="4352212"/>
          </a:xfrm>
        </p:spPr>
        <p:txBody>
          <a:bodyPr>
            <a:normAutofit fontScale="92500"/>
          </a:bodyPr>
          <a:lstStyle/>
          <a:p>
            <a:r>
              <a:rPr lang="en-US" sz="1800" dirty="0">
                <a:latin typeface="Arial" panose="020B0604020202020204" pitchFamily="34" charset="0"/>
                <a:cs typeface="Arial" panose="020B0604020202020204" pitchFamily="34" charset="0"/>
              </a:rPr>
              <a:t>To recognize adults who served/are serving at the unit level.</a:t>
            </a:r>
          </a:p>
          <a:p>
            <a:r>
              <a:rPr lang="en-US" sz="1800" dirty="0">
                <a:latin typeface="Arial" panose="020B0604020202020204" pitchFamily="34" charset="0"/>
                <a:cs typeface="Arial" panose="020B0604020202020204" pitchFamily="34" charset="0"/>
              </a:rPr>
              <a:t>Two awards:</a:t>
            </a:r>
          </a:p>
          <a:p>
            <a:pPr lvl="1"/>
            <a:r>
              <a:rPr lang="en-US" sz="1800" dirty="0">
                <a:latin typeface="Arial" panose="020B0604020202020204" pitchFamily="34" charset="0"/>
                <a:cs typeface="Arial" panose="020B0604020202020204" pitchFamily="34" charset="0"/>
              </a:rPr>
              <a:t>Unit Commissioner’s Unit Scouter Award – 1 per unit</a:t>
            </a:r>
          </a:p>
          <a:p>
            <a:pPr lvl="1"/>
            <a:r>
              <a:rPr lang="en-US" sz="1800" dirty="0">
                <a:latin typeface="Arial" panose="020B0604020202020204" pitchFamily="34" charset="0"/>
                <a:cs typeface="Arial" panose="020B0604020202020204" pitchFamily="34" charset="0"/>
              </a:rPr>
              <a:t>Unit Appreciation Award – Maximum 8 per unit.</a:t>
            </a:r>
          </a:p>
          <a:p>
            <a:r>
              <a:rPr lang="en-US" sz="1800" dirty="0">
                <a:latin typeface="Arial" panose="020B0604020202020204" pitchFamily="34" charset="0"/>
                <a:cs typeface="Arial" panose="020B0604020202020204" pitchFamily="34" charset="0"/>
              </a:rPr>
              <a:t>Please provide a sentence or two describing the individual’s service.</a:t>
            </a:r>
          </a:p>
          <a:p>
            <a:r>
              <a:rPr lang="en-US" sz="1800" dirty="0">
                <a:latin typeface="Arial" panose="020B0604020202020204" pitchFamily="34" charset="0"/>
                <a:cs typeface="Arial" panose="020B0604020202020204" pitchFamily="34" charset="0"/>
              </a:rPr>
              <a:t>Submit Unit Commissioner’s Unit Scouter Award to Unit Commissioner.</a:t>
            </a:r>
          </a:p>
          <a:p>
            <a:r>
              <a:rPr lang="en-US" sz="1800" dirty="0">
                <a:latin typeface="Arial" panose="020B0604020202020204" pitchFamily="34" charset="0"/>
                <a:cs typeface="Arial" panose="020B0604020202020204" pitchFamily="34" charset="0"/>
              </a:rPr>
              <a:t>Unit Appreciate Award to </a:t>
            </a:r>
            <a:r>
              <a:rPr lang="en-US" sz="1800" dirty="0">
                <a:latin typeface="Arial" panose="020B0604020202020204" pitchFamily="34" charset="0"/>
                <a:cs typeface="Arial" panose="020B0604020202020204" pitchFamily="34" charset="0"/>
                <a:hlinkClick r:id="rId2"/>
              </a:rPr>
              <a:t>gm.adultrecognition@gmail.com</a:t>
            </a:r>
            <a:endParaRPr lang="en-US" sz="1800" dirty="0">
              <a:latin typeface="Arial" panose="020B0604020202020204" pitchFamily="34" charset="0"/>
              <a:cs typeface="Arial" panose="020B0604020202020204" pitchFamily="34" charset="0"/>
            </a:endParaRPr>
          </a:p>
          <a:p>
            <a:r>
              <a:rPr lang="en-US" sz="1800" dirty="0">
                <a:highlight>
                  <a:srgbClr val="FFFF00"/>
                </a:highlight>
                <a:latin typeface="Arial" panose="020B0604020202020204" pitchFamily="34" charset="0"/>
                <a:cs typeface="Arial" panose="020B0604020202020204" pitchFamily="34" charset="0"/>
              </a:rPr>
              <a:t>Must have all submissions by no later than March 11, 2022.</a:t>
            </a:r>
          </a:p>
          <a:p>
            <a:r>
              <a:rPr lang="en-US" sz="1800" dirty="0">
                <a:latin typeface="Arial" panose="020B0604020202020204" pitchFamily="34" charset="0"/>
                <a:cs typeface="Arial" panose="020B0604020202020204" pitchFamily="34" charset="0"/>
              </a:rPr>
              <a:t>Will confer awards at District COH/April Roundtable.</a:t>
            </a:r>
          </a:p>
        </p:txBody>
      </p:sp>
      <p:pic>
        <p:nvPicPr>
          <p:cNvPr id="5" name="Picture 4" descr="A picture containing text, shirt&#10;&#10;Description automatically generated">
            <a:extLst>
              <a:ext uri="{FF2B5EF4-FFF2-40B4-BE49-F238E27FC236}">
                <a16:creationId xmlns:a16="http://schemas.microsoft.com/office/drawing/2014/main" id="{43ED6D7D-E164-43C0-98BD-D9EF22C9CD7B}"/>
              </a:ext>
            </a:extLst>
          </p:cNvPr>
          <p:cNvPicPr>
            <a:picLocks noChangeAspect="1"/>
          </p:cNvPicPr>
          <p:nvPr/>
        </p:nvPicPr>
        <p:blipFill rotWithShape="1">
          <a:blip r:embed="rId3">
            <a:extLst>
              <a:ext uri="{28A0092B-C50C-407E-A947-70E740481C1C}">
                <a14:useLocalDpi xmlns:a14="http://schemas.microsoft.com/office/drawing/2010/main" val="0"/>
              </a:ext>
            </a:extLst>
          </a:blip>
          <a:srcRect l="12584" r="25968" b="-1"/>
          <a:stretch/>
        </p:blipFill>
        <p:spPr>
          <a:xfrm>
            <a:off x="6792685" y="10"/>
            <a:ext cx="539931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5634384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11C05-B868-4752-B1CC-E09BEE0A532F}"/>
              </a:ext>
            </a:extLst>
          </p:cNvPr>
          <p:cNvSpPr>
            <a:spLocks noGrp="1"/>
          </p:cNvSpPr>
          <p:nvPr>
            <p:ph type="title"/>
          </p:nvPr>
        </p:nvSpPr>
        <p:spPr>
          <a:xfrm>
            <a:off x="838200" y="365126"/>
            <a:ext cx="10515600" cy="927720"/>
          </a:xfrm>
        </p:spPr>
        <p:txBody>
          <a:bodyPr/>
          <a:lstStyle/>
          <a:p>
            <a:r>
              <a:rPr lang="en-US" b="1" dirty="0"/>
              <a:t>George Mason Hike-O-Ree</a:t>
            </a:r>
          </a:p>
        </p:txBody>
      </p:sp>
      <p:sp>
        <p:nvSpPr>
          <p:cNvPr id="3" name="Content Placeholder 2">
            <a:extLst>
              <a:ext uri="{FF2B5EF4-FFF2-40B4-BE49-F238E27FC236}">
                <a16:creationId xmlns:a16="http://schemas.microsoft.com/office/drawing/2014/main" id="{1826FA71-A77F-47C7-8CE0-47449395F8B0}"/>
              </a:ext>
            </a:extLst>
          </p:cNvPr>
          <p:cNvSpPr>
            <a:spLocks noGrp="1"/>
          </p:cNvSpPr>
          <p:nvPr>
            <p:ph idx="1"/>
          </p:nvPr>
        </p:nvSpPr>
        <p:spPr>
          <a:xfrm>
            <a:off x="4731801" y="1292846"/>
            <a:ext cx="7051703" cy="5468332"/>
          </a:xfrm>
        </p:spPr>
        <p:txBody>
          <a:bodyPr>
            <a:normAutofit fontScale="92500" lnSpcReduction="20000"/>
          </a:bodyPr>
          <a:lstStyle/>
          <a:p>
            <a:r>
              <a:rPr lang="en-US" dirty="0"/>
              <a:t>2</a:t>
            </a:r>
            <a:r>
              <a:rPr lang="en-US" baseline="30000" dirty="0"/>
              <a:t>nd</a:t>
            </a:r>
            <a:r>
              <a:rPr lang="en-US" dirty="0"/>
              <a:t> Annual GM Hike-O-Ree on weekends of May 7 and May 14 – 5/6/22 to 5/15/22.</a:t>
            </a:r>
          </a:p>
          <a:p>
            <a:r>
              <a:rPr lang="en-US" dirty="0"/>
              <a:t>Open to all (Cubs, Scouts BSA and Venturing Scouts), families and friends.</a:t>
            </a:r>
          </a:p>
          <a:p>
            <a:endParaRPr lang="en-US" sz="1300" dirty="0"/>
          </a:p>
          <a:p>
            <a:r>
              <a:rPr lang="en-US" dirty="0"/>
              <a:t>Any age, any place and any appropriate grouping – just keep track of how far you hiked.</a:t>
            </a:r>
          </a:p>
          <a:p>
            <a:endParaRPr lang="en-US" sz="1200" dirty="0"/>
          </a:p>
          <a:p>
            <a:r>
              <a:rPr lang="en-US" dirty="0"/>
              <a:t>Register on Council website (registration opening in early 2022).  $5.00 for a patch.  </a:t>
            </a:r>
          </a:p>
          <a:p>
            <a:endParaRPr lang="en-US" sz="1200" dirty="0"/>
          </a:p>
          <a:p>
            <a:r>
              <a:rPr lang="en-US" dirty="0"/>
              <a:t>Challenge – District Scouts, Scouters and families hike 2,022 miles.</a:t>
            </a:r>
          </a:p>
          <a:p>
            <a:endParaRPr lang="en-US" sz="1200" dirty="0"/>
          </a:p>
          <a:p>
            <a:r>
              <a:rPr lang="en-US" dirty="0"/>
              <a:t>Total the miles for each unit and notify Matt Burns at </a:t>
            </a:r>
            <a:r>
              <a:rPr lang="en-US" u="sng" dirty="0">
                <a:solidFill>
                  <a:srgbClr val="0000FF"/>
                </a:solidFill>
              </a:rPr>
              <a:t>Burnsmj509@gmail.com</a:t>
            </a:r>
            <a:r>
              <a:rPr lang="en-US" dirty="0"/>
              <a:t>.  We’ll see how big a total we reach.</a:t>
            </a:r>
          </a:p>
          <a:p>
            <a:pPr marL="0" indent="0">
              <a:buNone/>
            </a:pPr>
            <a:endParaRPr lang="en-US" dirty="0"/>
          </a:p>
          <a:p>
            <a:endParaRPr lang="en-US" dirty="0"/>
          </a:p>
        </p:txBody>
      </p:sp>
      <p:pic>
        <p:nvPicPr>
          <p:cNvPr id="5" name="Picture 4" descr="A group of people posing for a photo&#10;&#10;Description automatically generated with medium confidence">
            <a:extLst>
              <a:ext uri="{FF2B5EF4-FFF2-40B4-BE49-F238E27FC236}">
                <a16:creationId xmlns:a16="http://schemas.microsoft.com/office/drawing/2014/main" id="{33CF9A40-C74C-4218-A555-86F17FE8B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72" y="2669404"/>
            <a:ext cx="3745976" cy="2497317"/>
          </a:xfrm>
          <a:prstGeom prst="rect">
            <a:avLst/>
          </a:prstGeom>
        </p:spPr>
      </p:pic>
    </p:spTree>
    <p:extLst>
      <p:ext uri="{BB962C8B-B14F-4D97-AF65-F5344CB8AC3E}">
        <p14:creationId xmlns:p14="http://schemas.microsoft.com/office/powerpoint/2010/main" val="86088330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F634C833-9E10-489D-B007-573C4730C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37" b="8559"/>
          <a:stretch>
            <a:fillRect/>
          </a:stretch>
        </p:blipFill>
        <p:spPr bwMode="auto">
          <a:xfrm>
            <a:off x="1462088" y="1"/>
            <a:ext cx="9205913"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60AC-446B-49BA-9D48-C1A35CA86A32}"/>
              </a:ext>
            </a:extLst>
          </p:cNvPr>
          <p:cNvSpPr>
            <a:spLocks noGrp="1"/>
          </p:cNvSpPr>
          <p:nvPr>
            <p:ph type="title"/>
          </p:nvPr>
        </p:nvSpPr>
        <p:spPr>
          <a:xfrm>
            <a:off x="838199" y="365125"/>
            <a:ext cx="10722997" cy="1325563"/>
          </a:xfrm>
        </p:spPr>
        <p:txBody>
          <a:bodyPr/>
          <a:lstStyle/>
          <a:p>
            <a:r>
              <a:rPr lang="en-US" b="1" dirty="0"/>
              <a:t>Civic and Related Activities of Interest to Scouts </a:t>
            </a:r>
            <a:endParaRPr lang="en-US" dirty="0"/>
          </a:p>
        </p:txBody>
      </p:sp>
      <p:sp>
        <p:nvSpPr>
          <p:cNvPr id="3" name="Text Placeholder 2">
            <a:extLst>
              <a:ext uri="{FF2B5EF4-FFF2-40B4-BE49-F238E27FC236}">
                <a16:creationId xmlns:a16="http://schemas.microsoft.com/office/drawing/2014/main" id="{10936664-8F3B-4934-B74A-B194996F901A}"/>
              </a:ext>
            </a:extLst>
          </p:cNvPr>
          <p:cNvSpPr>
            <a:spLocks noGrp="1"/>
          </p:cNvSpPr>
          <p:nvPr>
            <p:ph type="body" idx="1"/>
          </p:nvPr>
        </p:nvSpPr>
        <p:spPr/>
        <p:txBody>
          <a:bodyPr>
            <a:normAutofit fontScale="92500"/>
          </a:bodyPr>
          <a:lstStyle/>
          <a:p>
            <a:r>
              <a:rPr lang="en-US" dirty="0"/>
              <a:t>Dyke Marsh Sunday Morning Bird Walks – 8:00 a.m. on Sundays at Dyke Marsh in Alexandria</a:t>
            </a:r>
          </a:p>
          <a:p>
            <a:r>
              <a:rPr lang="en-US" dirty="0"/>
              <a:t>Huntley Meadows Monday Morning Bird Walk at 7:00 a.m. in Alexandria</a:t>
            </a:r>
          </a:p>
          <a:p>
            <a:r>
              <a:rPr lang="en-US" dirty="0"/>
              <a:t>Native American Campfire Cookout – 11/14/21 &amp; 11/28/21 at 2:00 p.m. Riverbend Park in Great Falls.  $12 per person.</a:t>
            </a:r>
          </a:p>
          <a:p>
            <a:r>
              <a:rPr lang="en-US" dirty="0"/>
              <a:t>Hot Dogs, Smores! Wagon Ride &amp; Campfire – 11/17/21 at 5:00 p.m. Ellanor C. Lawrence Park $10 per person.</a:t>
            </a:r>
          </a:p>
          <a:p>
            <a:r>
              <a:rPr lang="en-US" dirty="0"/>
              <a:t>Fairfax Holiday Craft Show – 11/20/21 (10-5) &amp; 11/21/21 (10 – 3) at Fairfax High School</a:t>
            </a:r>
          </a:p>
          <a:p>
            <a:r>
              <a:rPr lang="en-US" dirty="0"/>
              <a:t>Vienna Church Street Holiday Stroll, 11/29/21 from 6 – 8:30 p.m.</a:t>
            </a:r>
          </a:p>
          <a:p>
            <a:endParaRPr lang="en-US" dirty="0"/>
          </a:p>
          <a:p>
            <a:pPr marL="0" indent="0">
              <a:buNone/>
            </a:pPr>
            <a:endParaRPr lang="en-US" dirty="0"/>
          </a:p>
        </p:txBody>
      </p:sp>
    </p:spTree>
    <p:extLst>
      <p:ext uri="{BB962C8B-B14F-4D97-AF65-F5344CB8AC3E}">
        <p14:creationId xmlns:p14="http://schemas.microsoft.com/office/powerpoint/2010/main" val="52366552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60AC-446B-49BA-9D48-C1A35CA86A32}"/>
              </a:ext>
            </a:extLst>
          </p:cNvPr>
          <p:cNvSpPr>
            <a:spLocks noGrp="1"/>
          </p:cNvSpPr>
          <p:nvPr>
            <p:ph type="title"/>
          </p:nvPr>
        </p:nvSpPr>
        <p:spPr/>
        <p:txBody>
          <a:bodyPr/>
          <a:lstStyle/>
          <a:p>
            <a:r>
              <a:rPr lang="en-US" b="1" dirty="0"/>
              <a:t>Civic and Related Activities of Interest to Scouts – Cont.</a:t>
            </a:r>
            <a:endParaRPr lang="en-US" dirty="0"/>
          </a:p>
        </p:txBody>
      </p:sp>
      <p:sp>
        <p:nvSpPr>
          <p:cNvPr id="3" name="Text Placeholder 2">
            <a:extLst>
              <a:ext uri="{FF2B5EF4-FFF2-40B4-BE49-F238E27FC236}">
                <a16:creationId xmlns:a16="http://schemas.microsoft.com/office/drawing/2014/main" id="{10936664-8F3B-4934-B74A-B194996F901A}"/>
              </a:ext>
            </a:extLst>
          </p:cNvPr>
          <p:cNvSpPr>
            <a:spLocks noGrp="1"/>
          </p:cNvSpPr>
          <p:nvPr>
            <p:ph type="body" idx="1"/>
          </p:nvPr>
        </p:nvSpPr>
        <p:spPr/>
        <p:txBody>
          <a:bodyPr>
            <a:normAutofit lnSpcReduction="10000"/>
          </a:bodyPr>
          <a:lstStyle/>
          <a:p>
            <a:r>
              <a:rPr lang="en-US" dirty="0"/>
              <a:t>Falls Church – A Very Victorian Christmas – 11/27/21 – Cherry Hill Farmhouse.</a:t>
            </a:r>
          </a:p>
          <a:p>
            <a:r>
              <a:rPr lang="en-US" dirty="0"/>
              <a:t>Falls Church – Holiday Craft Show – Falls Church Community Center</a:t>
            </a:r>
          </a:p>
          <a:p>
            <a:r>
              <a:rPr lang="en-US" dirty="0"/>
              <a:t>Bull Run Festival of Lights – Bull Run Regional Park until 1/2/22.</a:t>
            </a:r>
          </a:p>
          <a:p>
            <a:r>
              <a:rPr lang="en-US" dirty="0"/>
              <a:t>Vienna VA - Meadowlark’s Winter Walk of Lights – 11/11/21 to 1/2/22</a:t>
            </a:r>
          </a:p>
          <a:p>
            <a:r>
              <a:rPr lang="en-US" dirty="0"/>
              <a:t>Photo With Santa – 11/27/21 – 11:00 a.m. at Sully Historic Site.</a:t>
            </a:r>
          </a:p>
          <a:p>
            <a:r>
              <a:rPr lang="en-US" dirty="0"/>
              <a:t>Flying Squirrels – Gliding in Tonight – 11/28/21 at 5:30 p.m. Hidden Oaks Nature Center</a:t>
            </a:r>
          </a:p>
          <a:p>
            <a:r>
              <a:rPr lang="en-US" dirty="0"/>
              <a:t>Fairfax City Festival of Lights and Carols – 12/04/21 from 12 to 6 p.m. in Old Town Square, 10415 North Street</a:t>
            </a:r>
          </a:p>
          <a:p>
            <a:endParaRPr lang="en-US" dirty="0"/>
          </a:p>
        </p:txBody>
      </p:sp>
    </p:spTree>
    <p:extLst>
      <p:ext uri="{BB962C8B-B14F-4D97-AF65-F5344CB8AC3E}">
        <p14:creationId xmlns:p14="http://schemas.microsoft.com/office/powerpoint/2010/main" val="247861740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60AC-446B-49BA-9D48-C1A35CA86A32}"/>
              </a:ext>
            </a:extLst>
          </p:cNvPr>
          <p:cNvSpPr>
            <a:spLocks noGrp="1"/>
          </p:cNvSpPr>
          <p:nvPr>
            <p:ph type="title"/>
          </p:nvPr>
        </p:nvSpPr>
        <p:spPr/>
        <p:txBody>
          <a:bodyPr/>
          <a:lstStyle/>
          <a:p>
            <a:r>
              <a:rPr lang="en-US" b="1" dirty="0"/>
              <a:t>Civic and Related Activities of Interest to Scouts – Cont.</a:t>
            </a:r>
            <a:endParaRPr lang="en-US" dirty="0"/>
          </a:p>
        </p:txBody>
      </p:sp>
      <p:sp>
        <p:nvSpPr>
          <p:cNvPr id="3" name="Text Placeholder 2">
            <a:extLst>
              <a:ext uri="{FF2B5EF4-FFF2-40B4-BE49-F238E27FC236}">
                <a16:creationId xmlns:a16="http://schemas.microsoft.com/office/drawing/2014/main" id="{10936664-8F3B-4934-B74A-B194996F901A}"/>
              </a:ext>
            </a:extLst>
          </p:cNvPr>
          <p:cNvSpPr>
            <a:spLocks noGrp="1"/>
          </p:cNvSpPr>
          <p:nvPr>
            <p:ph type="body" idx="1"/>
          </p:nvPr>
        </p:nvSpPr>
        <p:spPr/>
        <p:txBody>
          <a:bodyPr>
            <a:normAutofit/>
          </a:bodyPr>
          <a:lstStyle/>
          <a:p>
            <a:r>
              <a:rPr lang="en-US" dirty="0"/>
              <a:t>Pet Photos with Santa – Mondays at Springfield Town Center until 12/20/21.</a:t>
            </a:r>
          </a:p>
          <a:p>
            <a:r>
              <a:rPr lang="en-US" dirty="0"/>
              <a:t>Photos with Santa at Springfield Town Center through 12/21/21.</a:t>
            </a:r>
          </a:p>
          <a:p>
            <a:r>
              <a:rPr lang="en-US" dirty="0"/>
              <a:t>X-Wing Starfighter from “Star Wars” – On display through 01/01/22 at National Air and Space Museum, Udvar-Hazy Center, Dulles</a:t>
            </a:r>
          </a:p>
          <a:p>
            <a:r>
              <a:rPr lang="en-US" dirty="0"/>
              <a:t>Friday Night Sky Watching at the Turner Farm Park’s Roll-Top Observatory in Great Falls, VA.</a:t>
            </a:r>
          </a:p>
          <a:p>
            <a:r>
              <a:rPr lang="en-US" dirty="0"/>
              <a:t>Fairfax Chocolate Lovers Festival 2/4/22 to 2/6/22</a:t>
            </a:r>
          </a:p>
        </p:txBody>
      </p:sp>
    </p:spTree>
    <p:extLst>
      <p:ext uri="{BB962C8B-B14F-4D97-AF65-F5344CB8AC3E}">
        <p14:creationId xmlns:p14="http://schemas.microsoft.com/office/powerpoint/2010/main" val="38622235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237308" y="208371"/>
            <a:ext cx="5120114" cy="875845"/>
          </a:xfrm>
          <a:prstGeom prst="rect">
            <a:avLst/>
          </a:prstGeom>
        </p:spPr>
        <p:txBody>
          <a:bodyPr>
            <a:normAutofit/>
          </a:bodyPr>
          <a:lstStyle/>
          <a:p>
            <a:r>
              <a:rPr sz="4400" b="1" dirty="0">
                <a:latin typeface="Arial" panose="020B0604020202020204" pitchFamily="34" charset="0"/>
                <a:cs typeface="Arial" panose="020B0604020202020204" pitchFamily="34" charset="0"/>
              </a:rPr>
              <a:t>Training</a:t>
            </a:r>
          </a:p>
        </p:txBody>
      </p:sp>
      <p:sp>
        <p:nvSpPr>
          <p:cNvPr id="139" name="Content Placeholder 2"/>
          <p:cNvSpPr txBox="1">
            <a:spLocks noGrp="1"/>
          </p:cNvSpPr>
          <p:nvPr>
            <p:ph type="body" sz="half" idx="1"/>
          </p:nvPr>
        </p:nvSpPr>
        <p:spPr>
          <a:xfrm>
            <a:off x="330614" y="1229661"/>
            <a:ext cx="7385577" cy="5541265"/>
          </a:xfrm>
          <a:prstGeom prst="rect">
            <a:avLst/>
          </a:prstGeom>
        </p:spPr>
        <p:txBody>
          <a:bodyPr>
            <a:normAutofit lnSpcReduction="10000"/>
          </a:bodyPr>
          <a:lstStyle/>
          <a:p>
            <a:pPr>
              <a:lnSpc>
                <a:spcPct val="120000"/>
              </a:lnSpc>
              <a:spcBef>
                <a:spcPts val="0"/>
              </a:spcBef>
              <a:defRPr sz="2000" b="1"/>
            </a:pPr>
            <a:r>
              <a:rPr sz="1800" dirty="0">
                <a:solidFill>
                  <a:schemeClr val="tx1"/>
                </a:solidFill>
                <a:latin typeface="Arial" panose="020B0604020202020204" pitchFamily="34" charset="0"/>
                <a:cs typeface="Arial" panose="020B0604020202020204" pitchFamily="34" charset="0"/>
              </a:rPr>
              <a:t>Unit Training </a:t>
            </a:r>
            <a:r>
              <a:rPr sz="1800" b="0" dirty="0">
                <a:solidFill>
                  <a:schemeClr val="tx1"/>
                </a:solidFill>
                <a:latin typeface="Arial" panose="020B0604020202020204" pitchFamily="34" charset="0"/>
                <a:cs typeface="Arial" panose="020B0604020202020204" pitchFamily="34" charset="0"/>
              </a:rPr>
              <a:t>– For position-specific training at your unit, </a:t>
            </a:r>
            <a:endParaRPr lang="en-US" sz="1800" b="0" dirty="0">
              <a:solidFill>
                <a:schemeClr val="tx1"/>
              </a:solidFill>
              <a:latin typeface="Arial" panose="020B0604020202020204" pitchFamily="34" charset="0"/>
              <a:cs typeface="Arial" panose="020B0604020202020204" pitchFamily="34" charset="0"/>
            </a:endParaRPr>
          </a:p>
          <a:p>
            <a:pPr>
              <a:lnSpc>
                <a:spcPct val="120000"/>
              </a:lnSpc>
              <a:spcBef>
                <a:spcPts val="0"/>
              </a:spcBef>
              <a:defRPr sz="2000" b="1"/>
            </a:pPr>
            <a:r>
              <a:rPr sz="1800" b="0" dirty="0">
                <a:solidFill>
                  <a:schemeClr val="tx1"/>
                </a:solidFill>
                <a:latin typeface="Arial" panose="020B0604020202020204" pitchFamily="34" charset="0"/>
                <a:cs typeface="Arial" panose="020B0604020202020204" pitchFamily="34" charset="0"/>
              </a:rPr>
              <a:t>contact Roy De Lauder at </a:t>
            </a:r>
            <a:r>
              <a:rPr sz="1800" u="sng" dirty="0">
                <a:solidFill>
                  <a:srgbClr val="0000FF"/>
                </a:solidFill>
                <a:uFill>
                  <a:solidFill>
                    <a:srgbClr val="0563C1"/>
                  </a:solidFill>
                </a:uFill>
                <a:latin typeface="Arial" panose="020B0604020202020204" pitchFamily="34" charset="0"/>
                <a:cs typeface="Arial" panose="020B0604020202020204" pitchFamily="34" charset="0"/>
              </a:rPr>
              <a:t>EagleScout.Roy@cox.net</a:t>
            </a:r>
            <a:r>
              <a:rPr sz="1800" u="sng" dirty="0">
                <a:solidFill>
                  <a:srgbClr val="0000FF"/>
                </a:solidFill>
                <a:latin typeface="Arial" panose="020B0604020202020204" pitchFamily="34" charset="0"/>
                <a:cs typeface="Arial" panose="020B0604020202020204" pitchFamily="34" charset="0"/>
              </a:rPr>
              <a:t> </a:t>
            </a:r>
            <a:r>
              <a:rPr sz="1800" b="0" dirty="0">
                <a:solidFill>
                  <a:schemeClr val="tx1"/>
                </a:solidFill>
                <a:latin typeface="Arial" panose="020B0604020202020204" pitchFamily="34" charset="0"/>
                <a:cs typeface="Arial" panose="020B0604020202020204" pitchFamily="34" charset="0"/>
              </a:rPr>
              <a:t>or </a:t>
            </a:r>
            <a:endParaRPr lang="en-US" sz="1800" b="0" dirty="0">
              <a:solidFill>
                <a:schemeClr val="tx1"/>
              </a:solidFill>
              <a:latin typeface="Arial" panose="020B0604020202020204" pitchFamily="34" charset="0"/>
              <a:cs typeface="Arial" panose="020B0604020202020204" pitchFamily="34" charset="0"/>
            </a:endParaRPr>
          </a:p>
          <a:p>
            <a:pPr>
              <a:lnSpc>
                <a:spcPct val="120000"/>
              </a:lnSpc>
              <a:spcBef>
                <a:spcPts val="0"/>
              </a:spcBef>
              <a:defRPr sz="2000" b="1"/>
            </a:pPr>
            <a:r>
              <a:rPr sz="1800" b="0" dirty="0">
                <a:solidFill>
                  <a:schemeClr val="tx1"/>
                </a:solidFill>
                <a:latin typeface="Arial" panose="020B0604020202020204" pitchFamily="34" charset="0"/>
                <a:cs typeface="Arial" panose="020B0604020202020204" pitchFamily="34" charset="0"/>
              </a:rPr>
              <a:t>go to </a:t>
            </a:r>
            <a:r>
              <a:rPr sz="1800" b="1" dirty="0">
                <a:solidFill>
                  <a:schemeClr val="tx1"/>
                </a:solidFill>
                <a:latin typeface="Arial" panose="020B0604020202020204" pitchFamily="34" charset="0"/>
                <a:cs typeface="Arial" panose="020B0604020202020204" pitchFamily="34" charset="0"/>
                <a:hlinkClick r:id="rId2"/>
              </a:rPr>
              <a:t>Training</a:t>
            </a:r>
            <a:r>
              <a:rPr sz="1800" b="0" dirty="0">
                <a:solidFill>
                  <a:schemeClr val="tx1"/>
                </a:solidFill>
                <a:latin typeface="Arial" panose="020B0604020202020204" pitchFamily="34" charset="0"/>
                <a:cs typeface="Arial" panose="020B0604020202020204" pitchFamily="34" charset="0"/>
              </a:rPr>
              <a:t> </a:t>
            </a:r>
            <a:r>
              <a:rPr lang="en-US" sz="1800" b="0" dirty="0">
                <a:solidFill>
                  <a:schemeClr val="tx1"/>
                </a:solidFill>
                <a:latin typeface="Arial" panose="020B0604020202020204" pitchFamily="34" charset="0"/>
                <a:cs typeface="Arial" panose="020B0604020202020204" pitchFamily="34" charset="0"/>
              </a:rPr>
              <a:t>o</a:t>
            </a:r>
            <a:r>
              <a:rPr sz="1800" b="0" dirty="0">
                <a:solidFill>
                  <a:schemeClr val="tx1"/>
                </a:solidFill>
                <a:latin typeface="Arial" panose="020B0604020202020204" pitchFamily="34" charset="0"/>
                <a:cs typeface="Arial" panose="020B0604020202020204" pitchFamily="34" charset="0"/>
              </a:rPr>
              <a:t>pportunities page on GM Web Site.</a:t>
            </a:r>
            <a:endParaRPr lang="en-US" sz="1800" b="0" dirty="0">
              <a:solidFill>
                <a:schemeClr val="tx1"/>
              </a:solidFill>
              <a:latin typeface="Arial" panose="020B0604020202020204" pitchFamily="34" charset="0"/>
              <a:cs typeface="Arial" panose="020B0604020202020204" pitchFamily="34" charset="0"/>
            </a:endParaRPr>
          </a:p>
          <a:p>
            <a:pPr marL="0" marR="0" indent="457200" algn="l">
              <a:lnSpc>
                <a:spcPct val="120000"/>
              </a:lnSpc>
              <a:spcBef>
                <a:spcPts val="0"/>
              </a:spcBef>
              <a:spcAft>
                <a:spcPts val="0"/>
              </a:spcAft>
            </a:pPr>
            <a:endParaRPr lang="en-US" sz="1800" b="0" i="0" dirty="0">
              <a:solidFill>
                <a:srgbClr val="000000"/>
              </a:solidFill>
              <a:effectLst/>
              <a:latin typeface="Arial" panose="020B0604020202020204" pitchFamily="34" charset="0"/>
              <a:cs typeface="Arial" panose="020B0604020202020204" pitchFamily="34" charset="0"/>
            </a:endParaRPr>
          </a:p>
          <a:p>
            <a:pPr marL="0" marR="0" indent="0" algn="l">
              <a:lnSpc>
                <a:spcPct val="120000"/>
              </a:lnSpc>
              <a:spcBef>
                <a:spcPts val="0"/>
              </a:spcBef>
              <a:spcAft>
                <a:spcPts val="0"/>
              </a:spcAft>
              <a:buNone/>
            </a:pPr>
            <a:r>
              <a:rPr lang="en-US" sz="1800" b="1" i="0" dirty="0">
                <a:solidFill>
                  <a:srgbClr val="000000"/>
                </a:solidFill>
                <a:effectLst/>
                <a:latin typeface="Arial" panose="020B0604020202020204" pitchFamily="34" charset="0"/>
                <a:cs typeface="Arial" panose="020B0604020202020204" pitchFamily="34" charset="0"/>
              </a:rPr>
              <a:t>Scouts BSA Training</a:t>
            </a:r>
          </a:p>
          <a:p>
            <a:pPr marL="0" marR="0">
              <a:lnSpc>
                <a:spcPct val="1200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11/20/21 - </a:t>
            </a:r>
            <a:r>
              <a:rPr lang="en-US" sz="1800" b="1" dirty="0">
                <a:solidFill>
                  <a:srgbClr val="0000FF"/>
                </a:solidFill>
                <a:latin typeface="Arial" panose="020B0604020202020204" pitchFamily="34" charset="0"/>
                <a:ea typeface="Calibri" panose="020F0502020204030204" pitchFamily="34" charset="0"/>
                <a:cs typeface="Arial" panose="020B0604020202020204" pitchFamily="34" charset="0"/>
                <a:hlinkClick r:id="rId3"/>
              </a:rPr>
              <a:t>Scoutmaster Specific Training,</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Alexandria, VA</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11/20/21 - </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4"/>
              </a:rPr>
              <a:t>Wilderness First Aid</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Camp Snyder, Haymarket, VA</a:t>
            </a:r>
          </a:p>
          <a:p>
            <a:pPr marL="0" marR="0">
              <a:lnSpc>
                <a:spcPct val="1200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12/04/21 - </a:t>
            </a:r>
            <a:r>
              <a:rPr lang="en-US" sz="1800" b="1" u="none" strike="noStrike"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5"/>
              </a:rPr>
              <a:t>Scoutmaster Specific Training</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Alexandria, VA</a:t>
            </a:r>
          </a:p>
          <a:p>
            <a:pPr marL="0" marR="0">
              <a:lnSpc>
                <a:spcPct val="120000"/>
              </a:lnSpc>
              <a:spcBef>
                <a:spcPts val="0"/>
              </a:spcBef>
              <a:spcAft>
                <a:spcPts val="0"/>
              </a:spcAft>
            </a:pP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12/18/21 - </a:t>
            </a:r>
            <a:r>
              <a:rPr lang="en-US" sz="1800" b="1" dirty="0">
                <a:solidFill>
                  <a:srgbClr val="000000"/>
                </a:solidFill>
                <a:latin typeface="Arial" panose="020B0604020202020204" pitchFamily="34" charset="0"/>
                <a:ea typeface="Calibri" panose="020F0502020204030204" pitchFamily="34" charset="0"/>
                <a:cs typeface="Arial" panose="020B0604020202020204" pitchFamily="34" charset="0"/>
                <a:hlinkClick r:id="rId4"/>
              </a:rPr>
              <a:t>Wilderness First Aid</a:t>
            </a: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 Camp Snyder, Haymarket, VA</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indent="0" algn="l">
              <a:lnSpc>
                <a:spcPct val="120000"/>
              </a:lnSpc>
              <a:spcBef>
                <a:spcPts val="0"/>
              </a:spcBef>
              <a:spcAft>
                <a:spcPts val="0"/>
              </a:spcAft>
              <a:buNone/>
            </a:pPr>
            <a:r>
              <a:rPr lang="en-US" sz="1800" b="0" i="0" dirty="0">
                <a:solidFill>
                  <a:srgbClr val="222222"/>
                </a:solidFill>
                <a:effectLst/>
                <a:latin typeface="Arial" panose="020B0604020202020204" pitchFamily="34" charset="0"/>
                <a:cs typeface="Arial" panose="020B0604020202020204" pitchFamily="34" charset="0"/>
              </a:rPr>
              <a:t>01/14-17/22 &amp; 01/21-23/22 – </a:t>
            </a:r>
            <a:r>
              <a:rPr lang="en-US" sz="1800" b="1" dirty="0">
                <a:solidFill>
                  <a:srgbClr val="222222"/>
                </a:solidFill>
                <a:latin typeface="Arial" panose="020B0604020202020204" pitchFamily="34" charset="0"/>
                <a:cs typeface="Arial" panose="020B0604020202020204" pitchFamily="34" charset="0"/>
                <a:hlinkClick r:id="rId6"/>
              </a:rPr>
              <a:t>NYLT (Winter)</a:t>
            </a:r>
            <a:r>
              <a:rPr lang="en-US" sz="1800" b="1" dirty="0">
                <a:solidFill>
                  <a:srgbClr val="222222"/>
                </a:solidFill>
                <a:latin typeface="Arial" panose="020B0604020202020204" pitchFamily="34" charset="0"/>
                <a:cs typeface="Arial" panose="020B0604020202020204" pitchFamily="34" charset="0"/>
              </a:rPr>
              <a:t>, </a:t>
            </a:r>
            <a:r>
              <a:rPr lang="en-US" sz="1800" b="0" i="0" dirty="0">
                <a:solidFill>
                  <a:srgbClr val="222222"/>
                </a:solidFill>
                <a:effectLst/>
                <a:latin typeface="Arial" panose="020B0604020202020204" pitchFamily="34" charset="0"/>
                <a:cs typeface="Arial" panose="020B0604020202020204" pitchFamily="34" charset="0"/>
              </a:rPr>
              <a:t>Camp Snyder</a:t>
            </a:r>
          </a:p>
          <a:p>
            <a:pPr marL="0" marR="0" indent="0" algn="l">
              <a:lnSpc>
                <a:spcPct val="120000"/>
              </a:lnSpc>
              <a:spcBef>
                <a:spcPts val="0"/>
              </a:spcBef>
              <a:spcAft>
                <a:spcPts val="0"/>
              </a:spcAft>
              <a:buNone/>
            </a:pPr>
            <a:endParaRPr lang="en-US" sz="1800" b="0" i="0" dirty="0">
              <a:solidFill>
                <a:srgbClr val="222222"/>
              </a:solidFill>
              <a:effectLst/>
              <a:latin typeface="Arial" panose="020B0604020202020204" pitchFamily="34" charset="0"/>
              <a:cs typeface="Arial" panose="020B0604020202020204" pitchFamily="34" charset="0"/>
            </a:endParaRPr>
          </a:p>
          <a:p>
            <a:pPr marL="0" indent="0" algn="l">
              <a:lnSpc>
                <a:spcPct val="120000"/>
              </a:lnSpc>
              <a:spcBef>
                <a:spcPts val="0"/>
              </a:spcBef>
              <a:spcAft>
                <a:spcPts val="0"/>
              </a:spcAft>
              <a:buNone/>
            </a:pPr>
            <a:r>
              <a:rPr lang="en-US" sz="1800" b="1" dirty="0">
                <a:solidFill>
                  <a:srgbClr val="000000"/>
                </a:solidFill>
                <a:effectLst/>
                <a:latin typeface="Arial" panose="020B0604020202020204" pitchFamily="34" charset="0"/>
                <a:cs typeface="Arial" panose="020B0604020202020204" pitchFamily="34" charset="0"/>
              </a:rPr>
              <a:t>Cub Scout Training</a:t>
            </a:r>
            <a:r>
              <a:rPr lang="en-US" sz="1800" b="1" i="0" dirty="0">
                <a:solidFill>
                  <a:srgbClr val="000000"/>
                </a:solidFill>
                <a:effectLst/>
                <a:latin typeface="Arial" panose="020B0604020202020204" pitchFamily="34" charset="0"/>
                <a:cs typeface="Arial" panose="020B0604020202020204" pitchFamily="34" charset="0"/>
              </a:rPr>
              <a:t>:</a:t>
            </a:r>
          </a:p>
          <a:p>
            <a:pPr marL="0" marR="0">
              <a:lnSpc>
                <a:spcPct val="1200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11/20/21 - </a:t>
            </a:r>
            <a:r>
              <a:rPr lang="en-US" sz="1800" b="1" u="none" strike="noStrike"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7"/>
              </a:rPr>
              <a:t>Akela’s Trail (was POW-WOW; Virtual)</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Bethesda, MD</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defRPr sz="2000" b="1"/>
            </a:pPr>
            <a:endParaRPr lang="en-US" b="0" dirty="0"/>
          </a:p>
          <a:p>
            <a:pPr>
              <a:lnSpc>
                <a:spcPct val="100000"/>
              </a:lnSpc>
              <a:spcBef>
                <a:spcPts val="0"/>
              </a:spcBef>
              <a:defRPr sz="2000" b="1"/>
            </a:pPr>
            <a:r>
              <a:rPr lang="en-US" dirty="0">
                <a:solidFill>
                  <a:schemeClr val="tx1"/>
                </a:solidFill>
              </a:rPr>
              <a:t>All:</a:t>
            </a:r>
          </a:p>
          <a:p>
            <a:pPr>
              <a:lnSpc>
                <a:spcPct val="100000"/>
              </a:lnSpc>
              <a:spcBef>
                <a:spcPts val="0"/>
              </a:spcBef>
              <a:defRPr sz="2000" b="1"/>
            </a:pPr>
            <a:r>
              <a:rPr lang="en-US" dirty="0">
                <a:solidFill>
                  <a:schemeClr val="tx1"/>
                </a:solidFill>
                <a:latin typeface="Arial" panose="020B0604020202020204" pitchFamily="34" charset="0"/>
                <a:cs typeface="Arial" panose="020B0604020202020204" pitchFamily="34" charset="0"/>
              </a:rPr>
              <a:t>12/04/21 – </a:t>
            </a:r>
            <a:r>
              <a:rPr lang="en-US" dirty="0">
                <a:solidFill>
                  <a:schemeClr val="tx1"/>
                </a:solidFill>
                <a:latin typeface="Arial" panose="020B0604020202020204" pitchFamily="34" charset="0"/>
                <a:cs typeface="Arial" panose="020B0604020202020204" pitchFamily="34" charset="0"/>
                <a:hlinkClick r:id="rId8"/>
              </a:rPr>
              <a:t>Trainer’s Edge</a:t>
            </a:r>
            <a:r>
              <a:rPr lang="en-US" dirty="0">
                <a:solidFill>
                  <a:schemeClr val="tx1"/>
                </a:solidFill>
                <a:latin typeface="Arial" panose="020B0604020202020204" pitchFamily="34" charset="0"/>
                <a:cs typeface="Arial" panose="020B0604020202020204" pitchFamily="34" charset="0"/>
              </a:rPr>
              <a:t>, Reston, VA</a:t>
            </a:r>
          </a:p>
          <a:p>
            <a:pPr>
              <a:lnSpc>
                <a:spcPct val="100000"/>
              </a:lnSpc>
              <a:spcBef>
                <a:spcPts val="0"/>
              </a:spcBef>
              <a:defRPr sz="2000" b="1"/>
            </a:pPr>
            <a:r>
              <a:rPr lang="en-US" dirty="0">
                <a:solidFill>
                  <a:schemeClr val="tx1"/>
                </a:solidFill>
                <a:latin typeface="Arial" panose="020B0604020202020204" pitchFamily="34" charset="0"/>
                <a:cs typeface="Arial" panose="020B0604020202020204" pitchFamily="34" charset="0"/>
              </a:rPr>
              <a:t>02/26/22 – </a:t>
            </a:r>
            <a:r>
              <a:rPr lang="en-US" dirty="0">
                <a:solidFill>
                  <a:schemeClr val="tx1"/>
                </a:solidFill>
                <a:latin typeface="Arial" panose="020B0604020202020204" pitchFamily="34" charset="0"/>
                <a:cs typeface="Arial" panose="020B0604020202020204" pitchFamily="34" charset="0"/>
                <a:hlinkClick r:id="rId9"/>
              </a:rPr>
              <a:t>University of Scouting</a:t>
            </a:r>
            <a:r>
              <a:rPr lang="en-US" dirty="0">
                <a:solidFill>
                  <a:schemeClr val="tx1"/>
                </a:solidFill>
                <a:latin typeface="Arial" panose="020B0604020202020204" pitchFamily="34" charset="0"/>
                <a:cs typeface="Arial" panose="020B0604020202020204" pitchFamily="34" charset="0"/>
              </a:rPr>
              <a:t>, Alexandria, VA</a:t>
            </a:r>
          </a:p>
        </p:txBody>
      </p:sp>
      <p:pic>
        <p:nvPicPr>
          <p:cNvPr id="140" name="Picture 4" descr="Picture 4"/>
          <p:cNvPicPr>
            <a:picLocks noChangeAspect="1"/>
          </p:cNvPicPr>
          <p:nvPr/>
        </p:nvPicPr>
        <p:blipFill>
          <a:blip r:embed="rId10"/>
          <a:srcRect l="4616" r="15757"/>
          <a:stretch>
            <a:fillRect/>
          </a:stretch>
        </p:blipFill>
        <p:spPr>
          <a:xfrm>
            <a:off x="6899148" y="1"/>
            <a:ext cx="5292792" cy="574963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lnTo>
                  <a:pt x="107" y="900"/>
                </a:lnTo>
                <a:cubicBezTo>
                  <a:pt x="36" y="1590"/>
                  <a:pt x="0" y="2290"/>
                  <a:pt x="0" y="2998"/>
                </a:cubicBezTo>
                <a:cubicBezTo>
                  <a:pt x="0" y="10781"/>
                  <a:pt x="4417" y="17615"/>
                  <a:pt x="11071" y="21490"/>
                </a:cubicBezTo>
                <a:lnTo>
                  <a:pt x="11271" y="21600"/>
                </a:lnTo>
                <a:lnTo>
                  <a:pt x="21600" y="21600"/>
                </a:lnTo>
                <a:lnTo>
                  <a:pt x="21600" y="0"/>
                </a:lnTo>
                <a:lnTo>
                  <a:pt x="224" y="0"/>
                </a:lnTo>
                <a:close/>
              </a:path>
            </a:pathLst>
          </a:cu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p:cNvSpPr txBox="1">
            <a:spLocks noGrp="1"/>
          </p:cNvSpPr>
          <p:nvPr>
            <p:ph type="title"/>
          </p:nvPr>
        </p:nvSpPr>
        <p:spPr>
          <a:xfrm>
            <a:off x="1051984" y="2304095"/>
            <a:ext cx="10515601" cy="1325564"/>
          </a:xfrm>
          <a:prstGeom prst="rect">
            <a:avLst/>
          </a:prstGeom>
        </p:spPr>
        <p:txBody>
          <a:bodyPr/>
          <a:lstStyle>
            <a:lvl1pPr algn="ctr">
              <a:defRPr>
                <a:effectLst>
                  <a:outerShdw blurRad="38100" dist="38100" dir="2700000" rotWithShape="0">
                    <a:srgbClr val="000000">
                      <a:alpha val="43137"/>
                    </a:srgbClr>
                  </a:outerShdw>
                </a:effectLst>
              </a:defRPr>
            </a:lvl1pPr>
          </a:lstStyle>
          <a:p>
            <a:r>
              <a:rPr b="1" dirty="0"/>
              <a:t>SCOUTS BSA Roundtable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FAC4-7F0D-4F04-80FB-6395B06BD5B7}"/>
              </a:ext>
            </a:extLst>
          </p:cNvPr>
          <p:cNvSpPr>
            <a:spLocks noGrp="1"/>
          </p:cNvSpPr>
          <p:nvPr>
            <p:ph type="title"/>
          </p:nvPr>
        </p:nvSpPr>
        <p:spPr>
          <a:xfrm>
            <a:off x="720634" y="126060"/>
            <a:ext cx="10515600" cy="1020262"/>
          </a:xfrm>
        </p:spPr>
        <p:txBody>
          <a:bodyPr/>
          <a:lstStyle/>
          <a:p>
            <a:r>
              <a:rPr lang="en-US" b="1" dirty="0">
                <a:latin typeface="Arial" panose="020B0604020202020204" pitchFamily="34" charset="0"/>
                <a:cs typeface="Arial" panose="020B0604020202020204" pitchFamily="34" charset="0"/>
              </a:rPr>
              <a:t>District Life to Eagle Seminar</a:t>
            </a:r>
          </a:p>
        </p:txBody>
      </p:sp>
      <p:sp>
        <p:nvSpPr>
          <p:cNvPr id="3" name="Content Placeholder 2">
            <a:extLst>
              <a:ext uri="{FF2B5EF4-FFF2-40B4-BE49-F238E27FC236}">
                <a16:creationId xmlns:a16="http://schemas.microsoft.com/office/drawing/2014/main" id="{3E019B8B-CA7E-466D-B304-B27403471A82}"/>
              </a:ext>
            </a:extLst>
          </p:cNvPr>
          <p:cNvSpPr>
            <a:spLocks noGrp="1"/>
          </p:cNvSpPr>
          <p:nvPr>
            <p:ph idx="1"/>
          </p:nvPr>
        </p:nvSpPr>
        <p:spPr>
          <a:xfrm>
            <a:off x="3378001" y="1296418"/>
            <a:ext cx="7858233" cy="1603151"/>
          </a:xfrm>
        </p:spPr>
        <p:txBody>
          <a:bodyPr>
            <a:normAutofit fontScale="85000" lnSpcReduction="20000"/>
          </a:bodyPr>
          <a:lstStyle/>
          <a:p>
            <a:r>
              <a:rPr lang="en-US" b="1" dirty="0">
                <a:latin typeface="Arial" panose="020B0604020202020204" pitchFamily="34" charset="0"/>
                <a:cs typeface="Arial" panose="020B0604020202020204" pitchFamily="34" charset="0"/>
              </a:rPr>
              <a:t>Saturday, 29 January 2022</a:t>
            </a: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1:00 to 4:00 p.m.</a:t>
            </a: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Virtual</a:t>
            </a:r>
          </a:p>
          <a:p>
            <a:r>
              <a:rPr lang="en-US" b="1" dirty="0">
                <a:latin typeface="Arial" panose="020B0604020202020204" pitchFamily="34" charset="0"/>
                <a:cs typeface="Arial" panose="020B0604020202020204" pitchFamily="34" charset="0"/>
              </a:rPr>
              <a:t>Register at:  </a:t>
            </a:r>
            <a:r>
              <a:rPr lang="en-US" b="1" dirty="0">
                <a:latin typeface="Arial" panose="020B0604020202020204" pitchFamily="34" charset="0"/>
                <a:cs typeface="Arial" panose="020B0604020202020204" pitchFamily="34" charset="0"/>
                <a:hlinkClick r:id="rId2"/>
              </a:rPr>
              <a:t>https://scoutingevent.com/082-52778</a:t>
            </a:r>
            <a:r>
              <a:rPr lang="en-US" b="1" dirty="0">
                <a:latin typeface="Arial" panose="020B0604020202020204" pitchFamily="34" charset="0"/>
                <a:cs typeface="Arial" panose="020B0604020202020204" pitchFamily="34" charset="0"/>
              </a:rPr>
              <a:t> </a:t>
            </a:r>
          </a:p>
          <a:p>
            <a:pPr marL="0" indent="0">
              <a:buNone/>
            </a:pPr>
            <a:endParaRPr lang="en-US" b="1" dirty="0"/>
          </a:p>
          <a:p>
            <a:endParaRPr lang="en-US" b="1" dirty="0"/>
          </a:p>
          <a:p>
            <a:endParaRPr lang="en-US" b="1" dirty="0"/>
          </a:p>
        </p:txBody>
      </p:sp>
      <p:pic>
        <p:nvPicPr>
          <p:cNvPr id="9" name="Picture 8" descr="A close up of a sign&#10;&#10;Description generated with very high confidence">
            <a:extLst>
              <a:ext uri="{FF2B5EF4-FFF2-40B4-BE49-F238E27FC236}">
                <a16:creationId xmlns:a16="http://schemas.microsoft.com/office/drawing/2014/main" id="{5453816A-EBA4-46A7-B0ED-ABB67D793949}"/>
              </a:ext>
            </a:extLst>
          </p:cNvPr>
          <p:cNvPicPr/>
          <p:nvPr/>
        </p:nvPicPr>
        <p:blipFill>
          <a:blip r:embed="rId3">
            <a:extLst>
              <a:ext uri="{28A0092B-C50C-407E-A947-70E740481C1C}">
                <a14:useLocalDpi xmlns:a14="http://schemas.microsoft.com/office/drawing/2010/main" val="0"/>
              </a:ext>
            </a:extLst>
          </a:blip>
          <a:stretch>
            <a:fillRect/>
          </a:stretch>
        </p:blipFill>
        <p:spPr>
          <a:xfrm>
            <a:off x="818985" y="1065475"/>
            <a:ext cx="2043485" cy="2323813"/>
          </a:xfrm>
          <a:prstGeom prst="rect">
            <a:avLst/>
          </a:prstGeom>
        </p:spPr>
      </p:pic>
      <p:sp>
        <p:nvSpPr>
          <p:cNvPr id="15" name="TextBox 14">
            <a:extLst>
              <a:ext uri="{FF2B5EF4-FFF2-40B4-BE49-F238E27FC236}">
                <a16:creationId xmlns:a16="http://schemas.microsoft.com/office/drawing/2014/main" id="{BD17EEEB-6990-4160-979C-1760F2989DB1}"/>
              </a:ext>
            </a:extLst>
          </p:cNvPr>
          <p:cNvSpPr txBox="1"/>
          <p:nvPr/>
        </p:nvSpPr>
        <p:spPr>
          <a:xfrm>
            <a:off x="151074" y="3468712"/>
            <a:ext cx="7399257" cy="286232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Who should attend: </a:t>
            </a:r>
          </a:p>
          <a:p>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Life Scouts or advanced Star Scouts who want to pursue the Eagle Rank</a:t>
            </a:r>
          </a:p>
          <a:p>
            <a:pPr marL="285750" lvl="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Eagle advisors, coaches or unit leaders that haven’t attended a seminar in two years</a:t>
            </a:r>
          </a:p>
          <a:p>
            <a:pPr marL="285750" lvl="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Parents of Scouts working on Eagle or other adults interested in Scouting</a:t>
            </a:r>
          </a:p>
        </p:txBody>
      </p:sp>
      <p:sp>
        <p:nvSpPr>
          <p:cNvPr id="16" name="TextBox 15">
            <a:extLst>
              <a:ext uri="{FF2B5EF4-FFF2-40B4-BE49-F238E27FC236}">
                <a16:creationId xmlns:a16="http://schemas.microsoft.com/office/drawing/2014/main" id="{402CCAF4-D785-4100-A436-86F99F29D06A}"/>
              </a:ext>
            </a:extLst>
          </p:cNvPr>
          <p:cNvSpPr txBox="1"/>
          <p:nvPr/>
        </p:nvSpPr>
        <p:spPr>
          <a:xfrm>
            <a:off x="7550331" y="3898311"/>
            <a:ext cx="3766457" cy="203132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Registration will be done online and must be received by 27 January 2022 to get the Zoom link.</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Any questions contact Jack Lundin at 703-938-0369. </a:t>
            </a:r>
          </a:p>
        </p:txBody>
      </p:sp>
    </p:spTree>
    <p:extLst>
      <p:ext uri="{BB962C8B-B14F-4D97-AF65-F5344CB8AC3E}">
        <p14:creationId xmlns:p14="http://schemas.microsoft.com/office/powerpoint/2010/main" val="285164205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09C5-03CC-42CD-AC10-A01CC2E807E1}"/>
              </a:ext>
            </a:extLst>
          </p:cNvPr>
          <p:cNvSpPr>
            <a:spLocks noGrp="1"/>
          </p:cNvSpPr>
          <p:nvPr>
            <p:ph type="title"/>
          </p:nvPr>
        </p:nvSpPr>
        <p:spPr>
          <a:xfrm>
            <a:off x="243308" y="675860"/>
            <a:ext cx="3231412" cy="1832209"/>
          </a:xfrm>
        </p:spPr>
        <p:txBody>
          <a:bodyPr>
            <a:normAutofit fontScale="90000"/>
          </a:bodyPr>
          <a:lstStyle/>
          <a:p>
            <a:r>
              <a:rPr lang="en-US" b="1" dirty="0">
                <a:latin typeface="Arial" panose="020B0604020202020204" pitchFamily="34" charset="0"/>
                <a:cs typeface="Arial" panose="020B0604020202020204" pitchFamily="34" charset="0"/>
              </a:rPr>
              <a:t>GEORGE MASON DISTRICT CAMPOREE</a:t>
            </a:r>
            <a:br>
              <a:rPr lang="en-US" dirty="0"/>
            </a:br>
            <a:endParaRPr lang="en-US" b="1" dirty="0"/>
          </a:p>
        </p:txBody>
      </p:sp>
      <p:sp>
        <p:nvSpPr>
          <p:cNvPr id="3" name="Content Placeholder 2">
            <a:extLst>
              <a:ext uri="{FF2B5EF4-FFF2-40B4-BE49-F238E27FC236}">
                <a16:creationId xmlns:a16="http://schemas.microsoft.com/office/drawing/2014/main" id="{052E26B6-1FC1-431C-8281-F6635395F056}"/>
              </a:ext>
            </a:extLst>
          </p:cNvPr>
          <p:cNvSpPr>
            <a:spLocks noGrp="1"/>
          </p:cNvSpPr>
          <p:nvPr>
            <p:ph idx="1"/>
          </p:nvPr>
        </p:nvSpPr>
        <p:spPr>
          <a:xfrm>
            <a:off x="8480725" y="229358"/>
            <a:ext cx="3467967" cy="5799909"/>
          </a:xfrm>
        </p:spPr>
        <p:txBody>
          <a:bodyPr>
            <a:normAutofit/>
          </a:bodyPr>
          <a:lstStyle/>
          <a:p>
            <a:pPr marL="0" marR="0" indent="0" algn="ctr">
              <a:lnSpc>
                <a:spcPct val="107000"/>
              </a:lnSpc>
              <a:spcBef>
                <a:spcPts val="0"/>
              </a:spcBef>
              <a:spcAft>
                <a:spcPts val="800"/>
              </a:spcAft>
              <a:buNone/>
            </a:pPr>
            <a:r>
              <a:rPr lang="en-US" b="1" dirty="0">
                <a:solidFill>
                  <a:srgbClr val="1F3864"/>
                </a:solidFill>
                <a:latin typeface="Arial" panose="020B0604020202020204" pitchFamily="34" charset="0"/>
                <a:ea typeface="Calibri" panose="020F0502020204030204" pitchFamily="34" charset="0"/>
                <a:cs typeface="Arial" panose="020B0604020202020204" pitchFamily="34" charset="0"/>
              </a:rPr>
              <a:t>Date: </a:t>
            </a:r>
          </a:p>
          <a:p>
            <a:pPr marL="0" marR="0" indent="0" algn="ctr">
              <a:lnSpc>
                <a:spcPct val="107000"/>
              </a:lnSpc>
              <a:spcBef>
                <a:spcPts val="0"/>
              </a:spcBef>
              <a:spcAft>
                <a:spcPts val="800"/>
              </a:spcAft>
              <a:buNone/>
            </a:pPr>
            <a:r>
              <a:rPr lang="en-US" b="1" dirty="0">
                <a:solidFill>
                  <a:srgbClr val="1F3864"/>
                </a:solidFill>
                <a:latin typeface="Arial" panose="020B0604020202020204" pitchFamily="34" charset="0"/>
                <a:ea typeface="Calibri" panose="020F0502020204030204" pitchFamily="34" charset="0"/>
                <a:cs typeface="Arial" panose="020B0604020202020204" pitchFamily="34" charset="0"/>
              </a:rPr>
              <a:t>April 29 – May 1, 2022</a:t>
            </a:r>
            <a:endParaRPr lang="en-US" dirty="0">
              <a:latin typeface="Arial" panose="020B0604020202020204" pitchFamily="34" charset="0"/>
              <a:ea typeface="Calibri" panose="020F0502020204030204" pitchFamily="34" charset="0"/>
              <a:cs typeface="Arial" panose="020B0604020202020204" pitchFamily="34" charset="0"/>
            </a:endParaRPr>
          </a:p>
          <a:p>
            <a:pPr marL="0" marR="0" indent="0" algn="ctr">
              <a:lnSpc>
                <a:spcPct val="107000"/>
              </a:lnSpc>
              <a:spcBef>
                <a:spcPts val="0"/>
              </a:spcBef>
              <a:spcAft>
                <a:spcPts val="800"/>
              </a:spcAft>
              <a:buNone/>
            </a:pPr>
            <a:r>
              <a:rPr lang="en-US" b="1" dirty="0">
                <a:solidFill>
                  <a:srgbClr val="1F3864"/>
                </a:solidFill>
                <a:latin typeface="Arial" panose="020B0604020202020204" pitchFamily="34" charset="0"/>
                <a:ea typeface="Calibri" panose="020F0502020204030204" pitchFamily="34" charset="0"/>
                <a:cs typeface="Arial" panose="020B0604020202020204" pitchFamily="34" charset="0"/>
              </a:rPr>
              <a:t>Location and Theme: TBD</a:t>
            </a:r>
            <a:endParaRPr lang="en-US" dirty="0">
              <a:latin typeface="Arial" panose="020B0604020202020204" pitchFamily="34" charset="0"/>
              <a:ea typeface="Calibri" panose="020F050202020403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Leader Guide will be available on registration site a few weeks ahead of event.</a:t>
            </a:r>
          </a:p>
          <a:p>
            <a:r>
              <a:rPr lang="en-US" sz="2400" dirty="0">
                <a:latin typeface="Arial" panose="020B0604020202020204" pitchFamily="34" charset="0"/>
                <a:cs typeface="Arial" panose="020B0604020202020204" pitchFamily="34" charset="0"/>
              </a:rPr>
              <a:t>Need unit volunteers to help run event. </a:t>
            </a: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34DAE4D-2D90-4609-A004-DA578013D5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4518" y="1174623"/>
            <a:ext cx="4557063" cy="4154759"/>
          </a:xfrm>
          <a:prstGeom prst="rect">
            <a:avLst/>
          </a:prstGeom>
        </p:spPr>
      </p:pic>
      <p:sp>
        <p:nvSpPr>
          <p:cNvPr id="4" name="TextBox 3">
            <a:extLst>
              <a:ext uri="{FF2B5EF4-FFF2-40B4-BE49-F238E27FC236}">
                <a16:creationId xmlns:a16="http://schemas.microsoft.com/office/drawing/2014/main" id="{C850530F-44DD-469B-B755-F0361666C1FF}"/>
              </a:ext>
            </a:extLst>
          </p:cNvPr>
          <p:cNvSpPr txBox="1"/>
          <p:nvPr/>
        </p:nvSpPr>
        <p:spPr>
          <a:xfrm>
            <a:off x="444137" y="2416629"/>
            <a:ext cx="2896222"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Camporee Director Andrew Zaso </a:t>
            </a:r>
          </a:p>
          <a:p>
            <a:r>
              <a:rPr lang="en-US" dirty="0">
                <a:latin typeface="Arial" panose="020B0604020202020204" pitchFamily="34" charset="0"/>
                <a:cs typeface="Arial" panose="020B0604020202020204" pitchFamily="34" charset="0"/>
              </a:rPr>
              <a:t>(703) 434-2907 </a:t>
            </a:r>
            <a:r>
              <a:rPr lang="en-US" u="sng" dirty="0">
                <a:solidFill>
                  <a:srgbClr val="0000FF"/>
                </a:solidFill>
                <a:latin typeface="Arial" panose="020B0604020202020204" pitchFamily="34" charset="0"/>
                <a:cs typeface="Arial" panose="020B0604020202020204" pitchFamily="34" charset="0"/>
              </a:rPr>
              <a:t>AndrewZaso@gmail.com</a:t>
            </a:r>
          </a:p>
        </p:txBody>
      </p:sp>
      <p:sp>
        <p:nvSpPr>
          <p:cNvPr id="5" name="TextBox 4">
            <a:extLst>
              <a:ext uri="{FF2B5EF4-FFF2-40B4-BE49-F238E27FC236}">
                <a16:creationId xmlns:a16="http://schemas.microsoft.com/office/drawing/2014/main" id="{03FF8030-C197-4F02-8795-44BE9AE9C22A}"/>
              </a:ext>
            </a:extLst>
          </p:cNvPr>
          <p:cNvSpPr txBox="1"/>
          <p:nvPr/>
        </p:nvSpPr>
        <p:spPr>
          <a:xfrm>
            <a:off x="934518" y="5683377"/>
            <a:ext cx="9188537"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Online registration will open in early 2022</a:t>
            </a:r>
          </a:p>
        </p:txBody>
      </p:sp>
    </p:spTree>
    <p:extLst>
      <p:ext uri="{BB962C8B-B14F-4D97-AF65-F5344CB8AC3E}">
        <p14:creationId xmlns:p14="http://schemas.microsoft.com/office/powerpoint/2010/main" val="3574730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title"/>
          </p:nvPr>
        </p:nvSpPr>
        <p:spPr>
          <a:xfrm>
            <a:off x="838200" y="365125"/>
            <a:ext cx="10515600" cy="1325563"/>
          </a:xfrm>
          <a:prstGeom prst="rect">
            <a:avLst/>
          </a:prstGeom>
        </p:spPr>
        <p:txBody>
          <a:bodyPr/>
          <a:lstStyle/>
          <a:p>
            <a:r>
              <a:rPr b="1" dirty="0">
                <a:latin typeface="Arial" panose="020B0604020202020204" pitchFamily="34" charset="0"/>
                <a:cs typeface="Arial" panose="020B0604020202020204" pitchFamily="34" charset="0"/>
              </a:rPr>
              <a:t>Future Camporees</a:t>
            </a:r>
          </a:p>
        </p:txBody>
      </p:sp>
      <p:sp>
        <p:nvSpPr>
          <p:cNvPr id="135" name="Content Placeholder 2"/>
          <p:cNvSpPr txBox="1">
            <a:spLocks noGrp="1"/>
          </p:cNvSpPr>
          <p:nvPr>
            <p:ph type="body" sz="half" idx="1"/>
          </p:nvPr>
        </p:nvSpPr>
        <p:spPr>
          <a:xfrm>
            <a:off x="838199" y="1825625"/>
            <a:ext cx="5015486" cy="4351338"/>
          </a:xfrm>
          <a:prstGeom prst="rect">
            <a:avLst/>
          </a:prstGeom>
        </p:spPr>
        <p:txBody>
          <a:bodyPr>
            <a:normAutofit lnSpcReduction="10000"/>
          </a:bodyPr>
          <a:lstStyle/>
          <a:p>
            <a:pPr>
              <a:defRPr sz="3600"/>
            </a:pPr>
            <a:r>
              <a:rPr dirty="0">
                <a:latin typeface="Arial" panose="020B0604020202020204" pitchFamily="34" charset="0"/>
                <a:cs typeface="Arial" panose="020B0604020202020204" pitchFamily="34" charset="0"/>
              </a:rPr>
              <a:t>Save the Dates!!!</a:t>
            </a:r>
          </a:p>
          <a:p>
            <a:pPr>
              <a:defRPr sz="1600"/>
            </a:pPr>
            <a:endParaRPr dirty="0">
              <a:latin typeface="Arial" panose="020B0604020202020204" pitchFamily="34" charset="0"/>
              <a:cs typeface="Arial" panose="020B0604020202020204" pitchFamily="34" charset="0"/>
            </a:endParaRPr>
          </a:p>
          <a:p>
            <a:pPr>
              <a:defRPr sz="2000"/>
            </a:pPr>
            <a:r>
              <a:rPr dirty="0">
                <a:latin typeface="Arial" panose="020B0604020202020204" pitchFamily="34" charset="0"/>
                <a:cs typeface="Arial" panose="020B0604020202020204" pitchFamily="34" charset="0"/>
              </a:rPr>
              <a:t>George Mason </a:t>
            </a:r>
            <a:r>
              <a:rPr lang="en-US" dirty="0">
                <a:latin typeface="Arial" panose="020B0604020202020204" pitchFamily="34" charset="0"/>
                <a:cs typeface="Arial" panose="020B0604020202020204" pitchFamily="34" charset="0"/>
              </a:rPr>
              <a:t>Fall </a:t>
            </a:r>
            <a:r>
              <a:rPr dirty="0">
                <a:latin typeface="Arial" panose="020B0604020202020204" pitchFamily="34" charset="0"/>
                <a:cs typeface="Arial" panose="020B0604020202020204" pitchFamily="34" charset="0"/>
              </a:rPr>
              <a:t>2022 Camporee – </a:t>
            </a:r>
            <a:r>
              <a:rPr lang="en-US" dirty="0">
                <a:latin typeface="Arial" panose="020B0604020202020204" pitchFamily="34" charset="0"/>
                <a:cs typeface="Arial" panose="020B0604020202020204" pitchFamily="34" charset="0"/>
              </a:rPr>
              <a:t>October 21 - 23</a:t>
            </a:r>
            <a:r>
              <a:rPr dirty="0">
                <a:latin typeface="Arial" panose="020B0604020202020204" pitchFamily="34" charset="0"/>
                <a:cs typeface="Arial" panose="020B0604020202020204" pitchFamily="34" charset="0"/>
              </a:rPr>
              <a:t>, 2022</a:t>
            </a:r>
          </a:p>
          <a:p>
            <a:pPr marL="685800" lvl="1" indent="-228600">
              <a:spcBef>
                <a:spcPts val="500"/>
              </a:spcBef>
              <a:defRPr sz="1600"/>
            </a:pPr>
            <a:r>
              <a:rPr dirty="0">
                <a:latin typeface="Arial" panose="020B0604020202020204" pitchFamily="34" charset="0"/>
                <a:cs typeface="Arial" panose="020B0604020202020204" pitchFamily="34" charset="0"/>
              </a:rPr>
              <a:t>Theme and Site TBD</a:t>
            </a:r>
            <a:endParaRPr sz="2400" dirty="0">
              <a:latin typeface="Arial" panose="020B0604020202020204" pitchFamily="34" charset="0"/>
              <a:cs typeface="Arial" panose="020B0604020202020204" pitchFamily="34" charset="0"/>
            </a:endParaRPr>
          </a:p>
          <a:p>
            <a:pPr>
              <a:defRPr sz="2000"/>
            </a:pPr>
            <a:r>
              <a:rPr dirty="0">
                <a:latin typeface="Arial" panose="020B0604020202020204" pitchFamily="34" charset="0"/>
                <a:cs typeface="Arial" panose="020B0604020202020204" pitchFamily="34" charset="0"/>
              </a:rPr>
              <a:t>George Mason </a:t>
            </a:r>
            <a:r>
              <a:rPr lang="en-US" dirty="0">
                <a:latin typeface="Arial" panose="020B0604020202020204" pitchFamily="34" charset="0"/>
                <a:cs typeface="Arial" panose="020B0604020202020204" pitchFamily="34" charset="0"/>
              </a:rPr>
              <a:t>Spring</a:t>
            </a:r>
            <a:r>
              <a:rPr dirty="0">
                <a:latin typeface="Arial" panose="020B0604020202020204" pitchFamily="34" charset="0"/>
                <a:cs typeface="Arial" panose="020B0604020202020204" pitchFamily="34" charset="0"/>
              </a:rPr>
              <a:t> 202</a:t>
            </a:r>
            <a:r>
              <a:rPr lang="en-US" dirty="0">
                <a:latin typeface="Arial" panose="020B0604020202020204" pitchFamily="34" charset="0"/>
                <a:cs typeface="Arial" panose="020B0604020202020204" pitchFamily="34" charset="0"/>
              </a:rPr>
              <a:t>3</a:t>
            </a:r>
            <a:r>
              <a:rPr dirty="0">
                <a:latin typeface="Arial" panose="020B0604020202020204" pitchFamily="34" charset="0"/>
                <a:cs typeface="Arial" panose="020B0604020202020204" pitchFamily="34" charset="0"/>
              </a:rPr>
              <a:t> Camporee – </a:t>
            </a:r>
            <a:r>
              <a:rPr lang="en-US" dirty="0">
                <a:latin typeface="Arial" panose="020B0604020202020204" pitchFamily="34" charset="0"/>
                <a:cs typeface="Arial" panose="020B0604020202020204" pitchFamily="34" charset="0"/>
              </a:rPr>
              <a:t>May 5-7</a:t>
            </a:r>
            <a:r>
              <a:rPr dirty="0">
                <a:latin typeface="Arial" panose="020B0604020202020204" pitchFamily="34" charset="0"/>
                <a:cs typeface="Arial" panose="020B0604020202020204" pitchFamily="34" charset="0"/>
              </a:rPr>
              <a:t>, 202</a:t>
            </a:r>
            <a:r>
              <a:rPr lang="en-US" dirty="0">
                <a:latin typeface="Arial" panose="020B0604020202020204" pitchFamily="34" charset="0"/>
                <a:cs typeface="Arial" panose="020B0604020202020204" pitchFamily="34" charset="0"/>
              </a:rPr>
              <a:t>3</a:t>
            </a:r>
            <a:endParaRPr dirty="0">
              <a:latin typeface="Arial" panose="020B0604020202020204" pitchFamily="34" charset="0"/>
              <a:cs typeface="Arial" panose="020B0604020202020204" pitchFamily="34" charset="0"/>
            </a:endParaRPr>
          </a:p>
          <a:p>
            <a:pPr marL="685800" lvl="1" indent="-228600">
              <a:spcBef>
                <a:spcPts val="500"/>
              </a:spcBef>
              <a:defRPr sz="1600"/>
            </a:pPr>
            <a:r>
              <a:rPr dirty="0">
                <a:latin typeface="Arial" panose="020B0604020202020204" pitchFamily="34" charset="0"/>
                <a:cs typeface="Arial" panose="020B0604020202020204" pitchFamily="34" charset="0"/>
              </a:rPr>
              <a:t>Theme and Site TBD</a:t>
            </a:r>
            <a:endParaRPr sz="2400" dirty="0">
              <a:latin typeface="Arial" panose="020B0604020202020204" pitchFamily="34" charset="0"/>
              <a:cs typeface="Arial" panose="020B0604020202020204" pitchFamily="34" charset="0"/>
            </a:endParaRPr>
          </a:p>
          <a:p>
            <a:pPr>
              <a:defRPr sz="1600"/>
            </a:pPr>
            <a:endParaRPr sz="2400" dirty="0">
              <a:latin typeface="Arial" panose="020B0604020202020204" pitchFamily="34" charset="0"/>
              <a:cs typeface="Arial" panose="020B0604020202020204" pitchFamily="34" charset="0"/>
            </a:endParaRPr>
          </a:p>
          <a:p>
            <a:pPr>
              <a:defRPr sz="1600"/>
            </a:pPr>
            <a:r>
              <a:rPr dirty="0">
                <a:latin typeface="Arial" panose="020B0604020202020204" pitchFamily="34" charset="0"/>
                <a:cs typeface="Arial" panose="020B0604020202020204" pitchFamily="34" charset="0"/>
              </a:rPr>
              <a:t>Please factor this into unit calendars/planning.</a:t>
            </a:r>
          </a:p>
          <a:p>
            <a:pPr>
              <a:defRPr sz="1600"/>
            </a:pPr>
            <a:endParaRPr dirty="0">
              <a:latin typeface="Arial" panose="020B0604020202020204" pitchFamily="34" charset="0"/>
              <a:cs typeface="Arial" panose="020B0604020202020204" pitchFamily="34" charset="0"/>
            </a:endParaRPr>
          </a:p>
          <a:p>
            <a:pPr>
              <a:defRPr sz="1600"/>
            </a:pPr>
            <a:r>
              <a:rPr dirty="0">
                <a:latin typeface="Arial" panose="020B0604020202020204" pitchFamily="34" charset="0"/>
                <a:cs typeface="Arial" panose="020B0604020202020204" pitchFamily="34" charset="0"/>
              </a:rPr>
              <a:t>Scouts are loyal – including loyalty to District activities.</a:t>
            </a:r>
          </a:p>
        </p:txBody>
      </p:sp>
      <p:pic>
        <p:nvPicPr>
          <p:cNvPr id="136" name="Picture 4" descr="Picture 4"/>
          <p:cNvPicPr>
            <a:picLocks noChangeAspect="1"/>
          </p:cNvPicPr>
          <p:nvPr/>
        </p:nvPicPr>
        <p:blipFill>
          <a:blip r:embed="rId2"/>
          <a:srcRect l="4237" r="6810"/>
          <a:stretch>
            <a:fillRect/>
          </a:stretch>
        </p:blipFill>
        <p:spPr>
          <a:xfrm>
            <a:off x="6338315" y="1513490"/>
            <a:ext cx="5538159" cy="4663427"/>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BC9B4-D2D1-4AFA-A2EB-7397B113845D}"/>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Citizenship in Society Merit Badge</a:t>
            </a:r>
          </a:p>
        </p:txBody>
      </p:sp>
      <p:sp>
        <p:nvSpPr>
          <p:cNvPr id="3" name="Text Placeholder 2">
            <a:extLst>
              <a:ext uri="{FF2B5EF4-FFF2-40B4-BE49-F238E27FC236}">
                <a16:creationId xmlns:a16="http://schemas.microsoft.com/office/drawing/2014/main" id="{54A84DEE-89A4-4555-A201-D378982F916A}"/>
              </a:ext>
            </a:extLst>
          </p:cNvPr>
          <p:cNvSpPr>
            <a:spLocks noGrp="1"/>
          </p:cNvSpPr>
          <p:nvPr>
            <p:ph type="body" idx="1"/>
          </p:nvPr>
        </p:nvSpPr>
        <p:spPr>
          <a:xfrm>
            <a:off x="838200" y="1825625"/>
            <a:ext cx="8068056" cy="4351338"/>
          </a:xfrm>
        </p:spPr>
        <p:txBody>
          <a:bodyPr>
            <a:normAutofit/>
          </a:bodyPr>
          <a:lstStyle/>
          <a:p>
            <a:r>
              <a:rPr lang="en-US" sz="2000" b="0" i="0" dirty="0">
                <a:solidFill>
                  <a:schemeClr val="tx1"/>
                </a:solidFill>
                <a:effectLst/>
                <a:latin typeface="Arial" panose="020B0604020202020204" pitchFamily="34" charset="0"/>
              </a:rPr>
              <a:t>New merit badge encourages Scouts to explore important topics around diversity, equity, inclusion and ethical leadership and learn why these qualities are important in society and in Scouting.</a:t>
            </a:r>
          </a:p>
          <a:p>
            <a:r>
              <a:rPr lang="en-US" sz="2000" dirty="0">
                <a:solidFill>
                  <a:schemeClr val="tx1"/>
                </a:solidFill>
                <a:latin typeface="Arial" panose="020B0604020202020204" pitchFamily="34" charset="0"/>
              </a:rPr>
              <a:t>Beginning July 1, 2022, the Citizenship in Society merit badge will be required for any youth seeking to earn Eagle.</a:t>
            </a:r>
          </a:p>
          <a:p>
            <a:r>
              <a:rPr lang="en-US" sz="2000" dirty="0">
                <a:solidFill>
                  <a:schemeClr val="tx1"/>
                </a:solidFill>
                <a:latin typeface="Arial" panose="020B0604020202020204" pitchFamily="34" charset="0"/>
              </a:rPr>
              <a:t>NCAC is working on the requirements/process to approve Citizenship in Society merit badge counselors.</a:t>
            </a:r>
          </a:p>
          <a:p>
            <a:r>
              <a:rPr lang="en-US" sz="2000" dirty="0">
                <a:solidFill>
                  <a:schemeClr val="tx1"/>
                </a:solidFill>
                <a:latin typeface="Arial" panose="020B0604020202020204" pitchFamily="34" charset="0"/>
              </a:rPr>
              <a:t>We strongly recommend units review roster and identify 17 year old Life Scouts working on Eagle.</a:t>
            </a:r>
          </a:p>
          <a:p>
            <a:r>
              <a:rPr lang="en-US" sz="2000" dirty="0">
                <a:solidFill>
                  <a:schemeClr val="tx1"/>
                </a:solidFill>
                <a:latin typeface="Arial" panose="020B0604020202020204" pitchFamily="34" charset="0"/>
              </a:rPr>
              <a:t>Life Scouts need to either finish all Eagle requirements through Scoutmaster conference (but not Board of Review) by June 30, 2022 or plan enough time to earn Citizenship in Society.</a:t>
            </a:r>
            <a:endParaRPr lang="en-US" sz="2000" dirty="0">
              <a:solidFill>
                <a:schemeClr val="tx1"/>
              </a:solidFill>
            </a:endParaRPr>
          </a:p>
        </p:txBody>
      </p:sp>
      <p:pic>
        <p:nvPicPr>
          <p:cNvPr id="6" name="Picture 5" descr="A picture containing text&#10;&#10;Description automatically generated">
            <a:extLst>
              <a:ext uri="{FF2B5EF4-FFF2-40B4-BE49-F238E27FC236}">
                <a16:creationId xmlns:a16="http://schemas.microsoft.com/office/drawing/2014/main" id="{32FE239E-0510-4747-AA53-A687A5B1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6256" y="1609344"/>
            <a:ext cx="3084576" cy="2699004"/>
          </a:xfrm>
          <a:prstGeom prst="rect">
            <a:avLst/>
          </a:prstGeom>
        </p:spPr>
      </p:pic>
    </p:spTree>
    <p:extLst>
      <p:ext uri="{BB962C8B-B14F-4D97-AF65-F5344CB8AC3E}">
        <p14:creationId xmlns:p14="http://schemas.microsoft.com/office/powerpoint/2010/main" val="108747558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BD18-9B8E-4818-98FA-2EBE2B5C7F51}"/>
              </a:ext>
            </a:extLst>
          </p:cNvPr>
          <p:cNvSpPr>
            <a:spLocks noGrp="1"/>
          </p:cNvSpPr>
          <p:nvPr>
            <p:ph type="title"/>
          </p:nvPr>
        </p:nvSpPr>
        <p:spPr>
          <a:xfrm>
            <a:off x="3492062" y="319948"/>
            <a:ext cx="7809949" cy="972824"/>
          </a:xfrm>
        </p:spPr>
        <p:txBody>
          <a:bodyPr>
            <a:normAutofit fontScale="90000"/>
          </a:bodyPr>
          <a:lstStyle/>
          <a:p>
            <a:r>
              <a:rPr lang="en-US" b="1" dirty="0">
                <a:latin typeface="Arial" panose="020B0604020202020204" pitchFamily="34" charset="0"/>
                <a:cs typeface="Arial" panose="020B0604020202020204" pitchFamily="34" charset="0"/>
              </a:rPr>
              <a:t>2022 District Merit Badge Event</a:t>
            </a:r>
          </a:p>
        </p:txBody>
      </p:sp>
      <p:pic>
        <p:nvPicPr>
          <p:cNvPr id="5" name="Content Placeholder 4" descr="A group of people posing for the camera&#10;&#10;Description automatically generated">
            <a:extLst>
              <a:ext uri="{FF2B5EF4-FFF2-40B4-BE49-F238E27FC236}">
                <a16:creationId xmlns:a16="http://schemas.microsoft.com/office/drawing/2014/main" id="{EDC58F37-8F6B-4663-9289-47F691804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20" y="2011680"/>
            <a:ext cx="2969810" cy="2969810"/>
          </a:xfrm>
          <a:prstGeom prst="rect">
            <a:avLst/>
          </a:prstGeom>
        </p:spPr>
      </p:pic>
      <p:sp>
        <p:nvSpPr>
          <p:cNvPr id="9" name="Content Placeholder 8">
            <a:extLst>
              <a:ext uri="{FF2B5EF4-FFF2-40B4-BE49-F238E27FC236}">
                <a16:creationId xmlns:a16="http://schemas.microsoft.com/office/drawing/2014/main" id="{36D526DA-4309-4ED4-BF88-70ABE592582B}"/>
              </a:ext>
            </a:extLst>
          </p:cNvPr>
          <p:cNvSpPr>
            <a:spLocks noGrp="1"/>
          </p:cNvSpPr>
          <p:nvPr>
            <p:ph idx="1"/>
          </p:nvPr>
        </p:nvSpPr>
        <p:spPr>
          <a:xfrm>
            <a:off x="3331597" y="1292772"/>
            <a:ext cx="8762337" cy="5360276"/>
          </a:xfrm>
        </p:spPr>
        <p:txBody>
          <a:bodyPr>
            <a:normAutofit fontScale="85000" lnSpcReduction="20000"/>
          </a:bodyPr>
          <a:lstStyle/>
          <a:p>
            <a:r>
              <a:rPr lang="en-US" dirty="0">
                <a:latin typeface="Arial" panose="020B0604020202020204" pitchFamily="34" charset="0"/>
                <a:cs typeface="Arial" panose="020B0604020202020204" pitchFamily="34" charset="0"/>
              </a:rPr>
              <a:t>March 5</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2022 at Fairfax Presbyterian Church in Fairfax.</a:t>
            </a:r>
          </a:p>
          <a:p>
            <a:endParaRPr lang="en-US" sz="9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Registration will open on December 23, 2021</a:t>
            </a:r>
          </a:p>
          <a:p>
            <a:endParaRPr lang="en-US" sz="9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Need Unit Merit Badge Day Coordinator names and contact details by November 30 to John Drisco at </a:t>
            </a:r>
            <a:r>
              <a:rPr lang="en-US" sz="2100" dirty="0">
                <a:latin typeface="Arial" panose="020B0604020202020204" pitchFamily="34" charset="0"/>
                <a:cs typeface="Arial" panose="020B0604020202020204" pitchFamily="34" charset="0"/>
                <a:hlinkClick r:id="rId3"/>
              </a:rPr>
              <a:t>gmasonmeritbadgeday@gmail.com</a:t>
            </a:r>
            <a:endParaRPr lang="en-US" sz="21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Encourage Scouts to get merit badge books by December 31.  Read requirements and start tackling “pre-work” by early January 2022.</a:t>
            </a:r>
          </a:p>
          <a:p>
            <a:endParaRPr lang="en-US" sz="900" dirty="0">
              <a:latin typeface="Arial" panose="020B0604020202020204" pitchFamily="34" charset="0"/>
              <a:cs typeface="Arial" panose="020B0604020202020204" pitchFamily="34" charset="0"/>
            </a:endParaRPr>
          </a:p>
          <a:p>
            <a:r>
              <a:rPr lang="en-US" sz="2100" b="0" i="0" dirty="0">
                <a:solidFill>
                  <a:srgbClr val="222222"/>
                </a:solidFill>
                <a:effectLst/>
                <a:latin typeface="Arial" panose="020B0604020202020204" pitchFamily="34" charset="0"/>
                <a:cs typeface="Arial" panose="020B0604020202020204" pitchFamily="34" charset="0"/>
              </a:rPr>
              <a:t>Note: The “pre-work” is not the same as a “prerequisite.”  The “pre-work” consists of tasks/activities that the Scout is advised to do in advance of the Merit Badge Day.  A Scout can still participate in the Merit Badge Day class if he hasn’t completed the pre-work but failure to complete the pre-work may mean the Scout leaves the Merit Badge Day with a partial badge.  A prerequisite is something that must be done in order to qualify to take the class.  The only prerequisite we are aware of for the George Mason Merit Badge Day is that the Scout must be a registered member of the Boy Scouts in a participating unit.</a:t>
            </a:r>
          </a:p>
          <a:p>
            <a:endParaRPr lang="en-US" sz="1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Feedback to John Drisco at </a:t>
            </a:r>
            <a:r>
              <a:rPr lang="en-US" dirty="0">
                <a:latin typeface="Arial" panose="020B0604020202020204" pitchFamily="34" charset="0"/>
                <a:cs typeface="Arial" panose="020B0604020202020204" pitchFamily="34" charset="0"/>
                <a:hlinkClick r:id="rId3"/>
              </a:rPr>
              <a:t>gmasonmeritbadgeday@gmail.com</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370049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0E2C-C984-44BF-B166-DF1E3C03865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Council Update/Charter Renewal</a:t>
            </a:r>
          </a:p>
        </p:txBody>
      </p:sp>
      <p:sp>
        <p:nvSpPr>
          <p:cNvPr id="3" name="Text Placeholder 2">
            <a:extLst>
              <a:ext uri="{FF2B5EF4-FFF2-40B4-BE49-F238E27FC236}">
                <a16:creationId xmlns:a16="http://schemas.microsoft.com/office/drawing/2014/main" id="{46D35AE0-AC20-43D3-B855-FFB2C15DD8EE}"/>
              </a:ext>
            </a:extLst>
          </p:cNvPr>
          <p:cNvSpPr>
            <a:spLocks noGrp="1"/>
          </p:cNvSpPr>
          <p:nvPr>
            <p:ph type="body" idx="1"/>
          </p:nvPr>
        </p:nvSpPr>
        <p:spPr>
          <a:xfrm>
            <a:off x="838200" y="1452401"/>
            <a:ext cx="10515600" cy="5040474"/>
          </a:xfrm>
        </p:spPr>
        <p:txBody>
          <a:bodyPr>
            <a:normAutofit fontScale="70000" lnSpcReduction="20000"/>
          </a:bodyPr>
          <a:lstStyle/>
          <a:p>
            <a:r>
              <a:rPr lang="en-US" dirty="0">
                <a:latin typeface="Arial" panose="020B0604020202020204" pitchFamily="34" charset="0"/>
                <a:cs typeface="Arial" panose="020B0604020202020204" pitchFamily="34" charset="0"/>
              </a:rPr>
              <a:t>Internet Rechartering Status as of November 8, 2021:</a:t>
            </a:r>
          </a:p>
          <a:p>
            <a:pPr lvl="1"/>
            <a:r>
              <a:rPr lang="en-US" dirty="0">
                <a:latin typeface="Arial" panose="020B0604020202020204" pitchFamily="34" charset="0"/>
                <a:cs typeface="Arial" panose="020B0604020202020204" pitchFamily="34" charset="0"/>
              </a:rPr>
              <a:t>14 units out of 40 (35%) have submitted their charter renewal application online</a:t>
            </a:r>
          </a:p>
          <a:p>
            <a:pPr marL="914400" lvl="2" indent="-168275"/>
            <a:r>
              <a:rPr lang="en-US" dirty="0">
                <a:latin typeface="Arial" panose="020B0604020202020204" pitchFamily="34" charset="0"/>
                <a:cs typeface="Arial" panose="020B0604020202020204" pitchFamily="34" charset="0"/>
              </a:rPr>
              <a:t>1 of those has pre-posted</a:t>
            </a:r>
          </a:p>
          <a:p>
            <a:pPr marL="914400" lvl="2" indent="-168275"/>
            <a:r>
              <a:rPr lang="en-US" dirty="0">
                <a:latin typeface="Arial" panose="020B0604020202020204" pitchFamily="34" charset="0"/>
                <a:cs typeface="Arial" panose="020B0604020202020204" pitchFamily="34" charset="0"/>
              </a:rPr>
              <a:t>13 are being reviewed by the registrar (on-hold) </a:t>
            </a:r>
          </a:p>
          <a:p>
            <a:pPr lvl="1"/>
            <a:r>
              <a:rPr lang="en-US" dirty="0">
                <a:latin typeface="Arial" panose="020B0604020202020204" pitchFamily="34" charset="0"/>
                <a:cs typeface="Arial" panose="020B0604020202020204" pitchFamily="34" charset="0"/>
              </a:rPr>
              <a:t>21 units out of 40 (53%) have started the online process for renewing their charters - we need these units to submit the application.</a:t>
            </a:r>
          </a:p>
          <a:p>
            <a:pPr lvl="1"/>
            <a:r>
              <a:rPr lang="en-US" dirty="0">
                <a:latin typeface="Arial" panose="020B0604020202020204" pitchFamily="34" charset="0"/>
                <a:cs typeface="Arial" panose="020B0604020202020204" pitchFamily="34" charset="0"/>
              </a:rPr>
              <a:t>Five units have not started the process - we need these five units to start the Charter Renewal process in the new system.</a:t>
            </a:r>
          </a:p>
          <a:p>
            <a:r>
              <a:rPr lang="en-US" dirty="0">
                <a:latin typeface="Arial" panose="020B0604020202020204" pitchFamily="34" charset="0"/>
                <a:cs typeface="Arial" panose="020B0604020202020204" pitchFamily="34" charset="0"/>
              </a:rPr>
              <a:t>"On Hold" status means the registrar has the file and needs to review any attachments or other paperwork.</a:t>
            </a:r>
          </a:p>
          <a:p>
            <a:r>
              <a:rPr lang="en-US" dirty="0">
                <a:latin typeface="Arial" panose="020B0604020202020204" pitchFamily="34" charset="0"/>
                <a:cs typeface="Arial" panose="020B0604020202020204" pitchFamily="34" charset="0"/>
              </a:rPr>
              <a:t>Remember, the goal is to recharter the unit; you can always submit applications after your charter renewal application is submitted.</a:t>
            </a:r>
          </a:p>
          <a:p>
            <a:r>
              <a:rPr lang="en-US" dirty="0">
                <a:latin typeface="Arial" panose="020B0604020202020204" pitchFamily="34" charset="0"/>
                <a:cs typeface="Arial" panose="020B0604020202020204" pitchFamily="34" charset="0"/>
              </a:rPr>
              <a:t>Only paper required is the Annual Charter Agreement and the paper check made out to NCAC-BSA (if paying by check).  You can turn these into your Unit Commissioner.</a:t>
            </a:r>
          </a:p>
          <a:p>
            <a:r>
              <a:rPr lang="en-US" dirty="0">
                <a:latin typeface="Arial" panose="020B0604020202020204" pitchFamily="34" charset="0"/>
                <a:cs typeface="Arial" panose="020B0604020202020204" pitchFamily="34" charset="0"/>
              </a:rPr>
              <a:t>May want to turn in your annual Journey to Excellence at the same time.</a:t>
            </a:r>
          </a:p>
          <a:p>
            <a:endParaRPr lang="en-US" dirty="0"/>
          </a:p>
        </p:txBody>
      </p:sp>
    </p:spTree>
    <p:extLst>
      <p:ext uri="{BB962C8B-B14F-4D97-AF65-F5344CB8AC3E}">
        <p14:creationId xmlns:p14="http://schemas.microsoft.com/office/powerpoint/2010/main" val="154796888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629194" y="157712"/>
            <a:ext cx="10515601" cy="1325563"/>
          </a:xfrm>
          <a:prstGeom prst="rect">
            <a:avLst/>
          </a:prstGeom>
        </p:spPr>
        <p:txBody>
          <a:bodyPr/>
          <a:lstStyle/>
          <a:p>
            <a:r>
              <a:rPr b="1" dirty="0">
                <a:latin typeface="Arial" panose="020B0604020202020204" pitchFamily="34" charset="0"/>
                <a:cs typeface="Arial" panose="020B0604020202020204" pitchFamily="34" charset="0"/>
              </a:rPr>
              <a:t>Merit Badges</a:t>
            </a:r>
          </a:p>
        </p:txBody>
      </p:sp>
      <p:sp>
        <p:nvSpPr>
          <p:cNvPr id="161" name="Content Placeholder 2"/>
          <p:cNvSpPr txBox="1">
            <a:spLocks noGrp="1"/>
          </p:cNvSpPr>
          <p:nvPr>
            <p:ph type="body" sz="half" idx="1"/>
          </p:nvPr>
        </p:nvSpPr>
        <p:spPr>
          <a:xfrm>
            <a:off x="629193" y="1365835"/>
            <a:ext cx="9860282" cy="5258900"/>
          </a:xfrm>
          <a:prstGeom prst="rect">
            <a:avLst/>
          </a:prstGeom>
        </p:spPr>
        <p:txBody>
          <a:bodyPr>
            <a:normAutofit/>
          </a:bodyPr>
          <a:lstStyle/>
          <a:p>
            <a:pPr>
              <a:lnSpc>
                <a:spcPct val="72000"/>
              </a:lnSpc>
              <a:defRPr sz="1700"/>
            </a:pPr>
            <a:r>
              <a:rPr sz="2000" dirty="0"/>
              <a:t>Every merit badge counselor needs to be on the District </a:t>
            </a:r>
            <a:r>
              <a:rPr lang="en-US" sz="2000" dirty="0"/>
              <a:t>c</a:t>
            </a:r>
            <a:r>
              <a:rPr sz="2000" dirty="0"/>
              <a:t>harter.  The time for action is NOW!</a:t>
            </a:r>
            <a:endParaRPr lang="en-US" sz="2000" dirty="0"/>
          </a:p>
          <a:p>
            <a:pPr>
              <a:lnSpc>
                <a:spcPct val="72000"/>
              </a:lnSpc>
              <a:defRPr sz="1700"/>
            </a:pPr>
            <a:endParaRPr sz="800" dirty="0"/>
          </a:p>
          <a:p>
            <a:pPr>
              <a:lnSpc>
                <a:spcPct val="72000"/>
              </a:lnSpc>
              <a:defRPr sz="1700"/>
            </a:pPr>
            <a:r>
              <a:rPr sz="2000" dirty="0"/>
              <a:t>The online Merit Badge Counselor </a:t>
            </a:r>
            <a:r>
              <a:rPr sz="2000" u="sng" dirty="0">
                <a:solidFill>
                  <a:srgbClr val="0563C1"/>
                </a:solidFill>
                <a:uFill>
                  <a:solidFill>
                    <a:srgbClr val="0563C1"/>
                  </a:solidFill>
                </a:uFill>
                <a:hlinkClick r:id="rId2"/>
              </a:rPr>
              <a:t>registration</a:t>
            </a:r>
            <a:r>
              <a:rPr sz="2000" dirty="0"/>
              <a:t> works for all Scouters who do not already hold another District position. </a:t>
            </a:r>
            <a:endParaRPr lang="en-US" sz="2000" dirty="0"/>
          </a:p>
          <a:p>
            <a:pPr>
              <a:lnSpc>
                <a:spcPct val="72000"/>
              </a:lnSpc>
              <a:defRPr sz="1700"/>
            </a:pPr>
            <a:endParaRPr lang="en-US" sz="800" dirty="0"/>
          </a:p>
          <a:p>
            <a:pPr>
              <a:lnSpc>
                <a:spcPct val="72000"/>
              </a:lnSpc>
              <a:defRPr sz="1700"/>
            </a:pPr>
            <a:r>
              <a:rPr lang="en-US" sz="2000" dirty="0">
                <a:solidFill>
                  <a:srgbClr val="FF0000"/>
                </a:solidFill>
              </a:rPr>
              <a:t>New Merit Badge Counselors must complete online merit badge counselor training, in addition to YPT, after November 1, 2021.  Existing merit badge counselors have until 12/31/22 to complete training.</a:t>
            </a:r>
          </a:p>
          <a:p>
            <a:pPr>
              <a:lnSpc>
                <a:spcPct val="72000"/>
              </a:lnSpc>
              <a:defRPr sz="1700"/>
            </a:pPr>
            <a:endParaRPr sz="800" dirty="0">
              <a:solidFill>
                <a:srgbClr val="FF0000"/>
              </a:solidFill>
            </a:endParaRPr>
          </a:p>
          <a:p>
            <a:pPr>
              <a:lnSpc>
                <a:spcPct val="72000"/>
              </a:lnSpc>
              <a:defRPr sz="1700"/>
            </a:pPr>
            <a:r>
              <a:rPr sz="2000" dirty="0"/>
              <a:t>Be sure the counselor uses his/her legal name – no nicknames.</a:t>
            </a:r>
            <a:endParaRPr lang="en-US" sz="2000" dirty="0"/>
          </a:p>
          <a:p>
            <a:pPr>
              <a:lnSpc>
                <a:spcPct val="72000"/>
              </a:lnSpc>
              <a:defRPr sz="1700"/>
            </a:pPr>
            <a:endParaRPr sz="800" dirty="0"/>
          </a:p>
          <a:p>
            <a:pPr>
              <a:lnSpc>
                <a:spcPct val="72000"/>
              </a:lnSpc>
              <a:defRPr sz="1700"/>
            </a:pPr>
            <a:r>
              <a:rPr sz="2000" dirty="0"/>
              <a:t>Merit Badge Counselors, or the unit Dean/Leader, also need to scan and send Margee the </a:t>
            </a:r>
            <a:r>
              <a:rPr sz="2000" dirty="0">
                <a:solidFill>
                  <a:schemeClr val="tx1"/>
                </a:solidFill>
              </a:rPr>
              <a:t>Merit Badge </a:t>
            </a:r>
            <a:r>
              <a:rPr lang="en-US" sz="2000" dirty="0">
                <a:solidFill>
                  <a:schemeClr val="tx1"/>
                </a:solidFill>
              </a:rPr>
              <a:t>Counselor Information Form</a:t>
            </a:r>
            <a:r>
              <a:rPr sz="2000" dirty="0">
                <a:solidFill>
                  <a:schemeClr val="tx1"/>
                </a:solidFill>
              </a:rPr>
              <a:t> </a:t>
            </a:r>
            <a:r>
              <a:rPr sz="2000" dirty="0"/>
              <a:t>listing the badges the counselor is applying to teach and providing a justification of his/her qualifications.</a:t>
            </a:r>
            <a:endParaRPr lang="en-US" sz="2000" dirty="0"/>
          </a:p>
          <a:p>
            <a:pPr>
              <a:lnSpc>
                <a:spcPct val="72000"/>
              </a:lnSpc>
              <a:defRPr sz="1700"/>
            </a:pPr>
            <a:endParaRPr sz="800" dirty="0"/>
          </a:p>
          <a:p>
            <a:pPr>
              <a:lnSpc>
                <a:spcPct val="72000"/>
              </a:lnSpc>
              <a:defRPr sz="1700"/>
            </a:pPr>
            <a:r>
              <a:rPr sz="2000" dirty="0"/>
              <a:t>Youth Protection Training is the essential first step.  Don’t hit “send” on the application without it!</a:t>
            </a:r>
            <a:endParaRPr lang="en-US" sz="2000" dirty="0"/>
          </a:p>
          <a:p>
            <a:pPr>
              <a:lnSpc>
                <a:spcPct val="72000"/>
              </a:lnSpc>
              <a:defRPr sz="1700"/>
            </a:pPr>
            <a:endParaRPr sz="800" dirty="0"/>
          </a:p>
          <a:p>
            <a:pPr>
              <a:lnSpc>
                <a:spcPct val="72000"/>
              </a:lnSpc>
              <a:defRPr sz="1700"/>
            </a:pPr>
            <a:r>
              <a:rPr sz="2000" dirty="0"/>
              <a:t>Contact Margee if you have questions at </a:t>
            </a:r>
            <a:r>
              <a:rPr sz="2000" u="sng" dirty="0">
                <a:solidFill>
                  <a:srgbClr val="0563C1"/>
                </a:solidFill>
                <a:uFill>
                  <a:solidFill>
                    <a:srgbClr val="0563C1"/>
                  </a:solidFill>
                </a:uFill>
                <a:hlinkClick r:id="rId3"/>
              </a:rPr>
              <a:t>GM.MB.Dean@hotmail.com</a:t>
            </a:r>
            <a:r>
              <a:rPr sz="2000" dirty="0"/>
              <a:t>. </a:t>
            </a:r>
          </a:p>
        </p:txBody>
      </p:sp>
      <p:pic>
        <p:nvPicPr>
          <p:cNvPr id="162" name="Picture 4" descr="Picture 4"/>
          <p:cNvPicPr>
            <a:picLocks noChangeAspect="1"/>
          </p:cNvPicPr>
          <p:nvPr/>
        </p:nvPicPr>
        <p:blipFill>
          <a:blip r:embed="rId4"/>
          <a:stretch>
            <a:fillRect/>
          </a:stretch>
        </p:blipFill>
        <p:spPr>
          <a:xfrm>
            <a:off x="10906125" y="740665"/>
            <a:ext cx="895350" cy="2733676"/>
          </a:xfrm>
          <a:prstGeom prst="rect">
            <a:avLst/>
          </a:prstGeom>
          <a:ln w="12700">
            <a:miter lim="400000"/>
          </a:ln>
        </p:spPr>
      </p:pic>
      <p:pic>
        <p:nvPicPr>
          <p:cNvPr id="163" name="Picture 5" descr="Picture 5"/>
          <p:cNvPicPr>
            <a:picLocks noChangeAspect="1"/>
          </p:cNvPicPr>
          <p:nvPr/>
        </p:nvPicPr>
        <p:blipFill>
          <a:blip r:embed="rId5"/>
          <a:stretch>
            <a:fillRect/>
          </a:stretch>
        </p:blipFill>
        <p:spPr>
          <a:xfrm>
            <a:off x="10906125" y="3474339"/>
            <a:ext cx="904875" cy="2714626"/>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838200" y="365125"/>
            <a:ext cx="10515600" cy="1325563"/>
          </a:xfrm>
          <a:prstGeom prst="rect">
            <a:avLst/>
          </a:prstGeom>
        </p:spPr>
        <p:txBody>
          <a:bodyPr/>
          <a:lstStyle/>
          <a:p>
            <a:r>
              <a:rPr b="1" dirty="0">
                <a:latin typeface="Arial" panose="020B0604020202020204" pitchFamily="34" charset="0"/>
                <a:cs typeface="Arial" panose="020B0604020202020204" pitchFamily="34" charset="0"/>
              </a:rPr>
              <a:t>Shooting Sports</a:t>
            </a:r>
          </a:p>
        </p:txBody>
      </p:sp>
      <p:sp>
        <p:nvSpPr>
          <p:cNvPr id="150" name="Content Placeholder 2"/>
          <p:cNvSpPr txBox="1">
            <a:spLocks noGrp="1"/>
          </p:cNvSpPr>
          <p:nvPr>
            <p:ph type="body" idx="1"/>
          </p:nvPr>
        </p:nvSpPr>
        <p:spPr>
          <a:xfrm>
            <a:off x="838200" y="1825625"/>
            <a:ext cx="10515600" cy="4351338"/>
          </a:xfrm>
          <a:prstGeom prst="rect">
            <a:avLst/>
          </a:prstGeom>
        </p:spPr>
        <p:txBody>
          <a:bodyPr>
            <a:normAutofit/>
          </a:bodyPr>
          <a:lstStyle/>
          <a:p>
            <a:pPr>
              <a:lnSpc>
                <a:spcPct val="81000"/>
              </a:lnSpc>
            </a:pPr>
            <a:r>
              <a:rPr sz="2400" dirty="0">
                <a:latin typeface="Arial" panose="020B0604020202020204" pitchFamily="34" charset="0"/>
                <a:cs typeface="Arial" panose="020B0604020202020204" pitchFamily="34" charset="0"/>
              </a:rPr>
              <a:t>Requests for Shooting Events – Lead Time!</a:t>
            </a:r>
          </a:p>
          <a:p>
            <a:pPr marL="685800" lvl="1" indent="-228600">
              <a:lnSpc>
                <a:spcPct val="81000"/>
              </a:lnSpc>
              <a:spcBef>
                <a:spcPts val="500"/>
              </a:spcBef>
              <a:defRPr sz="2400"/>
            </a:pPr>
            <a:r>
              <a:rPr sz="2000" dirty="0">
                <a:latin typeface="Arial" panose="020B0604020202020204" pitchFamily="34" charset="0"/>
                <a:cs typeface="Arial" panose="020B0604020202020204" pitchFamily="34" charset="0"/>
              </a:rPr>
              <a:t>50+ scouts - 6mos</a:t>
            </a:r>
          </a:p>
          <a:p>
            <a:pPr marL="685800" lvl="1" indent="-228600">
              <a:lnSpc>
                <a:spcPct val="81000"/>
              </a:lnSpc>
              <a:spcBef>
                <a:spcPts val="500"/>
              </a:spcBef>
              <a:defRPr sz="2400"/>
            </a:pPr>
            <a:r>
              <a:rPr sz="2000" dirty="0">
                <a:latin typeface="Arial" panose="020B0604020202020204" pitchFamily="34" charset="0"/>
                <a:cs typeface="Arial" panose="020B0604020202020204" pitchFamily="34" charset="0"/>
              </a:rPr>
              <a:t>Less than 50 scouts -  3mos</a:t>
            </a:r>
          </a:p>
          <a:p>
            <a:pPr>
              <a:lnSpc>
                <a:spcPct val="81000"/>
              </a:lnSpc>
            </a:pPr>
            <a:r>
              <a:rPr sz="2400" dirty="0">
                <a:latin typeface="Arial" panose="020B0604020202020204" pitchFamily="34" charset="0"/>
                <a:cs typeface="Arial" panose="020B0604020202020204" pitchFamily="34" charset="0"/>
              </a:rPr>
              <a:t>Shooting on private land: </a:t>
            </a:r>
          </a:p>
          <a:p>
            <a:pPr marL="685800" lvl="1" indent="-228600">
              <a:lnSpc>
                <a:spcPct val="81000"/>
              </a:lnSpc>
              <a:spcBef>
                <a:spcPts val="500"/>
              </a:spcBef>
              <a:defRPr sz="2400"/>
            </a:pPr>
            <a:r>
              <a:rPr sz="2000" dirty="0">
                <a:latin typeface="Arial" panose="020B0604020202020204" pitchFamily="34" charset="0"/>
                <a:cs typeface="Arial" panose="020B0604020202020204" pitchFamily="34" charset="0"/>
              </a:rPr>
              <a:t>Requirements</a:t>
            </a:r>
          </a:p>
          <a:p>
            <a:pPr marL="685800" lvl="1" indent="-228600">
              <a:lnSpc>
                <a:spcPct val="81000"/>
              </a:lnSpc>
              <a:spcBef>
                <a:spcPts val="500"/>
              </a:spcBef>
              <a:defRPr sz="2400"/>
            </a:pPr>
            <a:r>
              <a:rPr sz="2000" dirty="0">
                <a:latin typeface="Arial" panose="020B0604020202020204" pitchFamily="34" charset="0"/>
                <a:cs typeface="Arial" panose="020B0604020202020204" pitchFamily="34" charset="0"/>
              </a:rPr>
              <a:t>Permissions/protocols</a:t>
            </a:r>
          </a:p>
          <a:p>
            <a:pPr>
              <a:lnSpc>
                <a:spcPct val="81000"/>
              </a:lnSpc>
            </a:pPr>
            <a:r>
              <a:rPr sz="2400" dirty="0">
                <a:latin typeface="Arial" panose="020B0604020202020204" pitchFamily="34" charset="0"/>
                <a:cs typeface="Arial" panose="020B0604020202020204" pitchFamily="34" charset="0"/>
              </a:rPr>
              <a:t>Shooting Sports </a:t>
            </a:r>
            <a:r>
              <a:rPr sz="2400" u="sng" dirty="0">
                <a:solidFill>
                  <a:srgbClr val="0563C1"/>
                </a:solidFill>
                <a:uFill>
                  <a:solidFill>
                    <a:srgbClr val="0563C1"/>
                  </a:solidFill>
                </a:uFill>
                <a:latin typeface="Arial" panose="020B0604020202020204" pitchFamily="34" charset="0"/>
                <a:cs typeface="Arial" panose="020B0604020202020204" pitchFamily="34" charset="0"/>
                <a:hlinkClick r:id="rId2"/>
              </a:rPr>
              <a:t>web page</a:t>
            </a:r>
            <a:endParaRPr sz="2400" dirty="0">
              <a:solidFill>
                <a:srgbClr val="002060"/>
              </a:solidFill>
              <a:latin typeface="Arial" panose="020B0604020202020204" pitchFamily="34" charset="0"/>
              <a:cs typeface="Arial" panose="020B0604020202020204" pitchFamily="34" charset="0"/>
            </a:endParaRPr>
          </a:p>
          <a:p>
            <a:pPr>
              <a:lnSpc>
                <a:spcPct val="81000"/>
              </a:lnSpc>
            </a:pPr>
            <a:r>
              <a:rPr sz="2400" dirty="0">
                <a:latin typeface="Arial" panose="020B0604020202020204" pitchFamily="34" charset="0"/>
                <a:cs typeface="Arial" panose="020B0604020202020204" pitchFamily="34" charset="0"/>
              </a:rPr>
              <a:t>Shooting Sports Instructor Classes:</a:t>
            </a:r>
          </a:p>
          <a:p>
            <a:pPr marL="685800" lvl="1" indent="-228600">
              <a:lnSpc>
                <a:spcPct val="81000"/>
              </a:lnSpc>
              <a:spcBef>
                <a:spcPts val="500"/>
              </a:spcBef>
              <a:defRPr sz="2400">
                <a:solidFill>
                  <a:srgbClr val="002060"/>
                </a:solidFill>
              </a:defRPr>
            </a:pPr>
            <a:r>
              <a:rPr sz="2000" u="sng" dirty="0">
                <a:solidFill>
                  <a:srgbClr val="0563C1"/>
                </a:solidFill>
                <a:uFill>
                  <a:solidFill>
                    <a:srgbClr val="0563C1"/>
                  </a:solidFill>
                </a:uFill>
                <a:latin typeface="Arial" panose="020B0604020202020204" pitchFamily="34" charset="0"/>
                <a:cs typeface="Arial" panose="020B0604020202020204" pitchFamily="34" charset="0"/>
                <a:hlinkClick r:id="rId2"/>
              </a:rPr>
              <a:t>Rifle/Shotgun</a:t>
            </a:r>
            <a:r>
              <a:rPr sz="2000" dirty="0">
                <a:latin typeface="Arial" panose="020B0604020202020204" pitchFamily="34" charset="0"/>
                <a:cs typeface="Arial" panose="020B0604020202020204" pitchFamily="34" charset="0"/>
              </a:rPr>
              <a:t>       </a:t>
            </a:r>
          </a:p>
          <a:p>
            <a:pPr marL="685800" lvl="1" indent="-228600">
              <a:lnSpc>
                <a:spcPct val="81000"/>
              </a:lnSpc>
              <a:spcBef>
                <a:spcPts val="500"/>
              </a:spcBef>
              <a:defRPr sz="2400">
                <a:solidFill>
                  <a:srgbClr val="002060"/>
                </a:solidFill>
              </a:defRPr>
            </a:pPr>
            <a:r>
              <a:rPr sz="2000" u="sng" dirty="0">
                <a:solidFill>
                  <a:srgbClr val="0563C1"/>
                </a:solidFill>
                <a:uFill>
                  <a:solidFill>
                    <a:srgbClr val="0563C1"/>
                  </a:solidFill>
                </a:uFill>
                <a:latin typeface="Arial" panose="020B0604020202020204" pitchFamily="34" charset="0"/>
                <a:cs typeface="Arial" panose="020B0604020202020204" pitchFamily="34" charset="0"/>
                <a:hlinkClick r:id="rId2"/>
              </a:rPr>
              <a:t>Archery</a:t>
            </a:r>
            <a:r>
              <a:rPr sz="2000" dirty="0">
                <a:solidFill>
                  <a:srgbClr val="000000"/>
                </a:solidFill>
                <a:latin typeface="Arial" panose="020B0604020202020204" pitchFamily="34" charset="0"/>
                <a:cs typeface="Arial" panose="020B0604020202020204" pitchFamily="34" charset="0"/>
              </a:rPr>
              <a:t> (Virtual classes available)</a:t>
            </a:r>
          </a:p>
        </p:txBody>
      </p:sp>
      <p:pic>
        <p:nvPicPr>
          <p:cNvPr id="151" name="Picture 3" descr="Picture 3"/>
          <p:cNvPicPr>
            <a:picLocks noChangeAspect="1"/>
          </p:cNvPicPr>
          <p:nvPr/>
        </p:nvPicPr>
        <p:blipFill>
          <a:blip r:embed="rId3"/>
          <a:stretch>
            <a:fillRect/>
          </a:stretch>
        </p:blipFill>
        <p:spPr>
          <a:xfrm>
            <a:off x="7449014" y="814852"/>
            <a:ext cx="4138962" cy="2605510"/>
          </a:xfrm>
          <a:prstGeom prst="rect">
            <a:avLst/>
          </a:prstGeom>
          <a:ln w="12700">
            <a:miter lim="400000"/>
          </a:ln>
        </p:spPr>
      </p:pic>
      <p:pic>
        <p:nvPicPr>
          <p:cNvPr id="152" name="Picture 5" descr="Picture 5"/>
          <p:cNvPicPr>
            <a:picLocks noChangeAspect="1"/>
          </p:cNvPicPr>
          <p:nvPr/>
        </p:nvPicPr>
        <p:blipFill>
          <a:blip r:embed="rId4"/>
          <a:stretch>
            <a:fillRect/>
          </a:stretch>
        </p:blipFill>
        <p:spPr>
          <a:xfrm>
            <a:off x="9199756" y="3555298"/>
            <a:ext cx="2690813" cy="2315208"/>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845C2007-E900-4CCD-9A46-F9CB7A4A94FB.jpeg" descr="845C2007-E900-4CCD-9A46-F9CB7A4A94FB.jpeg"/>
          <p:cNvPicPr>
            <a:picLocks noChangeAspect="1"/>
          </p:cNvPicPr>
          <p:nvPr/>
        </p:nvPicPr>
        <p:blipFill>
          <a:blip r:embed="rId2"/>
          <a:srcRect t="75" b="75"/>
          <a:stretch>
            <a:fillRect/>
          </a:stretch>
        </p:blipFill>
        <p:spPr>
          <a:xfrm>
            <a:off x="7323492" y="6296"/>
            <a:ext cx="5297254" cy="5289298"/>
          </a:xfrm>
          <a:prstGeom prst="rect">
            <a:avLst/>
          </a:prstGeom>
          <a:ln w="12700">
            <a:miter lim="400000"/>
          </a:ln>
        </p:spPr>
      </p:pic>
      <p:pic>
        <p:nvPicPr>
          <p:cNvPr id="155" name="01064220-D1F1-4BC8-868D-B347C166080B.jpeg" descr="01064220-D1F1-4BC8-868D-B347C166080B.jpeg"/>
          <p:cNvPicPr>
            <a:picLocks noChangeAspect="1"/>
          </p:cNvPicPr>
          <p:nvPr/>
        </p:nvPicPr>
        <p:blipFill>
          <a:blip r:embed="rId3"/>
          <a:srcRect t="75" b="75"/>
          <a:stretch>
            <a:fillRect/>
          </a:stretch>
        </p:blipFill>
        <p:spPr>
          <a:xfrm>
            <a:off x="-934245" y="-2910"/>
            <a:ext cx="6874208" cy="6863883"/>
          </a:xfrm>
          <a:prstGeom prst="rect">
            <a:avLst/>
          </a:prstGeom>
          <a:ln w="12700">
            <a:miter lim="400000"/>
          </a:ln>
        </p:spPr>
      </p:pic>
      <p:pic>
        <p:nvPicPr>
          <p:cNvPr id="156" name="03F771F7-AF20-43F0-8816-3C98D83FACA7.jpeg" descr="03F771F7-AF20-43F0-8816-3C98D83FACA7.jpeg"/>
          <p:cNvPicPr>
            <a:picLocks noGrp="1" noChangeAspect="1"/>
          </p:cNvPicPr>
          <p:nvPr>
            <p:ph type="pic" idx="21"/>
          </p:nvPr>
        </p:nvPicPr>
        <p:blipFill>
          <a:blip r:embed="rId4"/>
          <a:srcRect t="75" b="75"/>
          <a:stretch>
            <a:fillRect/>
          </a:stretch>
        </p:blipFill>
        <p:spPr>
          <a:xfrm>
            <a:off x="9137942" y="3834025"/>
            <a:ext cx="3007049" cy="3002533"/>
          </a:xfrm>
          <a:prstGeom prst="rect">
            <a:avLst/>
          </a:prstGeom>
          <a:ln w="76200">
            <a:solidFill>
              <a:schemeClr val="accent4"/>
            </a:solidFill>
            <a:miter lim="800000"/>
          </a:ln>
        </p:spPr>
      </p:pic>
      <p:sp>
        <p:nvSpPr>
          <p:cNvPr id="157" name="And don’t forget the District’s various COPE and Climbing Opportunities!…"/>
          <p:cNvSpPr txBox="1">
            <a:spLocks noGrp="1"/>
          </p:cNvSpPr>
          <p:nvPr>
            <p:ph type="title"/>
          </p:nvPr>
        </p:nvSpPr>
        <p:spPr>
          <a:xfrm>
            <a:off x="3340086" y="10205"/>
            <a:ext cx="4481881" cy="5281336"/>
          </a:xfrm>
          <a:prstGeom prst="rect">
            <a:avLst/>
          </a:prstGeom>
          <a:gradFill>
            <a:gsLst>
              <a:gs pos="0">
                <a:schemeClr val="accent4">
                  <a:hueOff val="-406799"/>
                  <a:lumOff val="30382"/>
                </a:schemeClr>
              </a:gs>
              <a:gs pos="50000">
                <a:srgbClr val="FFD58D"/>
              </a:gs>
              <a:gs pos="100000">
                <a:schemeClr val="accent4">
                  <a:hueOff val="-362075"/>
                  <a:lumOff val="23565"/>
                </a:schemeClr>
              </a:gs>
            </a:gsLst>
            <a:lin ang="5400000"/>
          </a:gradFill>
          <a:ln w="6350">
            <a:solidFill>
              <a:schemeClr val="accent4"/>
            </a:solidFill>
            <a:miter lim="800000"/>
          </a:ln>
        </p:spPr>
        <p:txBody>
          <a:bodyPr lIns="101600" tIns="101600" rIns="101600" bIns="101600" anchor="t">
            <a:normAutofit fontScale="90000"/>
          </a:bodyPr>
          <a:lstStyle/>
          <a:p>
            <a:pPr defTabSz="905255">
              <a:lnSpc>
                <a:spcPct val="100000"/>
              </a:lnSpc>
              <a:defRPr sz="1782" spc="35">
                <a:latin typeface="+mj-lt"/>
                <a:ea typeface="+mj-ea"/>
                <a:cs typeface="+mj-cs"/>
                <a:sym typeface="Calibri"/>
              </a:defRPr>
            </a:pPr>
            <a:r>
              <a:rPr dirty="0">
                <a:latin typeface="Arial" panose="020B0604020202020204" pitchFamily="34" charset="0"/>
                <a:cs typeface="Arial" panose="020B0604020202020204" pitchFamily="34" charset="0"/>
              </a:rPr>
              <a:t>And don’t forget the District’s various COPE and Climbing Opportunities!</a:t>
            </a:r>
          </a:p>
          <a:p>
            <a:pPr marL="178668" indent="-178668" defTabSz="905255">
              <a:lnSpc>
                <a:spcPct val="100000"/>
              </a:lnSpc>
              <a:buSzPct val="100000"/>
              <a:defRPr sz="1782" spc="35">
                <a:latin typeface="+mj-lt"/>
                <a:ea typeface="+mj-ea"/>
                <a:cs typeface="+mj-cs"/>
                <a:sym typeface="Calibri"/>
              </a:defRPr>
            </a:pPr>
            <a:endParaRPr dirty="0">
              <a:latin typeface="Arial" panose="020B0604020202020204" pitchFamily="34" charset="0"/>
              <a:cs typeface="Arial" panose="020B0604020202020204" pitchFamily="34" charset="0"/>
            </a:endParaRPr>
          </a:p>
          <a:p>
            <a:pPr marL="178668" indent="-178668" defTabSz="905255">
              <a:lnSpc>
                <a:spcPct val="100000"/>
              </a:lnSpc>
              <a:buSzPct val="100000"/>
              <a:defRPr sz="1782" spc="35">
                <a:latin typeface="+mj-lt"/>
                <a:ea typeface="+mj-ea"/>
                <a:cs typeface="+mj-cs"/>
                <a:sym typeface="Calibri"/>
              </a:defRPr>
            </a:pPr>
            <a:r>
              <a:rPr dirty="0">
                <a:latin typeface="Arial" panose="020B0604020202020204" pitchFamily="34" charset="0"/>
                <a:cs typeface="Arial" panose="020B0604020202020204" pitchFamily="34" charset="0"/>
              </a:rPr>
              <a:t>Where CUB Scouts learn about teamwork by playing Games with a Purpose</a:t>
            </a:r>
          </a:p>
          <a:p>
            <a:pPr marL="178668" indent="-178668" defTabSz="905255">
              <a:lnSpc>
                <a:spcPct val="100000"/>
              </a:lnSpc>
              <a:buSzPct val="100000"/>
              <a:defRPr sz="1782" spc="35">
                <a:latin typeface="+mj-lt"/>
                <a:ea typeface="+mj-ea"/>
                <a:cs typeface="+mj-cs"/>
                <a:sym typeface="Calibri"/>
              </a:defRPr>
            </a:pPr>
            <a:r>
              <a:rPr dirty="0">
                <a:latin typeface="Arial" panose="020B0604020202020204" pitchFamily="34" charset="0"/>
                <a:cs typeface="Arial" panose="020B0604020202020204" pitchFamily="34" charset="0"/>
              </a:rPr>
              <a:t>Boy and Girl Scouts learn how to lead their peers while playing these games</a:t>
            </a:r>
          </a:p>
          <a:p>
            <a:pPr marL="178668" indent="-178668" defTabSz="905255">
              <a:lnSpc>
                <a:spcPct val="100000"/>
              </a:lnSpc>
              <a:buSzPct val="100000"/>
              <a:defRPr sz="1782" spc="35">
                <a:latin typeface="+mj-lt"/>
                <a:ea typeface="+mj-ea"/>
                <a:cs typeface="+mj-cs"/>
                <a:sym typeface="Calibri"/>
              </a:defRPr>
            </a:pPr>
            <a:r>
              <a:rPr dirty="0">
                <a:latin typeface="Arial" panose="020B0604020202020204" pitchFamily="34" charset="0"/>
                <a:cs typeface="Arial" panose="020B0604020202020204" pitchFamily="34" charset="0"/>
              </a:rPr>
              <a:t>And our more senior Scouts, Venturers,  and Scouters practice and refine their skills through Challenge Outdoor Fun-Filled Family Engaged Experiences &amp; Team Enhancing Activities (a.k.a. COFFFEE &amp; TEA)</a:t>
            </a:r>
          </a:p>
          <a:p>
            <a:pPr defTabSz="905255">
              <a:lnSpc>
                <a:spcPct val="100000"/>
              </a:lnSpc>
              <a:defRPr sz="1782" spc="35">
                <a:latin typeface="+mj-lt"/>
                <a:ea typeface="+mj-ea"/>
                <a:cs typeface="+mj-cs"/>
                <a:sym typeface="Calibri"/>
              </a:defRPr>
            </a:pPr>
            <a:endParaRPr dirty="0">
              <a:latin typeface="Arial" panose="020B0604020202020204" pitchFamily="34" charset="0"/>
              <a:cs typeface="Arial" panose="020B0604020202020204" pitchFamily="34" charset="0"/>
            </a:endParaRPr>
          </a:p>
          <a:p>
            <a:pPr defTabSz="905255">
              <a:lnSpc>
                <a:spcPct val="100000"/>
              </a:lnSpc>
              <a:defRPr sz="1782" spc="35">
                <a:latin typeface="+mj-lt"/>
                <a:ea typeface="+mj-ea"/>
                <a:cs typeface="+mj-cs"/>
                <a:sym typeface="Calibri"/>
              </a:defRPr>
            </a:pPr>
            <a:r>
              <a:rPr dirty="0">
                <a:latin typeface="Arial" panose="020B0604020202020204" pitchFamily="34" charset="0"/>
                <a:cs typeface="Arial" panose="020B0604020202020204" pitchFamily="34" charset="0"/>
              </a:rPr>
              <a:t>Level 1 &amp; Level 2 training in COPE &amp; Climbing programs need to be coordinated with COPE &amp; Climbing committee chair: Tony Waisanen &lt;</a:t>
            </a:r>
            <a:r>
              <a:rPr u="sng" dirty="0">
                <a:solidFill>
                  <a:srgbClr val="0000FF"/>
                </a:solidFill>
                <a:latin typeface="Arial" panose="020B0604020202020204" pitchFamily="34" charset="0"/>
                <a:cs typeface="Arial" panose="020B0604020202020204" pitchFamily="34" charset="0"/>
              </a:rPr>
              <a:t>ncac.cope@gmail.com</a:t>
            </a:r>
            <a:r>
              <a:rPr lang="en-US" u="sng" dirty="0">
                <a:solidFill>
                  <a:srgbClr val="0000FF"/>
                </a:solidFill>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&gt;</a:t>
            </a:r>
          </a:p>
        </p:txBody>
      </p:sp>
      <p:sp>
        <p:nvSpPr>
          <p:cNvPr id="158" name="Interested in obtaining a deck…"/>
          <p:cNvSpPr txBox="1"/>
          <p:nvPr/>
        </p:nvSpPr>
        <p:spPr>
          <a:xfrm>
            <a:off x="5949505" y="5504080"/>
            <a:ext cx="3109182"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r>
              <a:rPr dirty="0"/>
              <a:t>Interested in obtaining a deck </a:t>
            </a:r>
          </a:p>
          <a:p>
            <a:pPr algn="r"/>
            <a:r>
              <a:rPr dirty="0"/>
              <a:t>of COFFFEE &amp; TEA game cards, </a:t>
            </a:r>
          </a:p>
          <a:p>
            <a:pPr algn="r"/>
            <a:r>
              <a:rPr dirty="0"/>
              <a:t>E-mail </a:t>
            </a:r>
            <a:r>
              <a:rPr u="sng" dirty="0">
                <a:solidFill>
                  <a:srgbClr val="0000FF"/>
                </a:solidFill>
              </a:rPr>
              <a:t>JohnLesko57@gmail.com</a:t>
            </a:r>
          </a:p>
          <a:p>
            <a:pPr algn="r"/>
            <a:r>
              <a:rPr dirty="0"/>
              <a:t>—————————————&gt;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FE9B0-5F5E-45B2-ABEA-2036423CEE0D}"/>
              </a:ext>
            </a:extLst>
          </p:cNvPr>
          <p:cNvSpPr>
            <a:spLocks noGrp="1"/>
          </p:cNvSpPr>
          <p:nvPr>
            <p:ph type="title"/>
          </p:nvPr>
        </p:nvSpPr>
        <p:spPr>
          <a:xfrm>
            <a:off x="655320" y="291234"/>
            <a:ext cx="5120114" cy="789420"/>
          </a:xfrm>
        </p:spPr>
        <p:txBody>
          <a:bodyPr>
            <a:normAutofit/>
          </a:bodyPr>
          <a:lstStyle/>
          <a:p>
            <a:r>
              <a:rPr lang="en-US" sz="3600" b="1" dirty="0">
                <a:latin typeface="Arial" panose="020B0604020202020204" pitchFamily="34" charset="0"/>
                <a:cs typeface="Arial" panose="020B0604020202020204" pitchFamily="34" charset="0"/>
              </a:rPr>
              <a:t>SCHOLARSHIPS</a:t>
            </a:r>
          </a:p>
        </p:txBody>
      </p:sp>
      <p:sp>
        <p:nvSpPr>
          <p:cNvPr id="3" name="Content Placeholder 2">
            <a:extLst>
              <a:ext uri="{FF2B5EF4-FFF2-40B4-BE49-F238E27FC236}">
                <a16:creationId xmlns:a16="http://schemas.microsoft.com/office/drawing/2014/main" id="{AEC7E480-B5FD-43B0-90A5-D977FA9B9981}"/>
              </a:ext>
            </a:extLst>
          </p:cNvPr>
          <p:cNvSpPr>
            <a:spLocks noGrp="1"/>
          </p:cNvSpPr>
          <p:nvPr>
            <p:ph idx="1"/>
          </p:nvPr>
        </p:nvSpPr>
        <p:spPr>
          <a:xfrm>
            <a:off x="620175" y="1581263"/>
            <a:ext cx="5440680" cy="4735561"/>
          </a:xfrm>
        </p:spPr>
        <p:txBody>
          <a:bodyPr>
            <a:normAutofit fontScale="55000" lnSpcReduction="20000"/>
          </a:bodyPr>
          <a:lstStyle/>
          <a:p>
            <a:pPr marL="0" indent="0">
              <a:buNone/>
            </a:pPr>
            <a:r>
              <a:rPr lang="en-US" sz="2900" dirty="0">
                <a:latin typeface="Arial" panose="020B0604020202020204" pitchFamily="34" charset="0"/>
                <a:cs typeface="Arial" panose="020B0604020202020204" pitchFamily="34" charset="0"/>
              </a:rPr>
              <a:t>Deadlines Approaching!!!</a:t>
            </a:r>
          </a:p>
          <a:p>
            <a:r>
              <a:rPr lang="en-US" sz="2900" dirty="0">
                <a:latin typeface="Arial" panose="020B0604020202020204" pitchFamily="34" charset="0"/>
                <a:cs typeface="Arial" panose="020B0604020202020204" pitchFamily="34" charset="0"/>
              </a:rPr>
              <a:t>BSA Scholarship page - </a:t>
            </a:r>
            <a:r>
              <a:rPr lang="en-US" sz="2900" dirty="0">
                <a:latin typeface="Arial" panose="020B0604020202020204" pitchFamily="34" charset="0"/>
                <a:cs typeface="Arial" panose="020B0604020202020204" pitchFamily="34" charset="0"/>
                <a:hlinkClick r:id="rId2"/>
              </a:rPr>
              <a:t>https://www.scouting.org/awards/scholarships/</a:t>
            </a:r>
            <a:endParaRPr lang="en-US" sz="2900" dirty="0">
              <a:latin typeface="Arial" panose="020B0604020202020204" pitchFamily="34" charset="0"/>
              <a:cs typeface="Arial" panose="020B0604020202020204" pitchFamily="34" charset="0"/>
            </a:endParaRPr>
          </a:p>
          <a:p>
            <a:endParaRPr lang="en-US" sz="2900" dirty="0">
              <a:latin typeface="Arial" panose="020B0604020202020204" pitchFamily="34" charset="0"/>
              <a:cs typeface="Arial" panose="020B0604020202020204" pitchFamily="34" charset="0"/>
            </a:endParaRPr>
          </a:p>
          <a:p>
            <a:r>
              <a:rPr lang="en-US" sz="2900" dirty="0">
                <a:latin typeface="Arial" panose="020B0604020202020204" pitchFamily="34" charset="0"/>
                <a:cs typeface="Arial" panose="020B0604020202020204" pitchFamily="34" charset="0"/>
              </a:rPr>
              <a:t>Elks Most Valuable Scholar – Deadline Nov 15, 2021 </a:t>
            </a:r>
            <a:r>
              <a:rPr lang="en-US" sz="2900" dirty="0">
                <a:latin typeface="Arial" panose="020B0604020202020204" pitchFamily="34" charset="0"/>
                <a:cs typeface="Arial" panose="020B0604020202020204" pitchFamily="34" charset="0"/>
                <a:hlinkClick r:id="rId3"/>
              </a:rPr>
              <a:t>https://www.elks.org/scholars/scholarships/MVS.cfm</a:t>
            </a:r>
            <a:endParaRPr lang="en-US" sz="2900" dirty="0">
              <a:latin typeface="Arial" panose="020B0604020202020204" pitchFamily="34" charset="0"/>
              <a:cs typeface="Arial" panose="020B0604020202020204" pitchFamily="34" charset="0"/>
            </a:endParaRPr>
          </a:p>
          <a:p>
            <a:endParaRPr lang="en-US" sz="2900" dirty="0">
              <a:latin typeface="Arial" panose="020B0604020202020204" pitchFamily="34" charset="0"/>
              <a:cs typeface="Arial" panose="020B0604020202020204" pitchFamily="34" charset="0"/>
            </a:endParaRPr>
          </a:p>
          <a:p>
            <a:r>
              <a:rPr lang="en-US" sz="2900" dirty="0">
                <a:latin typeface="Arial" panose="020B0604020202020204" pitchFamily="34" charset="0"/>
                <a:cs typeface="Arial" panose="020B0604020202020204" pitchFamily="34" charset="0"/>
              </a:rPr>
              <a:t>Sons of American Revolution – Deadline Dec 15, 2021 </a:t>
            </a:r>
            <a:r>
              <a:rPr lang="en-US" sz="2900" dirty="0">
                <a:latin typeface="Arial" panose="020B0604020202020204" pitchFamily="34" charset="0"/>
                <a:cs typeface="Arial" panose="020B0604020202020204" pitchFamily="34" charset="0"/>
                <a:hlinkClick r:id="rId4"/>
              </a:rPr>
              <a:t>Arthur M. &amp; Berdena King Eagle Scout Contest – National Society Sons of the American Revolution (sar.org)</a:t>
            </a:r>
            <a:endParaRPr lang="en-US" sz="2900" dirty="0">
              <a:latin typeface="Arial" panose="020B0604020202020204" pitchFamily="34" charset="0"/>
              <a:cs typeface="Arial" panose="020B0604020202020204" pitchFamily="34" charset="0"/>
            </a:endParaRPr>
          </a:p>
          <a:p>
            <a:pPr marL="0" indent="0">
              <a:buNone/>
            </a:pPr>
            <a:r>
              <a:rPr lang="en-US" sz="2900" dirty="0">
                <a:latin typeface="Arial" panose="020B0604020202020204" pitchFamily="34" charset="0"/>
                <a:cs typeface="Arial" panose="020B0604020202020204" pitchFamily="34" charset="0"/>
              </a:rPr>
              <a:t>    For more info/questions, contact Bill Denk at    </a:t>
            </a:r>
          </a:p>
          <a:p>
            <a:pPr marL="0" indent="0">
              <a:buNone/>
            </a:pPr>
            <a:r>
              <a:rPr lang="en-US" sz="2900" dirty="0">
                <a:latin typeface="Arial" panose="020B0604020202020204" pitchFamily="34" charset="0"/>
                <a:cs typeface="Arial" panose="020B0604020202020204" pitchFamily="34" charset="0"/>
                <a:hlinkClick r:id="rId5"/>
              </a:rPr>
              <a:t>thinkdenk3@msn.com</a:t>
            </a:r>
            <a:r>
              <a:rPr lang="en-US" sz="2900" dirty="0">
                <a:latin typeface="Arial" panose="020B0604020202020204" pitchFamily="34" charset="0"/>
                <a:cs typeface="Arial" panose="020B0604020202020204" pitchFamily="34" charset="0"/>
              </a:rPr>
              <a:t>.</a:t>
            </a:r>
          </a:p>
          <a:p>
            <a:r>
              <a:rPr lang="en-US" sz="2900" dirty="0">
                <a:latin typeface="Arial" panose="020B0604020202020204" pitchFamily="34" charset="0"/>
                <a:cs typeface="Arial" panose="020B0604020202020204" pitchFamily="34" charset="0"/>
              </a:rPr>
              <a:t>Campaign Pay it Forward – Deadline December 31, 2021 </a:t>
            </a:r>
            <a:r>
              <a:rPr lang="en-US" sz="2900" dirty="0">
                <a:latin typeface="Arial" panose="020B0604020202020204" pitchFamily="34" charset="0"/>
                <a:cs typeface="Arial" panose="020B0604020202020204" pitchFamily="34" charset="0"/>
                <a:hlinkClick r:id="rId6"/>
              </a:rPr>
              <a:t>Free Scholarship (campaignpayitforward.com)</a:t>
            </a:r>
            <a:endParaRPr lang="en-US" sz="2900" dirty="0">
              <a:latin typeface="Arial" panose="020B0604020202020204" pitchFamily="34" charset="0"/>
              <a:cs typeface="Arial" panose="020B0604020202020204" pitchFamily="34" charset="0"/>
            </a:endParaRPr>
          </a:p>
          <a:p>
            <a:endParaRPr lang="en-US" sz="2900" dirty="0">
              <a:latin typeface="Arial" panose="020B0604020202020204" pitchFamily="34" charset="0"/>
              <a:cs typeface="Arial" panose="020B0604020202020204" pitchFamily="34" charset="0"/>
            </a:endParaRPr>
          </a:p>
          <a:p>
            <a:r>
              <a:rPr lang="en-US" sz="2900" dirty="0">
                <a:latin typeface="Arial" panose="020B0604020202020204" pitchFamily="34" charset="0"/>
                <a:cs typeface="Arial" panose="020B0604020202020204" pitchFamily="34" charset="0"/>
              </a:rPr>
              <a:t>National Eagle Scout Association – Deadline January 31, 2022  </a:t>
            </a:r>
            <a:r>
              <a:rPr lang="en-US" sz="2900" dirty="0">
                <a:latin typeface="Arial" panose="020B0604020202020204" pitchFamily="34" charset="0"/>
                <a:cs typeface="Arial" panose="020B0604020202020204" pitchFamily="34" charset="0"/>
                <a:hlinkClick r:id="rId7"/>
              </a:rPr>
              <a:t>Scholarships - The National Eagle Scout Association (nesa.org)</a:t>
            </a:r>
            <a:endParaRPr lang="en-US" sz="2900" dirty="0">
              <a:latin typeface="Arial" panose="020B0604020202020204" pitchFamily="34" charset="0"/>
              <a:cs typeface="Arial" panose="020B0604020202020204" pitchFamily="34" charset="0"/>
            </a:endParaRPr>
          </a:p>
          <a:p>
            <a:endParaRPr lang="en-US" sz="1700" dirty="0"/>
          </a:p>
        </p:txBody>
      </p:sp>
      <p:pic>
        <p:nvPicPr>
          <p:cNvPr id="5" name="Picture 4" descr="A group of people posing for the camera&#10;&#10;Description automatically generated">
            <a:extLst>
              <a:ext uri="{FF2B5EF4-FFF2-40B4-BE49-F238E27FC236}">
                <a16:creationId xmlns:a16="http://schemas.microsoft.com/office/drawing/2014/main" id="{203F1940-6B65-40E7-8035-D6D62670C97B}"/>
              </a:ext>
            </a:extLst>
          </p:cNvPr>
          <p:cNvPicPr>
            <a:picLocks noChangeAspect="1"/>
          </p:cNvPicPr>
          <p:nvPr/>
        </p:nvPicPr>
        <p:blipFill rotWithShape="1">
          <a:blip r:embed="rId8">
            <a:extLst>
              <a:ext uri="{28A0092B-C50C-407E-A947-70E740481C1C}">
                <a14:useLocalDpi xmlns:a14="http://schemas.microsoft.com/office/drawing/2010/main" val="0"/>
              </a:ext>
            </a:extLst>
          </a:blip>
          <a:srcRect l="21406" r="26813"/>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673983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640C-10C4-4C84-AB42-465565CB4F2C}"/>
              </a:ext>
            </a:extLst>
          </p:cNvPr>
          <p:cNvSpPr>
            <a:spLocks noGrp="1"/>
          </p:cNvSpPr>
          <p:nvPr>
            <p:ph type="title"/>
          </p:nvPr>
        </p:nvSpPr>
        <p:spPr>
          <a:xfrm>
            <a:off x="643467" y="640080"/>
            <a:ext cx="3096427" cy="5613236"/>
          </a:xfrm>
        </p:spPr>
        <p:txBody>
          <a:bodyPr anchor="ctr">
            <a:normAutofit/>
          </a:bodyPr>
          <a:lstStyle/>
          <a:p>
            <a:r>
              <a:rPr lang="nb-NO" b="1" dirty="0">
                <a:solidFill>
                  <a:schemeClr val="tx1"/>
                </a:solidFill>
                <a:latin typeface="Arial" panose="020B0604020202020204" pitchFamily="34" charset="0"/>
                <a:cs typeface="Arial" panose="020B0604020202020204" pitchFamily="34" charset="0"/>
              </a:rPr>
              <a:t>Glenn A. and Melinda W. Adams</a:t>
            </a:r>
            <a:r>
              <a:rPr lang="en-US" dirty="0">
                <a:solidFill>
                  <a:schemeClr val="tx1"/>
                </a:solidFill>
                <a:latin typeface="Arial" panose="020B0604020202020204" pitchFamily="34" charset="0"/>
                <a:cs typeface="Arial" panose="020B0604020202020204" pitchFamily="34" charset="0"/>
              </a:rPr>
              <a:t> </a:t>
            </a:r>
            <a:r>
              <a:rPr lang="en-US" b="1" dirty="0">
                <a:solidFill>
                  <a:schemeClr val="tx1"/>
                </a:solidFill>
                <a:latin typeface="Arial" panose="020B0604020202020204" pitchFamily="34" charset="0"/>
                <a:cs typeface="Arial" panose="020B0604020202020204" pitchFamily="34" charset="0"/>
              </a:rPr>
              <a:t>Award</a:t>
            </a:r>
          </a:p>
        </p:txBody>
      </p:sp>
      <p:sp>
        <p:nvSpPr>
          <p:cNvPr id="3" name="Content Placeholder 2">
            <a:extLst>
              <a:ext uri="{FF2B5EF4-FFF2-40B4-BE49-F238E27FC236}">
                <a16:creationId xmlns:a16="http://schemas.microsoft.com/office/drawing/2014/main" id="{E1E428D5-E312-4C5D-B21B-3DF8AFD084B4}"/>
              </a:ext>
            </a:extLst>
          </p:cNvPr>
          <p:cNvSpPr>
            <a:spLocks noGrp="1"/>
          </p:cNvSpPr>
          <p:nvPr>
            <p:ph idx="1"/>
          </p:nvPr>
        </p:nvSpPr>
        <p:spPr>
          <a:xfrm>
            <a:off x="4699818" y="640082"/>
            <a:ext cx="6848715" cy="4730080"/>
          </a:xfrm>
        </p:spPr>
        <p:txBody>
          <a:bodyPr anchor="ctr">
            <a:normAutofit/>
          </a:bodyPr>
          <a:lstStyle/>
          <a:p>
            <a:r>
              <a:rPr lang="en-US" sz="2000" dirty="0">
                <a:latin typeface="Arial" panose="020B0604020202020204" pitchFamily="34" charset="0"/>
                <a:cs typeface="Arial" panose="020B0604020202020204" pitchFamily="34" charset="0"/>
              </a:rPr>
              <a:t>Recognizes a noteworthy Eagle Scout Service Project.</a:t>
            </a:r>
          </a:p>
          <a:p>
            <a:r>
              <a:rPr lang="en-US" sz="2000" dirty="0">
                <a:latin typeface="Arial" panose="020B0604020202020204" pitchFamily="34" charset="0"/>
                <a:cs typeface="Arial" panose="020B0604020202020204" pitchFamily="34" charset="0"/>
              </a:rPr>
              <a:t>Deadline is January 21, 2022</a:t>
            </a:r>
          </a:p>
          <a:p>
            <a:r>
              <a:rPr lang="en-US" sz="2000" dirty="0">
                <a:latin typeface="Arial" panose="020B0604020202020204" pitchFamily="34" charset="0"/>
                <a:cs typeface="Arial" panose="020B0604020202020204" pitchFamily="34" charset="0"/>
              </a:rPr>
              <a:t>Anyone can make a nomination. </a:t>
            </a:r>
            <a:r>
              <a:rPr lang="en-US" sz="1400" dirty="0">
                <a:latin typeface="Arial" panose="020B0604020202020204" pitchFamily="34" charset="0"/>
                <a:cs typeface="Arial" panose="020B0604020202020204" pitchFamily="34" charset="0"/>
                <a:hlinkClick r:id="rId2"/>
              </a:rPr>
              <a:t>ADAMS-NATIONAL-EAGLE-SCOUT-SERVICE-PROJECT-OF-THE-YEAR-NOMINATION-FORM.pdf (nesa.org)</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Scout must sign application to document their “consent.”</a:t>
            </a:r>
          </a:p>
          <a:p>
            <a:r>
              <a:rPr lang="en-US" sz="2000" dirty="0">
                <a:latin typeface="Arial" panose="020B0604020202020204" pitchFamily="34" charset="0"/>
                <a:cs typeface="Arial" panose="020B0604020202020204" pitchFamily="34" charset="0"/>
              </a:rPr>
              <a:t>Also needs an electronic copy of the project workbook.</a:t>
            </a:r>
          </a:p>
          <a:p>
            <a:r>
              <a:rPr lang="en-US" sz="2000" dirty="0">
                <a:latin typeface="Arial" panose="020B0604020202020204" pitchFamily="34" charset="0"/>
                <a:cs typeface="Arial" panose="020B0604020202020204" pitchFamily="34" charset="0"/>
              </a:rPr>
              <a:t>Some nominations include video.</a:t>
            </a:r>
          </a:p>
          <a:p>
            <a:r>
              <a:rPr lang="en-US" sz="2000" dirty="0">
                <a:latin typeface="Arial" panose="020B0604020202020204" pitchFamily="34" charset="0"/>
                <a:cs typeface="Arial" panose="020B0604020202020204" pitchFamily="34" charset="0"/>
              </a:rPr>
              <a:t>Winners can receive:</a:t>
            </a:r>
          </a:p>
          <a:p>
            <a:pPr lvl="1"/>
            <a:r>
              <a:rPr lang="en-US" sz="2000" dirty="0">
                <a:latin typeface="Arial" panose="020B0604020202020204" pitchFamily="34" charset="0"/>
                <a:cs typeface="Arial" panose="020B0604020202020204" pitchFamily="34" charset="0"/>
              </a:rPr>
              <a:t>$500 at the Council level.</a:t>
            </a:r>
          </a:p>
          <a:p>
            <a:pPr lvl="1"/>
            <a:r>
              <a:rPr lang="en-US" sz="2000" dirty="0">
                <a:latin typeface="Arial" panose="020B0604020202020204" pitchFamily="34" charset="0"/>
                <a:cs typeface="Arial" panose="020B0604020202020204" pitchFamily="34" charset="0"/>
              </a:rPr>
              <a:t>$500 at the Regional (Northeast) level.</a:t>
            </a:r>
          </a:p>
          <a:p>
            <a:pPr lvl="1"/>
            <a:r>
              <a:rPr lang="en-US" sz="2000" dirty="0">
                <a:latin typeface="Arial" panose="020B0604020202020204" pitchFamily="34" charset="0"/>
                <a:cs typeface="Arial" panose="020B0604020202020204" pitchFamily="34" charset="0"/>
              </a:rPr>
              <a:t>$2,500 for National winner.</a:t>
            </a:r>
          </a:p>
        </p:txBody>
      </p:sp>
      <p:pic>
        <p:nvPicPr>
          <p:cNvPr id="5" name="Picture 4" descr="A picture containing bird, clock&#10;&#10;Description automatically generated">
            <a:extLst>
              <a:ext uri="{FF2B5EF4-FFF2-40B4-BE49-F238E27FC236}">
                <a16:creationId xmlns:a16="http://schemas.microsoft.com/office/drawing/2014/main" id="{866EACF0-560D-4E49-B292-07CE2507D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762" y="5370162"/>
            <a:ext cx="6894236" cy="1085842"/>
          </a:xfrm>
          <a:prstGeom prst="rect">
            <a:avLst/>
          </a:prstGeom>
        </p:spPr>
      </p:pic>
    </p:spTree>
    <p:extLst>
      <p:ext uri="{BB962C8B-B14F-4D97-AF65-F5344CB8AC3E}">
        <p14:creationId xmlns:p14="http://schemas.microsoft.com/office/powerpoint/2010/main" val="423103261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D717A-FA3A-4F58-94D8-DC7773E84FB4}"/>
              </a:ext>
            </a:extLst>
          </p:cNvPr>
          <p:cNvSpPr>
            <a:spLocks noGrp="1"/>
          </p:cNvSpPr>
          <p:nvPr>
            <p:ph type="title"/>
          </p:nvPr>
        </p:nvSpPr>
        <p:spPr/>
        <p:txBody>
          <a:bodyPr/>
          <a:lstStyle/>
          <a:p>
            <a:r>
              <a:rPr lang="en-US" altLang="en-US" b="1" dirty="0">
                <a:latin typeface="Arial" panose="020B0604020202020204" pitchFamily="34" charset="0"/>
                <a:ea typeface="ヒラギノ角ゴ Pro W3" charset="-128"/>
                <a:cs typeface="Arial" panose="020B0604020202020204" pitchFamily="34" charset="0"/>
              </a:rPr>
              <a:t>Other Topics</a:t>
            </a:r>
          </a:p>
        </p:txBody>
      </p:sp>
      <p:sp>
        <p:nvSpPr>
          <p:cNvPr id="3" name="Content Placeholder 2">
            <a:extLst>
              <a:ext uri="{FF2B5EF4-FFF2-40B4-BE49-F238E27FC236}">
                <a16:creationId xmlns:a16="http://schemas.microsoft.com/office/drawing/2014/main" id="{F199C177-CE9F-403A-9687-7FCF2C8307AC}"/>
              </a:ext>
            </a:extLst>
          </p:cNvPr>
          <p:cNvSpPr>
            <a:spLocks noGrp="1"/>
          </p:cNvSpPr>
          <p:nvPr>
            <p:ph idx="1"/>
          </p:nvPr>
        </p:nvSpPr>
        <p:spPr/>
        <p:txBody>
          <a:bodyPr>
            <a:normAutofit lnSpcReduction="10000"/>
          </a:bodyPr>
          <a:lstStyle/>
          <a:p>
            <a:pPr>
              <a:defRPr/>
            </a:pPr>
            <a:r>
              <a:rPr lang="en-US" dirty="0">
                <a:latin typeface="Arial" panose="020B0604020202020204" pitchFamily="34" charset="0"/>
                <a:cs typeface="Arial" panose="020B0604020202020204" pitchFamily="34" charset="0"/>
              </a:rPr>
              <a:t>Order of the Arrow</a:t>
            </a:r>
          </a:p>
          <a:p>
            <a:pPr>
              <a:defRPr/>
            </a:pPr>
            <a:r>
              <a:rPr lang="en-US" dirty="0">
                <a:latin typeface="Arial" panose="020B0604020202020204" pitchFamily="34" charset="0"/>
                <a:cs typeface="Arial" panose="020B0604020202020204" pitchFamily="34" charset="0"/>
              </a:rPr>
              <a:t>General Announcements</a:t>
            </a:r>
          </a:p>
          <a:p>
            <a:pPr>
              <a:defRPr/>
            </a:pPr>
            <a:r>
              <a:rPr lang="en-US" dirty="0">
                <a:latin typeface="Arial" panose="020B0604020202020204" pitchFamily="34" charset="0"/>
                <a:cs typeface="Arial" panose="020B0604020202020204" pitchFamily="34" charset="0"/>
              </a:rPr>
              <a:t>District Executive Minute</a:t>
            </a:r>
          </a:p>
          <a:p>
            <a:pPr>
              <a:defRPr/>
            </a:pPr>
            <a:r>
              <a:rPr lang="en-US" dirty="0">
                <a:latin typeface="Arial" panose="020B0604020202020204" pitchFamily="34" charset="0"/>
                <a:cs typeface="Arial" panose="020B0604020202020204" pitchFamily="34" charset="0"/>
              </a:rPr>
              <a:t>District Chair Minute</a:t>
            </a:r>
          </a:p>
          <a:p>
            <a:pPr>
              <a:defRPr/>
            </a:pPr>
            <a:r>
              <a:rPr lang="en-US" dirty="0">
                <a:latin typeface="Arial" panose="020B0604020202020204" pitchFamily="34" charset="0"/>
                <a:cs typeface="Arial" panose="020B0604020202020204" pitchFamily="34" charset="0"/>
              </a:rPr>
              <a:t>District Commissioner Minute</a:t>
            </a:r>
          </a:p>
          <a:p>
            <a:pPr marL="0" indent="0">
              <a:buNone/>
              <a:defRPr/>
            </a:pPr>
            <a:endParaRPr lang="en-US"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Minutes and slides available on the </a:t>
            </a:r>
            <a:r>
              <a:rPr lang="en-US" i="1" dirty="0">
                <a:latin typeface="Arial" panose="020B0604020202020204" pitchFamily="34" charset="0"/>
                <a:cs typeface="Arial" panose="020B0604020202020204" pitchFamily="34" charset="0"/>
                <a:hlinkClick r:id="rId2"/>
              </a:rPr>
              <a:t>GMD web site </a:t>
            </a:r>
            <a:r>
              <a:rPr lang="en-US" i="1" dirty="0">
                <a:latin typeface="Arial" panose="020B0604020202020204" pitchFamily="34" charset="0"/>
                <a:cs typeface="Arial" panose="020B0604020202020204" pitchFamily="34" charset="0"/>
              </a:rPr>
              <a:t>(District Resources, Roundtable).  Password is “GMDRT”</a:t>
            </a:r>
          </a:p>
          <a:p>
            <a:pPr>
              <a:defRPr/>
            </a:pPr>
            <a:r>
              <a:rPr lang="en-US" i="1" dirty="0">
                <a:latin typeface="Arial" panose="020B0604020202020204" pitchFamily="34" charset="0"/>
                <a:cs typeface="Arial" panose="020B0604020202020204" pitchFamily="34" charset="0"/>
              </a:rPr>
              <a:t>Next meeting – December 9, 2021 at 7:30pm (Thoreau MS)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D78B-D608-4618-A33A-CF49CFD80764}"/>
              </a:ext>
            </a:extLst>
          </p:cNvPr>
          <p:cNvSpPr>
            <a:spLocks noGrp="1"/>
          </p:cNvSpPr>
          <p:nvPr>
            <p:ph type="ctrTitle" idx="4294967295"/>
          </p:nvPr>
        </p:nvSpPr>
        <p:spPr>
          <a:xfrm>
            <a:off x="1066801" y="1783862"/>
            <a:ext cx="10058398" cy="1325563"/>
          </a:xfrm>
        </p:spPr>
        <p:txBody>
          <a:bodyPr vert="horz" lIns="91440" tIns="45720" rIns="91440" bIns="45720" rtlCol="0" anchor="b">
            <a:noAutofit/>
          </a:bodyPr>
          <a:lstStyle/>
          <a:p>
            <a:pPr algn="ctr"/>
            <a:r>
              <a:rPr lang="en-US" sz="4800" b="1" kern="1200" dirty="0">
                <a:solidFill>
                  <a:schemeClr val="tx1"/>
                </a:solidFill>
                <a:latin typeface="Arial" panose="020B0604020202020204" pitchFamily="34" charset="0"/>
                <a:ea typeface="+mj-ea"/>
                <a:cs typeface="Arial" panose="020B0604020202020204" pitchFamily="34" charset="0"/>
              </a:rPr>
              <a:t>What Do Units Need from the District? </a:t>
            </a:r>
            <a:endParaRPr lang="en-US" sz="4800" b="1" i="1" kern="1200" dirty="0">
              <a:solidFill>
                <a:schemeClr val="tx1"/>
              </a:solidFill>
              <a:latin typeface="Arial" panose="020B0604020202020204" pitchFamily="34" charset="0"/>
              <a:ea typeface="+mj-ea"/>
              <a:cs typeface="Arial" panose="020B0604020202020204" pitchFamily="34" charset="0"/>
            </a:endParaRPr>
          </a:p>
        </p:txBody>
      </p:sp>
      <p:sp>
        <p:nvSpPr>
          <p:cNvPr id="19" name="Title 1">
            <a:extLst>
              <a:ext uri="{FF2B5EF4-FFF2-40B4-BE49-F238E27FC236}">
                <a16:creationId xmlns:a16="http://schemas.microsoft.com/office/drawing/2014/main" id="{4116F110-EDE3-4E56-9ADD-14CC65C5C0DA}"/>
              </a:ext>
            </a:extLst>
          </p:cNvPr>
          <p:cNvSpPr txBox="1">
            <a:spLocks/>
          </p:cNvSpPr>
          <p:nvPr/>
        </p:nvSpPr>
        <p:spPr>
          <a:xfrm>
            <a:off x="838200" y="365125"/>
            <a:ext cx="10515600" cy="1325563"/>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b="1" dirty="0">
                <a:latin typeface="Arial" panose="020B0604020202020204" pitchFamily="34" charset="0"/>
                <a:cs typeface="Arial" panose="020B0604020202020204" pitchFamily="34" charset="0"/>
              </a:rPr>
              <a:t>Big Rock</a:t>
            </a:r>
            <a:r>
              <a:rPr lang="en-US" dirty="0"/>
              <a:t>	</a:t>
            </a:r>
          </a:p>
        </p:txBody>
      </p:sp>
    </p:spTree>
    <p:extLst>
      <p:ext uri="{BB962C8B-B14F-4D97-AF65-F5344CB8AC3E}">
        <p14:creationId xmlns:p14="http://schemas.microsoft.com/office/powerpoint/2010/main" val="163217972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345312-5822-472C-9D4B-8C455A20E3E8}"/>
              </a:ext>
            </a:extLst>
          </p:cNvPr>
          <p:cNvSpPr txBox="1"/>
          <p:nvPr/>
        </p:nvSpPr>
        <p:spPr>
          <a:xfrm>
            <a:off x="2630054" y="378977"/>
            <a:ext cx="693189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3600" b="1" dirty="0"/>
              <a:t>George Mason District Organization</a:t>
            </a:r>
            <a:endParaRPr kumimoji="0" lang="en-US" sz="3600" b="1" i="0" u="none" strike="noStrike" cap="none" spc="0" normalizeH="0" baseline="0" dirty="0">
              <a:ln>
                <a:noFill/>
              </a:ln>
              <a:solidFill>
                <a:srgbClr val="000000"/>
              </a:solidFill>
              <a:effectLst/>
              <a:uFillTx/>
              <a:latin typeface="+mj-lt"/>
              <a:ea typeface="+mj-ea"/>
              <a:cs typeface="+mj-cs"/>
              <a:sym typeface="Calibri"/>
            </a:endParaRPr>
          </a:p>
        </p:txBody>
      </p:sp>
      <p:sp>
        <p:nvSpPr>
          <p:cNvPr id="3" name="TextBox 2">
            <a:extLst>
              <a:ext uri="{FF2B5EF4-FFF2-40B4-BE49-F238E27FC236}">
                <a16:creationId xmlns:a16="http://schemas.microsoft.com/office/drawing/2014/main" id="{7A7209EA-DB7B-4C11-9539-A9CBC214C699}"/>
              </a:ext>
            </a:extLst>
          </p:cNvPr>
          <p:cNvSpPr txBox="1"/>
          <p:nvPr/>
        </p:nvSpPr>
        <p:spPr>
          <a:xfrm>
            <a:off x="1094509" y="1339335"/>
            <a:ext cx="2729345"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District Committee</a:t>
            </a:r>
          </a:p>
        </p:txBody>
      </p:sp>
      <p:sp>
        <p:nvSpPr>
          <p:cNvPr id="4" name="TextBox 3">
            <a:extLst>
              <a:ext uri="{FF2B5EF4-FFF2-40B4-BE49-F238E27FC236}">
                <a16:creationId xmlns:a16="http://schemas.microsoft.com/office/drawing/2014/main" id="{C27A0C6F-B09F-48B3-B006-07DF252D25A0}"/>
              </a:ext>
            </a:extLst>
          </p:cNvPr>
          <p:cNvSpPr txBox="1"/>
          <p:nvPr/>
        </p:nvSpPr>
        <p:spPr>
          <a:xfrm>
            <a:off x="5340395" y="1339335"/>
            <a:ext cx="2729345"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District Commissioner</a:t>
            </a:r>
          </a:p>
        </p:txBody>
      </p:sp>
      <p:sp>
        <p:nvSpPr>
          <p:cNvPr id="5" name="TextBox 4">
            <a:extLst>
              <a:ext uri="{FF2B5EF4-FFF2-40B4-BE49-F238E27FC236}">
                <a16:creationId xmlns:a16="http://schemas.microsoft.com/office/drawing/2014/main" id="{4347CAA8-1A71-48D4-9F3D-25BCF3DDAEF7}"/>
              </a:ext>
            </a:extLst>
          </p:cNvPr>
          <p:cNvSpPr txBox="1"/>
          <p:nvPr/>
        </p:nvSpPr>
        <p:spPr>
          <a:xfrm>
            <a:off x="9066736" y="1339335"/>
            <a:ext cx="1884218"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District Executive</a:t>
            </a:r>
          </a:p>
        </p:txBody>
      </p:sp>
      <p:sp>
        <p:nvSpPr>
          <p:cNvPr id="6" name="TextBox 5">
            <a:extLst>
              <a:ext uri="{FF2B5EF4-FFF2-40B4-BE49-F238E27FC236}">
                <a16:creationId xmlns:a16="http://schemas.microsoft.com/office/drawing/2014/main" id="{826CC41D-6387-4565-A2A9-AED3CD39C1CE}"/>
              </a:ext>
            </a:extLst>
          </p:cNvPr>
          <p:cNvSpPr txBox="1"/>
          <p:nvPr/>
        </p:nvSpPr>
        <p:spPr>
          <a:xfrm>
            <a:off x="484909" y="2161309"/>
            <a:ext cx="1330036"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Program</a:t>
            </a:r>
          </a:p>
        </p:txBody>
      </p:sp>
      <p:sp>
        <p:nvSpPr>
          <p:cNvPr id="7" name="TextBox 6">
            <a:extLst>
              <a:ext uri="{FF2B5EF4-FFF2-40B4-BE49-F238E27FC236}">
                <a16:creationId xmlns:a16="http://schemas.microsoft.com/office/drawing/2014/main" id="{9DC70BF4-332B-4268-A886-7E1CBD556563}"/>
              </a:ext>
            </a:extLst>
          </p:cNvPr>
          <p:cNvSpPr txBox="1"/>
          <p:nvPr/>
        </p:nvSpPr>
        <p:spPr>
          <a:xfrm>
            <a:off x="3060789" y="2161309"/>
            <a:ext cx="1330036"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Membership</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TextBox 7">
            <a:extLst>
              <a:ext uri="{FF2B5EF4-FFF2-40B4-BE49-F238E27FC236}">
                <a16:creationId xmlns:a16="http://schemas.microsoft.com/office/drawing/2014/main" id="{5C57A57E-6D95-48B7-93A6-C818BC5DD3A4}"/>
              </a:ext>
            </a:extLst>
          </p:cNvPr>
          <p:cNvSpPr txBox="1"/>
          <p:nvPr/>
        </p:nvSpPr>
        <p:spPr>
          <a:xfrm>
            <a:off x="311727" y="3433619"/>
            <a:ext cx="1676400" cy="64632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Marketing &amp; Communications</a:t>
            </a:r>
          </a:p>
        </p:txBody>
      </p:sp>
      <p:sp>
        <p:nvSpPr>
          <p:cNvPr id="9" name="TextBox 8">
            <a:extLst>
              <a:ext uri="{FF2B5EF4-FFF2-40B4-BE49-F238E27FC236}">
                <a16:creationId xmlns:a16="http://schemas.microsoft.com/office/drawing/2014/main" id="{556B7F6E-AD7B-4BC3-92B9-D27061464FA5}"/>
              </a:ext>
            </a:extLst>
          </p:cNvPr>
          <p:cNvSpPr txBox="1"/>
          <p:nvPr/>
        </p:nvSpPr>
        <p:spPr>
          <a:xfrm>
            <a:off x="3060789" y="3572118"/>
            <a:ext cx="1330036"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Finance</a:t>
            </a:r>
          </a:p>
        </p:txBody>
      </p:sp>
      <p:sp>
        <p:nvSpPr>
          <p:cNvPr id="10" name="TextBox 9">
            <a:extLst>
              <a:ext uri="{FF2B5EF4-FFF2-40B4-BE49-F238E27FC236}">
                <a16:creationId xmlns:a16="http://schemas.microsoft.com/office/drawing/2014/main" id="{0BAF7CDF-0CB4-46A1-8549-FE0B2E3FB247}"/>
              </a:ext>
            </a:extLst>
          </p:cNvPr>
          <p:cNvSpPr txBox="1"/>
          <p:nvPr/>
        </p:nvSpPr>
        <p:spPr>
          <a:xfrm>
            <a:off x="4805217" y="2142836"/>
            <a:ext cx="1596114" cy="64632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Unit Commissioners</a:t>
            </a:r>
          </a:p>
        </p:txBody>
      </p:sp>
      <p:sp>
        <p:nvSpPr>
          <p:cNvPr id="11" name="TextBox 10">
            <a:extLst>
              <a:ext uri="{FF2B5EF4-FFF2-40B4-BE49-F238E27FC236}">
                <a16:creationId xmlns:a16="http://schemas.microsoft.com/office/drawing/2014/main" id="{238E9E43-8C6F-4F86-BF85-3FBFD34080D2}"/>
              </a:ext>
            </a:extLst>
          </p:cNvPr>
          <p:cNvSpPr txBox="1"/>
          <p:nvPr/>
        </p:nvSpPr>
        <p:spPr>
          <a:xfrm>
            <a:off x="7073899" y="2281335"/>
            <a:ext cx="1330035"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Roundtables</a:t>
            </a:r>
          </a:p>
        </p:txBody>
      </p:sp>
      <p:sp>
        <p:nvSpPr>
          <p:cNvPr id="12" name="TextBox 11">
            <a:extLst>
              <a:ext uri="{FF2B5EF4-FFF2-40B4-BE49-F238E27FC236}">
                <a16:creationId xmlns:a16="http://schemas.microsoft.com/office/drawing/2014/main" id="{1F99A99F-71D2-4EDC-A51C-85AC464436E4}"/>
              </a:ext>
            </a:extLst>
          </p:cNvPr>
          <p:cNvSpPr txBox="1"/>
          <p:nvPr/>
        </p:nvSpPr>
        <p:spPr>
          <a:xfrm>
            <a:off x="5980012" y="3223337"/>
            <a:ext cx="1450109"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Rechartering</a:t>
            </a:r>
          </a:p>
        </p:txBody>
      </p:sp>
      <p:cxnSp>
        <p:nvCxnSpPr>
          <p:cNvPr id="14" name="Straight Connector 13">
            <a:extLst>
              <a:ext uri="{FF2B5EF4-FFF2-40B4-BE49-F238E27FC236}">
                <a16:creationId xmlns:a16="http://schemas.microsoft.com/office/drawing/2014/main" id="{3E37D428-BA6E-4ED4-981D-52669E821543}"/>
              </a:ext>
            </a:extLst>
          </p:cNvPr>
          <p:cNvCxnSpPr>
            <a:cxnSpLocks/>
            <a:stCxn id="4" idx="2"/>
          </p:cNvCxnSpPr>
          <p:nvPr/>
        </p:nvCxnSpPr>
        <p:spPr>
          <a:xfrm>
            <a:off x="6705068" y="1708665"/>
            <a:ext cx="0" cy="757335"/>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796740AF-72D3-4DFE-B082-6D31A46FF291}"/>
              </a:ext>
            </a:extLst>
          </p:cNvPr>
          <p:cNvCxnSpPr>
            <a:stCxn id="10" idx="3"/>
          </p:cNvCxnSpPr>
          <p:nvPr/>
        </p:nvCxnSpPr>
        <p:spPr>
          <a:xfrm flipV="1">
            <a:off x="6401331" y="2466000"/>
            <a:ext cx="655250" cy="1"/>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1342A86E-6D2D-406A-9EF3-90D402EF2EC7}"/>
              </a:ext>
            </a:extLst>
          </p:cNvPr>
          <p:cNvCxnSpPr>
            <a:endCxn id="12" idx="0"/>
          </p:cNvCxnSpPr>
          <p:nvPr/>
        </p:nvCxnSpPr>
        <p:spPr>
          <a:xfrm>
            <a:off x="6705066" y="2466000"/>
            <a:ext cx="1" cy="757337"/>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33CC0EB0-435A-450C-A2CE-D9F4159CD5D9}"/>
              </a:ext>
            </a:extLst>
          </p:cNvPr>
          <p:cNvCxnSpPr>
            <a:cxnSpLocks/>
            <a:stCxn id="3" idx="2"/>
          </p:cNvCxnSpPr>
          <p:nvPr/>
        </p:nvCxnSpPr>
        <p:spPr>
          <a:xfrm flipH="1">
            <a:off x="2459180" y="1708665"/>
            <a:ext cx="2" cy="2048118"/>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932F4DD1-61E1-4F6C-8854-994676159909}"/>
              </a:ext>
            </a:extLst>
          </p:cNvPr>
          <p:cNvCxnSpPr>
            <a:stCxn id="6" idx="3"/>
          </p:cNvCxnSpPr>
          <p:nvPr/>
        </p:nvCxnSpPr>
        <p:spPr>
          <a:xfrm>
            <a:off x="1814945" y="2345974"/>
            <a:ext cx="644236"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2AA85BB2-6F8C-4081-8B95-502A47DA6232}"/>
              </a:ext>
            </a:extLst>
          </p:cNvPr>
          <p:cNvCxnSpPr>
            <a:stCxn id="7" idx="1"/>
          </p:cNvCxnSpPr>
          <p:nvPr/>
        </p:nvCxnSpPr>
        <p:spPr>
          <a:xfrm flipH="1">
            <a:off x="2459181" y="2345974"/>
            <a:ext cx="60160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9B04235F-0201-4E69-9AAF-EC2E6928F8C5}"/>
              </a:ext>
            </a:extLst>
          </p:cNvPr>
          <p:cNvCxnSpPr>
            <a:stCxn id="8" idx="3"/>
          </p:cNvCxnSpPr>
          <p:nvPr/>
        </p:nvCxnSpPr>
        <p:spPr>
          <a:xfrm flipV="1">
            <a:off x="1988127" y="3756783"/>
            <a:ext cx="471054" cy="1"/>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CF444268-3B68-4CDA-8C6C-685CEA7FC6E8}"/>
              </a:ext>
            </a:extLst>
          </p:cNvPr>
          <p:cNvCxnSpPr>
            <a:endCxn id="9" idx="1"/>
          </p:cNvCxnSpPr>
          <p:nvPr/>
        </p:nvCxnSpPr>
        <p:spPr>
          <a:xfrm>
            <a:off x="2459179" y="3756783"/>
            <a:ext cx="601610"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00FC1168-5C32-4999-A58F-94D5DD905DA2}"/>
              </a:ext>
            </a:extLst>
          </p:cNvPr>
          <p:cNvSpPr txBox="1"/>
          <p:nvPr/>
        </p:nvSpPr>
        <p:spPr>
          <a:xfrm>
            <a:off x="1457033" y="4636655"/>
            <a:ext cx="2004291" cy="64632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Nominating Committee</a:t>
            </a:r>
          </a:p>
        </p:txBody>
      </p:sp>
      <p:cxnSp>
        <p:nvCxnSpPr>
          <p:cNvPr id="17" name="Straight Connector 16">
            <a:extLst>
              <a:ext uri="{FF2B5EF4-FFF2-40B4-BE49-F238E27FC236}">
                <a16:creationId xmlns:a16="http://schemas.microsoft.com/office/drawing/2014/main" id="{2710810D-3A28-436C-999F-18FD9B72D135}"/>
              </a:ext>
            </a:extLst>
          </p:cNvPr>
          <p:cNvCxnSpPr>
            <a:endCxn id="13" idx="0"/>
          </p:cNvCxnSpPr>
          <p:nvPr/>
        </p:nvCxnSpPr>
        <p:spPr>
          <a:xfrm>
            <a:off x="2459179" y="3779866"/>
            <a:ext cx="0" cy="856789"/>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246892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1B6EC0-F4BA-421E-91E1-0E0F37376E95}"/>
              </a:ext>
            </a:extLst>
          </p:cNvPr>
          <p:cNvSpPr txBox="1"/>
          <p:nvPr/>
        </p:nvSpPr>
        <p:spPr>
          <a:xfrm>
            <a:off x="3500582" y="406400"/>
            <a:ext cx="576349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j-lt"/>
                <a:ea typeface="+mj-ea"/>
                <a:cs typeface="+mj-cs"/>
                <a:sym typeface="Calibri"/>
              </a:rPr>
              <a:t>District Committee Support</a:t>
            </a:r>
          </a:p>
        </p:txBody>
      </p:sp>
      <p:sp>
        <p:nvSpPr>
          <p:cNvPr id="3" name="TextBox 2">
            <a:extLst>
              <a:ext uri="{FF2B5EF4-FFF2-40B4-BE49-F238E27FC236}">
                <a16:creationId xmlns:a16="http://schemas.microsoft.com/office/drawing/2014/main" id="{A531F7FF-DDB2-4655-ADAF-DE253866FC58}"/>
              </a:ext>
            </a:extLst>
          </p:cNvPr>
          <p:cNvSpPr txBox="1"/>
          <p:nvPr/>
        </p:nvSpPr>
        <p:spPr>
          <a:xfrm>
            <a:off x="424873" y="1206661"/>
            <a:ext cx="4017817"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Program - Advancement &amp; Recognition</a:t>
            </a:r>
          </a:p>
        </p:txBody>
      </p:sp>
      <p:sp>
        <p:nvSpPr>
          <p:cNvPr id="4" name="TextBox 3">
            <a:extLst>
              <a:ext uri="{FF2B5EF4-FFF2-40B4-BE49-F238E27FC236}">
                <a16:creationId xmlns:a16="http://schemas.microsoft.com/office/drawing/2014/main" id="{E03DC726-B2C7-4ECE-A7F2-44D8D69C16D4}"/>
              </a:ext>
            </a:extLst>
          </p:cNvPr>
          <p:cNvSpPr txBox="1"/>
          <p:nvPr/>
        </p:nvSpPr>
        <p:spPr>
          <a:xfrm>
            <a:off x="424872" y="3325078"/>
            <a:ext cx="4017817"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Program - Camping &amp; Outdoor Programs</a:t>
            </a:r>
          </a:p>
        </p:txBody>
      </p:sp>
      <p:sp>
        <p:nvSpPr>
          <p:cNvPr id="5" name="TextBox 4">
            <a:extLst>
              <a:ext uri="{FF2B5EF4-FFF2-40B4-BE49-F238E27FC236}">
                <a16:creationId xmlns:a16="http://schemas.microsoft.com/office/drawing/2014/main" id="{32B9E257-AAD4-48E8-A391-731F6A2E72D0}"/>
              </a:ext>
            </a:extLst>
          </p:cNvPr>
          <p:cNvSpPr txBox="1"/>
          <p:nvPr/>
        </p:nvSpPr>
        <p:spPr>
          <a:xfrm>
            <a:off x="849744" y="1674676"/>
            <a:ext cx="3268963"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Life to Eagle Seminars (2) (S)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Eagle Boards of Review (S)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District Court of Honor (C &amp;  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Merit Badge Day (S)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Eagle Recognition Dinner (S)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6" name="TextBox 5">
            <a:extLst>
              <a:ext uri="{FF2B5EF4-FFF2-40B4-BE49-F238E27FC236}">
                <a16:creationId xmlns:a16="http://schemas.microsoft.com/office/drawing/2014/main" id="{CF243ADE-53E6-4BFB-97A0-D8358E03ADD7}"/>
              </a:ext>
            </a:extLst>
          </p:cNvPr>
          <p:cNvSpPr txBox="1"/>
          <p:nvPr/>
        </p:nvSpPr>
        <p:spPr>
          <a:xfrm>
            <a:off x="883138" y="3849958"/>
            <a:ext cx="2925087"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Cub Day Camp (C)</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Scout Camp (S)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High Adventure (S)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Shooting Sports (C &amp; 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Aquatics (C&amp;S)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COPE &amp; Climbing (</a:t>
            </a:r>
            <a:r>
              <a:rPr lang="en-US" dirty="0"/>
              <a:t>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Conservation (C &amp; 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Outdoor Ethics (C &amp; 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Health &amp; Safety (C &amp;S)</a:t>
            </a:r>
          </a:p>
        </p:txBody>
      </p:sp>
      <p:sp>
        <p:nvSpPr>
          <p:cNvPr id="7" name="TextBox 6">
            <a:extLst>
              <a:ext uri="{FF2B5EF4-FFF2-40B4-BE49-F238E27FC236}">
                <a16:creationId xmlns:a16="http://schemas.microsoft.com/office/drawing/2014/main" id="{24EC23CB-09BA-41D7-B539-1AD779636D89}"/>
              </a:ext>
            </a:extLst>
          </p:cNvPr>
          <p:cNvSpPr txBox="1"/>
          <p:nvPr/>
        </p:nvSpPr>
        <p:spPr>
          <a:xfrm>
            <a:off x="4913039" y="3743212"/>
            <a:ext cx="3338590"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Program - Training</a:t>
            </a:r>
          </a:p>
        </p:txBody>
      </p:sp>
      <p:sp>
        <p:nvSpPr>
          <p:cNvPr id="8" name="TextBox 7">
            <a:extLst>
              <a:ext uri="{FF2B5EF4-FFF2-40B4-BE49-F238E27FC236}">
                <a16:creationId xmlns:a16="http://schemas.microsoft.com/office/drawing/2014/main" id="{49D29229-5195-40C9-B30A-EF20E959CB11}"/>
              </a:ext>
            </a:extLst>
          </p:cNvPr>
          <p:cNvSpPr txBox="1"/>
          <p:nvPr/>
        </p:nvSpPr>
        <p:spPr>
          <a:xfrm>
            <a:off x="4978047" y="4218613"/>
            <a:ext cx="3208573"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Cub Leader Training (C)</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Scout Leader IOLS (S)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NYLT (S)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Woodbadge (C &amp; S)</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0" name="TextBox 9">
            <a:extLst>
              <a:ext uri="{FF2B5EF4-FFF2-40B4-BE49-F238E27FC236}">
                <a16:creationId xmlns:a16="http://schemas.microsoft.com/office/drawing/2014/main" id="{797E56E1-3EBE-45F0-B6F6-D857BD95C907}"/>
              </a:ext>
            </a:extLst>
          </p:cNvPr>
          <p:cNvSpPr txBox="1"/>
          <p:nvPr/>
        </p:nvSpPr>
        <p:spPr>
          <a:xfrm>
            <a:off x="5043056" y="1130417"/>
            <a:ext cx="3338590"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Program - Activities &amp; Civic Service</a:t>
            </a:r>
          </a:p>
        </p:txBody>
      </p:sp>
      <p:sp>
        <p:nvSpPr>
          <p:cNvPr id="11" name="TextBox 10">
            <a:extLst>
              <a:ext uri="{FF2B5EF4-FFF2-40B4-BE49-F238E27FC236}">
                <a16:creationId xmlns:a16="http://schemas.microsoft.com/office/drawing/2014/main" id="{A18BC257-F67A-498E-99B3-3B42EB6AAC15}"/>
              </a:ext>
            </a:extLst>
          </p:cNvPr>
          <p:cNvSpPr txBox="1"/>
          <p:nvPr/>
        </p:nvSpPr>
        <p:spPr>
          <a:xfrm>
            <a:off x="5016357" y="1605818"/>
            <a:ext cx="2883877"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Camporees (2) (S)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Flags In (2) (C &amp;S)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Pinewood Derby (C)</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Scouting for Food (C&amp;S)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Pi Day (C&amp;S)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Hike-O-Ree (C&amp;S)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JOTI/JOTA/JOTT (C&amp;S)</a:t>
            </a:r>
          </a:p>
        </p:txBody>
      </p:sp>
      <p:sp>
        <p:nvSpPr>
          <p:cNvPr id="12" name="TextBox 11">
            <a:extLst>
              <a:ext uri="{FF2B5EF4-FFF2-40B4-BE49-F238E27FC236}">
                <a16:creationId xmlns:a16="http://schemas.microsoft.com/office/drawing/2014/main" id="{A3EE100E-86CB-46B4-94E1-790093BF5037}"/>
              </a:ext>
            </a:extLst>
          </p:cNvPr>
          <p:cNvSpPr txBox="1"/>
          <p:nvPr/>
        </p:nvSpPr>
        <p:spPr>
          <a:xfrm>
            <a:off x="4913039" y="5511276"/>
            <a:ext cx="3338590"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Membership</a:t>
            </a:r>
          </a:p>
        </p:txBody>
      </p:sp>
      <p:sp>
        <p:nvSpPr>
          <p:cNvPr id="13" name="TextBox 12">
            <a:extLst>
              <a:ext uri="{FF2B5EF4-FFF2-40B4-BE49-F238E27FC236}">
                <a16:creationId xmlns:a16="http://schemas.microsoft.com/office/drawing/2014/main" id="{4008A1E1-6A68-49C0-8855-C5F26F80C6C0}"/>
              </a:ext>
            </a:extLst>
          </p:cNvPr>
          <p:cNvSpPr txBox="1"/>
          <p:nvPr/>
        </p:nvSpPr>
        <p:spPr>
          <a:xfrm>
            <a:off x="4978047" y="6023109"/>
            <a:ext cx="276167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Join Scouting Events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Assist new units</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4" name="TextBox 13">
            <a:extLst>
              <a:ext uri="{FF2B5EF4-FFF2-40B4-BE49-F238E27FC236}">
                <a16:creationId xmlns:a16="http://schemas.microsoft.com/office/drawing/2014/main" id="{40A4B78A-EE07-4EA3-905E-9EC774FE301A}"/>
              </a:ext>
            </a:extLst>
          </p:cNvPr>
          <p:cNvSpPr txBox="1"/>
          <p:nvPr/>
        </p:nvSpPr>
        <p:spPr>
          <a:xfrm>
            <a:off x="8668611" y="1158206"/>
            <a:ext cx="3338590"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Finance</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5" name="TextBox 14">
            <a:extLst>
              <a:ext uri="{FF2B5EF4-FFF2-40B4-BE49-F238E27FC236}">
                <a16:creationId xmlns:a16="http://schemas.microsoft.com/office/drawing/2014/main" id="{4CB39AB7-1452-4046-A93A-F43EA4DE8D50}"/>
              </a:ext>
            </a:extLst>
          </p:cNvPr>
          <p:cNvSpPr txBox="1"/>
          <p:nvPr/>
        </p:nvSpPr>
        <p:spPr>
          <a:xfrm>
            <a:off x="8668611" y="1677145"/>
            <a:ext cx="3338590"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Meet District fundraising goals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Promote Popcorn sales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Lead Friends of Scouting campaign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Solicit donations to fund Scouting programs.</a:t>
            </a:r>
          </a:p>
        </p:txBody>
      </p:sp>
      <p:sp>
        <p:nvSpPr>
          <p:cNvPr id="16" name="TextBox 15">
            <a:extLst>
              <a:ext uri="{FF2B5EF4-FFF2-40B4-BE49-F238E27FC236}">
                <a16:creationId xmlns:a16="http://schemas.microsoft.com/office/drawing/2014/main" id="{E7CA8A4E-86B4-428E-993E-44A88D911E2A}"/>
              </a:ext>
            </a:extLst>
          </p:cNvPr>
          <p:cNvSpPr txBox="1"/>
          <p:nvPr/>
        </p:nvSpPr>
        <p:spPr>
          <a:xfrm>
            <a:off x="8668611" y="3513894"/>
            <a:ext cx="3338590"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Marketing &amp; Communications</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7" name="TextBox 16">
            <a:extLst>
              <a:ext uri="{FF2B5EF4-FFF2-40B4-BE49-F238E27FC236}">
                <a16:creationId xmlns:a16="http://schemas.microsoft.com/office/drawing/2014/main" id="{6F2881A3-BC34-424A-9C50-32A22619D55F}"/>
              </a:ext>
            </a:extLst>
          </p:cNvPr>
          <p:cNvSpPr txBox="1"/>
          <p:nvPr/>
        </p:nvSpPr>
        <p:spPr>
          <a:xfrm>
            <a:off x="8668611" y="3965649"/>
            <a:ext cx="3208573"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District bi-monthly newsletter</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Develop articles for Scouting publications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Submit articles to local news outlets</a:t>
            </a:r>
          </a:p>
        </p:txBody>
      </p:sp>
      <p:sp>
        <p:nvSpPr>
          <p:cNvPr id="18" name="TextBox 17">
            <a:extLst>
              <a:ext uri="{FF2B5EF4-FFF2-40B4-BE49-F238E27FC236}">
                <a16:creationId xmlns:a16="http://schemas.microsoft.com/office/drawing/2014/main" id="{2C409EB9-9AB5-4402-9A67-F93F1CC77F14}"/>
              </a:ext>
            </a:extLst>
          </p:cNvPr>
          <p:cNvSpPr txBox="1"/>
          <p:nvPr/>
        </p:nvSpPr>
        <p:spPr>
          <a:xfrm>
            <a:off x="8668611" y="5443424"/>
            <a:ext cx="3338590"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Nominating Committee</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9" name="TextBox 18">
            <a:extLst>
              <a:ext uri="{FF2B5EF4-FFF2-40B4-BE49-F238E27FC236}">
                <a16:creationId xmlns:a16="http://schemas.microsoft.com/office/drawing/2014/main" id="{BEC30914-3450-4614-B62B-4E42F456433C}"/>
              </a:ext>
            </a:extLst>
          </p:cNvPr>
          <p:cNvSpPr txBox="1"/>
          <p:nvPr/>
        </p:nvSpPr>
        <p:spPr>
          <a:xfrm>
            <a:off x="8668611" y="6004647"/>
            <a:ext cx="312061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Recruit District volunteers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Recommend slate of officers</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81521769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47728-C724-4FDF-8D7F-E526AF6848B5}"/>
              </a:ext>
            </a:extLst>
          </p:cNvPr>
          <p:cNvSpPr txBox="1"/>
          <p:nvPr/>
        </p:nvSpPr>
        <p:spPr>
          <a:xfrm>
            <a:off x="3158835" y="480290"/>
            <a:ext cx="622530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rPr>
              <a:t>What are </a:t>
            </a:r>
            <a:r>
              <a:rPr lang="en-US" sz="3600" b="1" dirty="0">
                <a:latin typeface="Arial" panose="020B0604020202020204" pitchFamily="34" charset="0"/>
                <a:cs typeface="Arial" panose="020B0604020202020204" pitchFamily="34" charset="0"/>
              </a:rPr>
              <a:t>Unit Needs?</a:t>
            </a:r>
            <a:endParaRPr kumimoji="0" lang="en-US" sz="36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3" name="TextBox 2">
            <a:extLst>
              <a:ext uri="{FF2B5EF4-FFF2-40B4-BE49-F238E27FC236}">
                <a16:creationId xmlns:a16="http://schemas.microsoft.com/office/drawing/2014/main" id="{6991AED1-20C4-407B-8588-357DF94AB193}"/>
              </a:ext>
            </a:extLst>
          </p:cNvPr>
          <p:cNvSpPr txBox="1"/>
          <p:nvPr/>
        </p:nvSpPr>
        <p:spPr>
          <a:xfrm>
            <a:off x="849086" y="1166843"/>
            <a:ext cx="10591800"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0" hangingPunct="0">
              <a:lnSpc>
                <a:spcPct val="100000"/>
              </a:lnSpc>
              <a:spcBef>
                <a:spcPts val="0"/>
              </a:spcBef>
              <a:spcAft>
                <a:spcPts val="0"/>
              </a:spcAft>
              <a:buClrTx/>
              <a:buSzTx/>
              <a:tabLst/>
            </a:pPr>
            <a:r>
              <a:rPr kumimoji="0" lang="en-US" sz="1800" b="0" i="0" u="none" strike="noStrike" cap="none" spc="0" normalizeH="0" baseline="0" dirty="0">
                <a:ln>
                  <a:noFill/>
                </a:ln>
                <a:solidFill>
                  <a:srgbClr val="000000"/>
                </a:solidFill>
                <a:effectLst/>
                <a:uFillTx/>
                <a:latin typeface="+mj-lt"/>
                <a:ea typeface="+mj-ea"/>
                <a:cs typeface="+mj-cs"/>
                <a:sym typeface="Calibri"/>
              </a:rPr>
              <a:t>Some questions to frame a discussion of unit needs for District support:</a:t>
            </a:r>
          </a:p>
          <a:p>
            <a:pPr marR="0" algn="l" defTabSz="914400" rtl="0" fontAlgn="auto" latinLnBrk="0" hangingPunct="0">
              <a:lnSpc>
                <a:spcPct val="100000"/>
              </a:lnSpc>
              <a:spcBef>
                <a:spcPts val="0"/>
              </a:spcBef>
              <a:spcAft>
                <a:spcPts val="0"/>
              </a:spcAft>
              <a:buClrTx/>
              <a:buSzTx/>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Arial" panose="020B0604020202020204" pitchFamily="34" charset="0"/>
                <a:cs typeface="Arial" panose="020B0604020202020204" pitchFamily="34" charset="0"/>
              </a:rPr>
              <a:t>What elements of the District program do we need to continue? Start? Stop?</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dirty="0">
              <a:latin typeface="Arial" panose="020B0604020202020204" pitchFamily="34" charset="0"/>
              <a:cs typeface="Arial" panose="020B0604020202020204"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Arial" panose="020B0604020202020204" pitchFamily="34" charset="0"/>
                <a:cs typeface="Arial" panose="020B0604020202020204" pitchFamily="34" charset="0"/>
              </a:rPr>
              <a:t>How do unit leaders see their unit’s role in supporting the District?  What constitutes unit support?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dirty="0">
              <a:latin typeface="Arial" panose="020B0604020202020204" pitchFamily="34" charset="0"/>
              <a:cs typeface="Arial" panose="020B0604020202020204"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rPr>
              <a:t>What can we do to </a:t>
            </a:r>
            <a:r>
              <a:rPr lang="en-US" dirty="0">
                <a:latin typeface="Arial" panose="020B0604020202020204" pitchFamily="34" charset="0"/>
                <a:cs typeface="Arial" panose="020B0604020202020204" pitchFamily="34" charset="0"/>
              </a:rPr>
              <a:t>promote greater participation in Cub Scout camps?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dirty="0">
              <a:latin typeface="Arial" panose="020B0604020202020204" pitchFamily="34" charset="0"/>
              <a:cs typeface="Arial" panose="020B0604020202020204"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rPr>
              <a:t>How can we better support Cub units?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Arial" panose="020B0604020202020204" pitchFamily="34" charset="0"/>
                <a:cs typeface="Arial" panose="020B0604020202020204" pitchFamily="34" charset="0"/>
              </a:rPr>
              <a:t>What can we do to improve recruiting new Cubs, Scouts and volunteer leaders?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dirty="0">
              <a:latin typeface="Arial" panose="020B0604020202020204" pitchFamily="34" charset="0"/>
              <a:cs typeface="Arial" panose="020B0604020202020204"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rPr>
              <a:t>How do we increase the </a:t>
            </a:r>
            <a:r>
              <a:rPr lang="en-US" dirty="0">
                <a:latin typeface="Arial" panose="020B0604020202020204" pitchFamily="34" charset="0"/>
                <a:cs typeface="Arial" panose="020B0604020202020204" pitchFamily="34" charset="0"/>
              </a:rPr>
              <a:t>percentage of fully trained leaders among our Cub and Scouts BSA units?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dirty="0">
              <a:latin typeface="Arial" panose="020B0604020202020204" pitchFamily="34" charset="0"/>
              <a:cs typeface="Arial" panose="020B0604020202020204"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Arial" panose="020B0604020202020204" pitchFamily="34" charset="0"/>
                <a:cs typeface="Arial" panose="020B0604020202020204" pitchFamily="34" charset="0"/>
              </a:rPr>
              <a:t>What can we do to communicate better?</a:t>
            </a:r>
          </a:p>
          <a:p>
            <a:pPr marR="0" algn="l" defTabSz="914400" rtl="0" fontAlgn="auto" latinLnBrk="0" hangingPunct="0">
              <a:lnSpc>
                <a:spcPct val="100000"/>
              </a:lnSpc>
              <a:spcBef>
                <a:spcPts val="0"/>
              </a:spcBef>
              <a:spcAft>
                <a:spcPts val="0"/>
              </a:spcAft>
              <a:buClrTx/>
              <a:buSzTx/>
              <a:tabLst/>
            </a:pPr>
            <a:endParaRPr lang="en-US" dirty="0"/>
          </a:p>
        </p:txBody>
      </p:sp>
    </p:spTree>
    <p:extLst>
      <p:ext uri="{BB962C8B-B14F-4D97-AF65-F5344CB8AC3E}">
        <p14:creationId xmlns:p14="http://schemas.microsoft.com/office/powerpoint/2010/main" val="54977749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5582-FF09-4BC7-B38F-77990A140A29}"/>
              </a:ext>
            </a:extLst>
          </p:cNvPr>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District Advancement &amp; Recognition Activities</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Stop, Start, Continue</a:t>
            </a:r>
          </a:p>
        </p:txBody>
      </p:sp>
      <p:sp>
        <p:nvSpPr>
          <p:cNvPr id="3" name="Text Placeholder 2">
            <a:extLst>
              <a:ext uri="{FF2B5EF4-FFF2-40B4-BE49-F238E27FC236}">
                <a16:creationId xmlns:a16="http://schemas.microsoft.com/office/drawing/2014/main" id="{06FC4ED7-967E-49EE-A5A6-BD090145CDDA}"/>
              </a:ext>
            </a:extLst>
          </p:cNvPr>
          <p:cNvSpPr>
            <a:spLocks noGrp="1"/>
          </p:cNvSpPr>
          <p:nvPr>
            <p:ph type="body" idx="1"/>
          </p:nvPr>
        </p:nvSpPr>
        <p:spPr/>
        <p:txBody>
          <a:bodyPr/>
          <a:lstStyle/>
          <a:p>
            <a:r>
              <a:rPr kumimoji="0" lang="en-US" sz="2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rPr>
              <a:t>Life to Eagle Seminars (2) (S)</a:t>
            </a:r>
            <a:r>
              <a:rPr lang="en-US" dirty="0">
                <a:latin typeface="Arial" panose="020B0604020202020204" pitchFamily="34" charset="0"/>
                <a:cs typeface="Arial" panose="020B0604020202020204" pitchFamily="34" charset="0"/>
              </a:rPr>
              <a:t> 	Lion/Tiger Graduation (C)</a:t>
            </a:r>
            <a:endParaRPr kumimoji="0" lang="en-US" sz="2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a:p>
            <a:r>
              <a:rPr lang="en-US" dirty="0">
                <a:latin typeface="Arial" panose="020B0604020202020204" pitchFamily="34" charset="0"/>
                <a:cs typeface="Arial" panose="020B0604020202020204" pitchFamily="34" charset="0"/>
              </a:rPr>
              <a:t>District Court of Honor (C &amp;  S) 	Merit Badge Day (S)</a:t>
            </a:r>
            <a:endParaRPr kumimoji="0" lang="en-US" sz="2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a:p>
            <a:r>
              <a:rPr lang="en-US" dirty="0">
                <a:latin typeface="Arial" panose="020B0604020202020204" pitchFamily="34" charset="0"/>
                <a:cs typeface="Arial" panose="020B0604020202020204" pitchFamily="34" charset="0"/>
              </a:rPr>
              <a:t>Eagle Recognition Dinner (S)</a:t>
            </a:r>
          </a:p>
          <a:p>
            <a:r>
              <a:rPr lang="en-US" dirty="0">
                <a:latin typeface="Arial" panose="020B0604020202020204" pitchFamily="34" charset="0"/>
                <a:cs typeface="Arial" panose="020B0604020202020204" pitchFamily="34" charset="0"/>
              </a:rPr>
              <a:t>District Volunteer Recognition Dinner/Picnic (inc. Dist. COH)</a:t>
            </a:r>
          </a:p>
          <a:p>
            <a:r>
              <a:rPr lang="en-US" dirty="0">
                <a:latin typeface="Arial" panose="020B0604020202020204" pitchFamily="34" charset="0"/>
                <a:cs typeface="Arial" panose="020B0604020202020204" pitchFamily="34" charset="0"/>
              </a:rPr>
              <a:t>Ideas____________</a:t>
            </a:r>
          </a:p>
          <a:p>
            <a:r>
              <a:rPr lang="en-US" dirty="0">
                <a:latin typeface="Arial" panose="020B0604020202020204" pitchFamily="34" charset="0"/>
                <a:cs typeface="Arial" panose="020B0604020202020204" pitchFamily="34" charset="0"/>
              </a:rPr>
              <a:t>Ideas____________</a:t>
            </a:r>
          </a:p>
          <a:p>
            <a:r>
              <a:rPr lang="en-US" dirty="0">
                <a:latin typeface="Arial" panose="020B0604020202020204" pitchFamily="34" charset="0"/>
                <a:cs typeface="Arial" panose="020B0604020202020204" pitchFamily="34" charset="0"/>
              </a:rPr>
              <a:t>Ideas____________</a:t>
            </a:r>
          </a:p>
        </p:txBody>
      </p:sp>
    </p:spTree>
    <p:extLst>
      <p:ext uri="{BB962C8B-B14F-4D97-AF65-F5344CB8AC3E}">
        <p14:creationId xmlns:p14="http://schemas.microsoft.com/office/powerpoint/2010/main" val="37731124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719B7-4067-4ED2-9D07-932D55068C5F}"/>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District Activities</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Start, Stop, Continue</a:t>
            </a:r>
          </a:p>
        </p:txBody>
      </p:sp>
      <p:sp>
        <p:nvSpPr>
          <p:cNvPr id="3" name="Text Placeholder 2">
            <a:extLst>
              <a:ext uri="{FF2B5EF4-FFF2-40B4-BE49-F238E27FC236}">
                <a16:creationId xmlns:a16="http://schemas.microsoft.com/office/drawing/2014/main" id="{A00DF2AA-03A2-434E-81BA-5DCE139A9B5E}"/>
              </a:ext>
            </a:extLst>
          </p:cNvPr>
          <p:cNvSpPr>
            <a:spLocks noGrp="1"/>
          </p:cNvSpPr>
          <p:nvPr>
            <p:ph type="body" idx="1"/>
          </p:nvPr>
        </p:nvSpPr>
        <p:spPr/>
        <p:txBody>
          <a:bodyPr>
            <a:normAutofit/>
          </a:bodyPr>
          <a:lstStyle/>
          <a:p>
            <a:r>
              <a:rPr kumimoji="0" lang="en-US" sz="2800" b="0" i="0" u="none" strike="noStrike" cap="none" spc="0" normalizeH="0" baseline="0" dirty="0">
                <a:ln>
                  <a:noFill/>
                </a:ln>
                <a:solidFill>
                  <a:srgbClr val="000000"/>
                </a:solidFill>
                <a:effectLst/>
                <a:uFillTx/>
                <a:latin typeface="+mj-lt"/>
                <a:ea typeface="+mj-ea"/>
                <a:cs typeface="+mj-cs"/>
                <a:sym typeface="Calibri"/>
              </a:rPr>
              <a:t>Camporees (2) (S)			Fishing Derby (C)</a:t>
            </a:r>
          </a:p>
          <a:p>
            <a:r>
              <a:rPr kumimoji="0" lang="en-US" sz="2800" b="0" i="0" u="none" strike="noStrike" cap="none" spc="0" normalizeH="0" baseline="0" dirty="0">
                <a:ln>
                  <a:noFill/>
                </a:ln>
                <a:solidFill>
                  <a:srgbClr val="000000"/>
                </a:solidFill>
                <a:effectLst/>
                <a:uFillTx/>
                <a:latin typeface="+mj-lt"/>
                <a:ea typeface="+mj-ea"/>
                <a:cs typeface="+mj-cs"/>
                <a:sym typeface="Calibri"/>
              </a:rPr>
              <a:t>Pinewood Derby (C)			Haunted Woods (C)</a:t>
            </a:r>
          </a:p>
          <a:p>
            <a:r>
              <a:rPr kumimoji="0" lang="en-US" sz="2800" b="0" i="0" u="none" strike="noStrike" cap="none" spc="0" normalizeH="0" baseline="0" dirty="0">
                <a:ln>
                  <a:noFill/>
                </a:ln>
                <a:solidFill>
                  <a:srgbClr val="000000"/>
                </a:solidFill>
                <a:effectLst/>
                <a:uFillTx/>
                <a:latin typeface="+mj-lt"/>
                <a:ea typeface="+mj-ea"/>
                <a:cs typeface="+mj-cs"/>
                <a:sym typeface="Calibri"/>
              </a:rPr>
              <a:t>Pi Day (C&amp;S)				Water Carnival (C)</a:t>
            </a:r>
          </a:p>
          <a:p>
            <a:r>
              <a:rPr lang="en-US" dirty="0"/>
              <a:t>Hike-O-Ree (C&amp;S)			Webelos Woods  </a:t>
            </a:r>
            <a:r>
              <a:rPr kumimoji="0" lang="en-US" sz="2800" b="0" i="0" u="none" strike="noStrike" cap="none" spc="0" normalizeH="0" baseline="0" dirty="0">
                <a:ln>
                  <a:noFill/>
                </a:ln>
                <a:solidFill>
                  <a:srgbClr val="000000"/>
                </a:solidFill>
                <a:effectLst/>
                <a:uFillTx/>
                <a:latin typeface="+mj-lt"/>
                <a:ea typeface="+mj-ea"/>
                <a:cs typeface="+mj-cs"/>
                <a:sym typeface="Calibri"/>
              </a:rPr>
              <a:t>(C)</a:t>
            </a:r>
            <a:endParaRPr lang="en-US" dirty="0"/>
          </a:p>
          <a:p>
            <a:r>
              <a:rPr kumimoji="0" lang="en-US" sz="2800" b="0" i="0" u="none" strike="noStrike" cap="none" spc="0" normalizeH="0" baseline="0" dirty="0">
                <a:ln>
                  <a:noFill/>
                </a:ln>
                <a:solidFill>
                  <a:srgbClr val="000000"/>
                </a:solidFill>
                <a:effectLst/>
                <a:uFillTx/>
                <a:latin typeface="+mj-lt"/>
                <a:ea typeface="+mj-ea"/>
                <a:cs typeface="+mj-cs"/>
                <a:sym typeface="Calibri"/>
              </a:rPr>
              <a:t>JOTI/JOTA/JOTT (C&amp;S)			Family Camp (C)</a:t>
            </a:r>
          </a:p>
          <a:p>
            <a:r>
              <a:rPr lang="en-US" dirty="0"/>
              <a:t>District Games (C&amp; S)			Ideas__________</a:t>
            </a:r>
          </a:p>
          <a:p>
            <a:r>
              <a:rPr lang="en-US" dirty="0"/>
              <a:t>Klondike Derby (S)			Ideas__________</a:t>
            </a:r>
          </a:p>
          <a:p>
            <a:r>
              <a:rPr lang="en-US" dirty="0"/>
              <a:t>Winterberg (S)				Ideas__________</a:t>
            </a:r>
          </a:p>
        </p:txBody>
      </p:sp>
    </p:spTree>
    <p:extLst>
      <p:ext uri="{BB962C8B-B14F-4D97-AF65-F5344CB8AC3E}">
        <p14:creationId xmlns:p14="http://schemas.microsoft.com/office/powerpoint/2010/main" val="1335830402"/>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C5E0B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1281</TotalTime>
  <Words>3225</Words>
  <Application>Microsoft Office PowerPoint</Application>
  <PresentationFormat>Widescreen</PresentationFormat>
  <Paragraphs>360</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Symbol</vt:lpstr>
      <vt:lpstr>Office Theme</vt:lpstr>
      <vt:lpstr>George Mason District  Roundtable</vt:lpstr>
      <vt:lpstr>PowerPoint Presentation</vt:lpstr>
      <vt:lpstr>Council Update/Charter Renewal</vt:lpstr>
      <vt:lpstr>What Do Units Need from the District? </vt:lpstr>
      <vt:lpstr>PowerPoint Presentation</vt:lpstr>
      <vt:lpstr>PowerPoint Presentation</vt:lpstr>
      <vt:lpstr>PowerPoint Presentation</vt:lpstr>
      <vt:lpstr>District Advancement &amp; Recognition Activities Stop, Start, Continue</vt:lpstr>
      <vt:lpstr>District Activities Start, Stop, Continue</vt:lpstr>
      <vt:lpstr>District Civic Service Start, Stop, Continue</vt:lpstr>
      <vt:lpstr>District Training Start, Stop, Continue</vt:lpstr>
      <vt:lpstr>PowerPoint Presentation</vt:lpstr>
      <vt:lpstr>George Mason Program </vt:lpstr>
      <vt:lpstr>Current 2021-2022 GM Calendar</vt:lpstr>
      <vt:lpstr>Scouting for Food</vt:lpstr>
      <vt:lpstr>Pi Day! Monday, March 14, 2022</vt:lpstr>
      <vt:lpstr>2022 George Mason Pinewood Derby</vt:lpstr>
      <vt:lpstr>District Court of Honor </vt:lpstr>
      <vt:lpstr>George Mason Hike-O-Ree</vt:lpstr>
      <vt:lpstr>Civic and Related Activities of Interest to Scouts </vt:lpstr>
      <vt:lpstr>Civic and Related Activities of Interest to Scouts – Cont.</vt:lpstr>
      <vt:lpstr>Civic and Related Activities of Interest to Scouts – Cont.</vt:lpstr>
      <vt:lpstr>Training</vt:lpstr>
      <vt:lpstr>SCOUTS BSA Roundtable</vt:lpstr>
      <vt:lpstr>District Life to Eagle Seminar</vt:lpstr>
      <vt:lpstr>GEORGE MASON DISTRICT CAMPOREE </vt:lpstr>
      <vt:lpstr>Future Camporees</vt:lpstr>
      <vt:lpstr>Citizenship in Society Merit Badge</vt:lpstr>
      <vt:lpstr>2022 District Merit Badge Event</vt:lpstr>
      <vt:lpstr>Merit Badges</vt:lpstr>
      <vt:lpstr>Shooting Sports</vt:lpstr>
      <vt:lpstr>And don’t forget the District’s various COPE and Climbing Opportunities!  Where CUB Scouts learn about teamwork by playing Games with a Purpose Boy and Girl Scouts learn how to lead their peers while playing these games And our more senior Scouts, Venturers,  and Scouters practice and refine their skills through Challenge Outdoor Fun-Filled Family Engaged Experiences &amp; Team Enhancing Activities (a.k.a. COFFFEE &amp; TEA)  Level 1 &amp; Level 2 training in COPE &amp; Climbing programs need to be coordinated with COPE &amp; Climbing committee chair: Tony Waisanen &lt;ncac.cope@gmail.com &gt;</vt:lpstr>
      <vt:lpstr>SCHOLARSHIPS</vt:lpstr>
      <vt:lpstr>Glenn A. and Melinda W. Adams Award</vt:lpstr>
      <vt:lpstr>Other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Mason  District Roundtable</dc:title>
  <dc:creator>TPH</dc:creator>
  <cp:lastModifiedBy>Merit_Badge Dean</cp:lastModifiedBy>
  <cp:revision>43</cp:revision>
  <cp:lastPrinted>2021-10-28T12:49:10Z</cp:lastPrinted>
  <dcterms:modified xsi:type="dcterms:W3CDTF">2021-11-11T18:45:07Z</dcterms:modified>
</cp:coreProperties>
</file>