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609" r:id="rId2"/>
    <p:sldId id="612" r:id="rId3"/>
    <p:sldId id="623" r:id="rId4"/>
    <p:sldId id="657" r:id="rId5"/>
    <p:sldId id="636" r:id="rId6"/>
    <p:sldId id="638" r:id="rId7"/>
    <p:sldId id="639" r:id="rId8"/>
    <p:sldId id="646" r:id="rId9"/>
    <p:sldId id="640" r:id="rId10"/>
    <p:sldId id="658" r:id="rId11"/>
    <p:sldId id="641" r:id="rId12"/>
    <p:sldId id="642" r:id="rId13"/>
    <p:sldId id="643" r:id="rId14"/>
    <p:sldId id="644" r:id="rId15"/>
    <p:sldId id="645" r:id="rId16"/>
    <p:sldId id="655" r:id="rId17"/>
    <p:sldId id="257" r:id="rId18"/>
    <p:sldId id="258" r:id="rId19"/>
    <p:sldId id="429" r:id="rId20"/>
    <p:sldId id="610" r:id="rId21"/>
    <p:sldId id="581" r:id="rId22"/>
    <p:sldId id="300" r:id="rId23"/>
    <p:sldId id="608" r:id="rId24"/>
    <p:sldId id="601" r:id="rId25"/>
    <p:sldId id="618" r:id="rId26"/>
    <p:sldId id="262" r:id="rId27"/>
    <p:sldId id="428" r:id="rId28"/>
    <p:sldId id="614" r:id="rId29"/>
    <p:sldId id="603" r:id="rId30"/>
    <p:sldId id="264" r:id="rId31"/>
    <p:sldId id="656" r:id="rId32"/>
    <p:sldId id="265" r:id="rId33"/>
    <p:sldId id="594" r:id="rId34"/>
    <p:sldId id="267" r:id="rId35"/>
    <p:sldId id="268" r:id="rId36"/>
    <p:sldId id="269" r:id="rId37"/>
    <p:sldId id="295" r:id="rId38"/>
    <p:sldId id="617" r:id="rId39"/>
    <p:sldId id="635" r:id="rId40"/>
    <p:sldId id="662" r:id="rId41"/>
    <p:sldId id="660" r:id="rId42"/>
    <p:sldId id="661" r:id="rId43"/>
    <p:sldId id="650" r:id="rId44"/>
  </p:sldIdLst>
  <p:sldSz cx="12192000" cy="6858000"/>
  <p:notesSz cx="7315200" cy="96012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09ED"/>
    <a:srgbClr val="1C0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03" d="100"/>
          <a:sy n="103" d="100"/>
        </p:scale>
        <p:origin x="114"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Cubs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strRef>
              <c:f>'Cub - 2022 Events'!$A$4:$A$10</c:f>
              <c:strCache>
                <c:ptCount val="7"/>
                <c:pt idx="0">
                  <c:v>Pinewood Derby</c:v>
                </c:pt>
                <c:pt idx="1">
                  <c:v>Hike-O-Ree</c:v>
                </c:pt>
                <c:pt idx="2">
                  <c:v>Flags In</c:v>
                </c:pt>
                <c:pt idx="3">
                  <c:v>Day Camp</c:v>
                </c:pt>
                <c:pt idx="4">
                  <c:v>Webelos Camp</c:v>
                </c:pt>
                <c:pt idx="5">
                  <c:v>Scouting for Food</c:v>
                </c:pt>
                <c:pt idx="6">
                  <c:v>Cub Leader Training</c:v>
                </c:pt>
              </c:strCache>
            </c:strRef>
          </c:cat>
          <c:val>
            <c:numRef>
              <c:f>'Cub - 2022 Events'!$B$4:$B$10</c:f>
              <c:numCache>
                <c:formatCode>General</c:formatCode>
                <c:ptCount val="7"/>
                <c:pt idx="0">
                  <c:v>2</c:v>
                </c:pt>
                <c:pt idx="1">
                  <c:v>0</c:v>
                </c:pt>
                <c:pt idx="2">
                  <c:v>1</c:v>
                </c:pt>
                <c:pt idx="3">
                  <c:v>1</c:v>
                </c:pt>
                <c:pt idx="4">
                  <c:v>1</c:v>
                </c:pt>
                <c:pt idx="5">
                  <c:v>2</c:v>
                </c:pt>
                <c:pt idx="6">
                  <c:v>0</c:v>
                </c:pt>
              </c:numCache>
            </c:numRef>
          </c:val>
          <c:extLst>
            <c:ext xmlns:c16="http://schemas.microsoft.com/office/drawing/2014/chart" uri="{C3380CC4-5D6E-409C-BE32-E72D297353CC}">
              <c16:uniqueId val="{00000000-68D5-41DA-8721-5344279AE2AB}"/>
            </c:ext>
          </c:extLst>
        </c:ser>
        <c:dLbls>
          <c:showLegendKey val="0"/>
          <c:showVal val="0"/>
          <c:showCatName val="0"/>
          <c:showSerName val="0"/>
          <c:showPercent val="0"/>
          <c:showBubbleSize val="0"/>
        </c:dLbls>
        <c:gapWidth val="150"/>
        <c:shape val="box"/>
        <c:axId val="674394584"/>
        <c:axId val="674397864"/>
        <c:axId val="0"/>
      </c:bar3DChart>
      <c:catAx>
        <c:axId val="6743945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4397864"/>
        <c:crosses val="autoZero"/>
        <c:auto val="1"/>
        <c:lblAlgn val="ctr"/>
        <c:lblOffset val="100"/>
        <c:noMultiLvlLbl val="0"/>
      </c:catAx>
      <c:valAx>
        <c:axId val="674397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4394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Scouts BSA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strRef>
              <c:f>'SBSA - 2022 Events'!$A$3:$A$9</c:f>
              <c:strCache>
                <c:ptCount val="7"/>
                <c:pt idx="0">
                  <c:v>Camporee</c:v>
                </c:pt>
                <c:pt idx="1">
                  <c:v>Merit Badge Day</c:v>
                </c:pt>
                <c:pt idx="2">
                  <c:v>Hike-O-Ree</c:v>
                </c:pt>
                <c:pt idx="3">
                  <c:v>Flags In</c:v>
                </c:pt>
                <c:pt idx="4">
                  <c:v>Scouting for Food</c:v>
                </c:pt>
                <c:pt idx="5">
                  <c:v>IOLS</c:v>
                </c:pt>
                <c:pt idx="6">
                  <c:v>Position Training</c:v>
                </c:pt>
              </c:strCache>
            </c:strRef>
          </c:cat>
          <c:val>
            <c:numRef>
              <c:f>'SBSA - 2022 Events'!$B$3:$B$9</c:f>
              <c:numCache>
                <c:formatCode>General</c:formatCode>
                <c:ptCount val="7"/>
                <c:pt idx="0">
                  <c:v>10</c:v>
                </c:pt>
                <c:pt idx="1">
                  <c:v>12</c:v>
                </c:pt>
                <c:pt idx="2">
                  <c:v>7</c:v>
                </c:pt>
                <c:pt idx="3">
                  <c:v>10</c:v>
                </c:pt>
                <c:pt idx="4">
                  <c:v>15</c:v>
                </c:pt>
                <c:pt idx="5">
                  <c:v>3</c:v>
                </c:pt>
                <c:pt idx="6">
                  <c:v>3</c:v>
                </c:pt>
              </c:numCache>
            </c:numRef>
          </c:val>
          <c:extLst>
            <c:ext xmlns:c16="http://schemas.microsoft.com/office/drawing/2014/chart" uri="{C3380CC4-5D6E-409C-BE32-E72D297353CC}">
              <c16:uniqueId val="{00000000-C264-4D31-A797-EF001AA2F0C8}"/>
            </c:ext>
          </c:extLst>
        </c:ser>
        <c:dLbls>
          <c:showLegendKey val="0"/>
          <c:showVal val="0"/>
          <c:showCatName val="0"/>
          <c:showSerName val="0"/>
          <c:showPercent val="0"/>
          <c:showBubbleSize val="0"/>
        </c:dLbls>
        <c:gapWidth val="150"/>
        <c:shape val="box"/>
        <c:axId val="714615232"/>
        <c:axId val="714615888"/>
        <c:axId val="0"/>
      </c:bar3DChart>
      <c:catAx>
        <c:axId val="7146152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4615888"/>
        <c:crosses val="autoZero"/>
        <c:auto val="1"/>
        <c:lblAlgn val="ctr"/>
        <c:lblOffset val="100"/>
        <c:noMultiLvlLbl val="0"/>
      </c:catAx>
      <c:valAx>
        <c:axId val="714615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4615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Cubs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strRef>
              <c:f>'Cubs - New Events'!$A$3:$A$14</c:f>
              <c:strCache>
                <c:ptCount val="12"/>
                <c:pt idx="0">
                  <c:v>District Games</c:v>
                </c:pt>
                <c:pt idx="1">
                  <c:v>Lion/Tiger Graduation</c:v>
                </c:pt>
                <c:pt idx="2">
                  <c:v>Fishing Derby</c:v>
                </c:pt>
                <c:pt idx="3">
                  <c:v>Haunted Woods</c:v>
                </c:pt>
                <c:pt idx="4">
                  <c:v>Water Carnival</c:v>
                </c:pt>
                <c:pt idx="5">
                  <c:v>Webelos Woods</c:v>
                </c:pt>
                <c:pt idx="6">
                  <c:v>Family Camp</c:v>
                </c:pt>
                <c:pt idx="7">
                  <c:v>Earth Day</c:v>
                </c:pt>
                <c:pt idx="8">
                  <c:v>Day of Giving</c:v>
                </c:pt>
                <c:pt idx="9">
                  <c:v>Chartered Org Service</c:v>
                </c:pt>
                <c:pt idx="10">
                  <c:v>Cub Leader Training</c:v>
                </c:pt>
                <c:pt idx="11">
                  <c:v>Baloo Training</c:v>
                </c:pt>
              </c:strCache>
            </c:strRef>
          </c:cat>
          <c:val>
            <c:numRef>
              <c:f>'Cubs - New Events'!$B$3:$B$14</c:f>
              <c:numCache>
                <c:formatCode>General</c:formatCode>
                <c:ptCount val="12"/>
                <c:pt idx="0">
                  <c:v>0</c:v>
                </c:pt>
                <c:pt idx="1">
                  <c:v>0</c:v>
                </c:pt>
                <c:pt idx="2">
                  <c:v>0</c:v>
                </c:pt>
                <c:pt idx="3">
                  <c:v>0</c:v>
                </c:pt>
                <c:pt idx="4">
                  <c:v>0</c:v>
                </c:pt>
                <c:pt idx="5">
                  <c:v>0</c:v>
                </c:pt>
                <c:pt idx="6">
                  <c:v>0</c:v>
                </c:pt>
                <c:pt idx="7">
                  <c:v>1</c:v>
                </c:pt>
                <c:pt idx="8">
                  <c:v>0</c:v>
                </c:pt>
                <c:pt idx="9">
                  <c:v>0</c:v>
                </c:pt>
                <c:pt idx="10">
                  <c:v>0</c:v>
                </c:pt>
                <c:pt idx="11">
                  <c:v>0</c:v>
                </c:pt>
              </c:numCache>
            </c:numRef>
          </c:val>
          <c:extLst>
            <c:ext xmlns:c16="http://schemas.microsoft.com/office/drawing/2014/chart" uri="{C3380CC4-5D6E-409C-BE32-E72D297353CC}">
              <c16:uniqueId val="{00000000-96E9-494A-B298-6CFB5327F19C}"/>
            </c:ext>
          </c:extLst>
        </c:ser>
        <c:dLbls>
          <c:showLegendKey val="0"/>
          <c:showVal val="0"/>
          <c:showCatName val="0"/>
          <c:showSerName val="0"/>
          <c:showPercent val="0"/>
          <c:showBubbleSize val="0"/>
        </c:dLbls>
        <c:gapWidth val="150"/>
        <c:shape val="box"/>
        <c:axId val="95226688"/>
        <c:axId val="678814088"/>
        <c:axId val="0"/>
      </c:bar3DChart>
      <c:catAx>
        <c:axId val="952266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8814088"/>
        <c:crosses val="autoZero"/>
        <c:auto val="1"/>
        <c:lblAlgn val="ctr"/>
        <c:lblOffset val="100"/>
        <c:noMultiLvlLbl val="0"/>
      </c:catAx>
      <c:valAx>
        <c:axId val="678814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226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Scouts BSA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noFill/>
            </a:ln>
            <a:effectLst/>
            <a:sp3d/>
          </c:spPr>
          <c:invertIfNegative val="0"/>
          <c:cat>
            <c:strRef>
              <c:f>'SBSA - New Events'!$A$4:$A$9</c:f>
              <c:strCache>
                <c:ptCount val="6"/>
                <c:pt idx="0">
                  <c:v>District Games</c:v>
                </c:pt>
                <c:pt idx="1">
                  <c:v>Klondike</c:v>
                </c:pt>
                <c:pt idx="2">
                  <c:v>Earth Day</c:v>
                </c:pt>
                <c:pt idx="3">
                  <c:v>Day of Giving</c:v>
                </c:pt>
                <c:pt idx="4">
                  <c:v>Chartered Org Service</c:v>
                </c:pt>
                <c:pt idx="5">
                  <c:v>IOLS</c:v>
                </c:pt>
              </c:strCache>
            </c:strRef>
          </c:cat>
          <c:val>
            <c:numRef>
              <c:f>'SBSA - New Events'!$B$4:$B$9</c:f>
              <c:numCache>
                <c:formatCode>General</c:formatCode>
                <c:ptCount val="6"/>
                <c:pt idx="0">
                  <c:v>2</c:v>
                </c:pt>
                <c:pt idx="1">
                  <c:v>2</c:v>
                </c:pt>
                <c:pt idx="2">
                  <c:v>7</c:v>
                </c:pt>
                <c:pt idx="3">
                  <c:v>0</c:v>
                </c:pt>
                <c:pt idx="4">
                  <c:v>9</c:v>
                </c:pt>
                <c:pt idx="5">
                  <c:v>5</c:v>
                </c:pt>
              </c:numCache>
            </c:numRef>
          </c:val>
          <c:extLst>
            <c:ext xmlns:c16="http://schemas.microsoft.com/office/drawing/2014/chart" uri="{C3380CC4-5D6E-409C-BE32-E72D297353CC}">
              <c16:uniqueId val="{00000000-984C-41C5-8AC7-ACE1F1D80EAB}"/>
            </c:ext>
          </c:extLst>
        </c:ser>
        <c:dLbls>
          <c:showLegendKey val="0"/>
          <c:showVal val="0"/>
          <c:showCatName val="0"/>
          <c:showSerName val="0"/>
          <c:showPercent val="0"/>
          <c:showBubbleSize val="0"/>
        </c:dLbls>
        <c:gapWidth val="150"/>
        <c:shape val="box"/>
        <c:axId val="574552264"/>
        <c:axId val="574550952"/>
        <c:axId val="0"/>
      </c:bar3DChart>
      <c:catAx>
        <c:axId val="5745522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4550952"/>
        <c:crosses val="autoZero"/>
        <c:auto val="1"/>
        <c:lblAlgn val="ctr"/>
        <c:lblOffset val="100"/>
        <c:noMultiLvlLbl val="0"/>
      </c:catAx>
      <c:valAx>
        <c:axId val="574550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4552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Cubs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strRef>
              <c:f>'Cubs - Contribute'!$A$4:$A$8</c:f>
              <c:strCache>
                <c:ptCount val="5"/>
                <c:pt idx="0">
                  <c:v>Very Likely</c:v>
                </c:pt>
                <c:pt idx="1">
                  <c:v>Likely</c:v>
                </c:pt>
                <c:pt idx="2">
                  <c:v>Neither Likely nor unlikely</c:v>
                </c:pt>
                <c:pt idx="3">
                  <c:v>Unlikely</c:v>
                </c:pt>
                <c:pt idx="4">
                  <c:v>Very Unlikely</c:v>
                </c:pt>
              </c:strCache>
            </c:strRef>
          </c:cat>
          <c:val>
            <c:numRef>
              <c:f>'Cubs - Contribute'!$B$4:$B$8</c:f>
              <c:numCache>
                <c:formatCode>General</c:formatCode>
                <c:ptCount val="5"/>
                <c:pt idx="0">
                  <c:v>0</c:v>
                </c:pt>
                <c:pt idx="1">
                  <c:v>1</c:v>
                </c:pt>
                <c:pt idx="2">
                  <c:v>1</c:v>
                </c:pt>
                <c:pt idx="3">
                  <c:v>0</c:v>
                </c:pt>
                <c:pt idx="4">
                  <c:v>0</c:v>
                </c:pt>
              </c:numCache>
            </c:numRef>
          </c:val>
          <c:extLst>
            <c:ext xmlns:c16="http://schemas.microsoft.com/office/drawing/2014/chart" uri="{C3380CC4-5D6E-409C-BE32-E72D297353CC}">
              <c16:uniqueId val="{00000000-C3AF-4CE6-8AA7-DC46F0FF2E63}"/>
            </c:ext>
          </c:extLst>
        </c:ser>
        <c:dLbls>
          <c:showLegendKey val="0"/>
          <c:showVal val="0"/>
          <c:showCatName val="0"/>
          <c:showSerName val="0"/>
          <c:showPercent val="0"/>
          <c:showBubbleSize val="0"/>
        </c:dLbls>
        <c:gapWidth val="150"/>
        <c:shape val="box"/>
        <c:axId val="434814936"/>
        <c:axId val="434810016"/>
        <c:axId val="0"/>
      </c:bar3DChart>
      <c:catAx>
        <c:axId val="4348149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810016"/>
        <c:crosses val="autoZero"/>
        <c:auto val="1"/>
        <c:lblAlgn val="ctr"/>
        <c:lblOffset val="100"/>
        <c:noMultiLvlLbl val="0"/>
      </c:catAx>
      <c:valAx>
        <c:axId val="434810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814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Scouts BSA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strRef>
              <c:f>'SBSA - Contribute'!$A$5:$A$9</c:f>
              <c:strCache>
                <c:ptCount val="5"/>
                <c:pt idx="0">
                  <c:v>Very Likely</c:v>
                </c:pt>
                <c:pt idx="1">
                  <c:v>Likely</c:v>
                </c:pt>
                <c:pt idx="2">
                  <c:v>Neither Likely nor unlikely</c:v>
                </c:pt>
                <c:pt idx="3">
                  <c:v>Unlikely</c:v>
                </c:pt>
                <c:pt idx="4">
                  <c:v>Very Unlikely</c:v>
                </c:pt>
              </c:strCache>
            </c:strRef>
          </c:cat>
          <c:val>
            <c:numRef>
              <c:f>'SBSA - Contribute'!$B$5:$B$9</c:f>
              <c:numCache>
                <c:formatCode>General</c:formatCode>
                <c:ptCount val="5"/>
                <c:pt idx="0">
                  <c:v>4</c:v>
                </c:pt>
                <c:pt idx="1">
                  <c:v>5</c:v>
                </c:pt>
                <c:pt idx="2">
                  <c:v>2</c:v>
                </c:pt>
                <c:pt idx="3">
                  <c:v>3</c:v>
                </c:pt>
                <c:pt idx="4">
                  <c:v>1</c:v>
                </c:pt>
              </c:numCache>
            </c:numRef>
          </c:val>
          <c:extLst>
            <c:ext xmlns:c16="http://schemas.microsoft.com/office/drawing/2014/chart" uri="{C3380CC4-5D6E-409C-BE32-E72D297353CC}">
              <c16:uniqueId val="{00000000-D226-4BB6-9730-EDB99E8A5B27}"/>
            </c:ext>
          </c:extLst>
        </c:ser>
        <c:dLbls>
          <c:showLegendKey val="0"/>
          <c:showVal val="0"/>
          <c:showCatName val="0"/>
          <c:showSerName val="0"/>
          <c:showPercent val="0"/>
          <c:showBubbleSize val="0"/>
        </c:dLbls>
        <c:gapWidth val="150"/>
        <c:shape val="box"/>
        <c:axId val="459698224"/>
        <c:axId val="459698880"/>
        <c:axId val="0"/>
      </c:bar3DChart>
      <c:catAx>
        <c:axId val="4596982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9698880"/>
        <c:crosses val="autoZero"/>
        <c:auto val="1"/>
        <c:lblAlgn val="ctr"/>
        <c:lblOffset val="100"/>
        <c:noMultiLvlLbl val="0"/>
      </c:catAx>
      <c:valAx>
        <c:axId val="459698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9698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Cubs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strRef>
              <c:f>'Cubs - RT Attend'!$A$4:$A$9</c:f>
              <c:strCache>
                <c:ptCount val="6"/>
                <c:pt idx="0">
                  <c:v>I do attend </c:v>
                </c:pt>
                <c:pt idx="1">
                  <c:v>No notice</c:v>
                </c:pt>
                <c:pt idx="2">
                  <c:v>Someone else attends</c:v>
                </c:pt>
                <c:pt idx="3">
                  <c:v>Conflict date/time</c:v>
                </c:pt>
                <c:pt idx="4">
                  <c:v>Get all from minutes</c:v>
                </c:pt>
                <c:pt idx="5">
                  <c:v>Content not useful</c:v>
                </c:pt>
              </c:strCache>
            </c:strRef>
          </c:cat>
          <c:val>
            <c:numRef>
              <c:f>'Cubs - RT Attend'!$B$4:$B$9</c:f>
              <c:numCache>
                <c:formatCode>General</c:formatCode>
                <c:ptCount val="6"/>
                <c:pt idx="0">
                  <c:v>0</c:v>
                </c:pt>
                <c:pt idx="1">
                  <c:v>2</c:v>
                </c:pt>
                <c:pt idx="2">
                  <c:v>0</c:v>
                </c:pt>
                <c:pt idx="3">
                  <c:v>0</c:v>
                </c:pt>
                <c:pt idx="4">
                  <c:v>0</c:v>
                </c:pt>
                <c:pt idx="5">
                  <c:v>0</c:v>
                </c:pt>
              </c:numCache>
            </c:numRef>
          </c:val>
          <c:extLst>
            <c:ext xmlns:c16="http://schemas.microsoft.com/office/drawing/2014/chart" uri="{C3380CC4-5D6E-409C-BE32-E72D297353CC}">
              <c16:uniqueId val="{00000000-ED90-47CA-A808-2F98FD5432CC}"/>
            </c:ext>
          </c:extLst>
        </c:ser>
        <c:dLbls>
          <c:showLegendKey val="0"/>
          <c:showVal val="0"/>
          <c:showCatName val="0"/>
          <c:showSerName val="0"/>
          <c:showPercent val="0"/>
          <c:showBubbleSize val="0"/>
        </c:dLbls>
        <c:gapWidth val="150"/>
        <c:shape val="box"/>
        <c:axId val="680310208"/>
        <c:axId val="680307256"/>
        <c:axId val="0"/>
      </c:bar3DChart>
      <c:catAx>
        <c:axId val="6803102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0307256"/>
        <c:crosses val="autoZero"/>
        <c:auto val="1"/>
        <c:lblAlgn val="ctr"/>
        <c:lblOffset val="100"/>
        <c:noMultiLvlLbl val="0"/>
      </c:catAx>
      <c:valAx>
        <c:axId val="680307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031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Scouts BSA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strRef>
              <c:f>'SBSA - RT Attend'!$A$5:$A$10</c:f>
              <c:strCache>
                <c:ptCount val="6"/>
                <c:pt idx="0">
                  <c:v>I do attend </c:v>
                </c:pt>
                <c:pt idx="1">
                  <c:v>No notice</c:v>
                </c:pt>
                <c:pt idx="2">
                  <c:v>Someone else attends</c:v>
                </c:pt>
                <c:pt idx="3">
                  <c:v>Conflict date/time</c:v>
                </c:pt>
                <c:pt idx="4">
                  <c:v>Get all from minutes</c:v>
                </c:pt>
                <c:pt idx="5">
                  <c:v>Content not useful</c:v>
                </c:pt>
              </c:strCache>
            </c:strRef>
          </c:cat>
          <c:val>
            <c:numRef>
              <c:f>'SBSA - RT Attend'!$B$5:$B$10</c:f>
              <c:numCache>
                <c:formatCode>General</c:formatCode>
                <c:ptCount val="6"/>
                <c:pt idx="0">
                  <c:v>10</c:v>
                </c:pt>
                <c:pt idx="1">
                  <c:v>0</c:v>
                </c:pt>
                <c:pt idx="2">
                  <c:v>5</c:v>
                </c:pt>
                <c:pt idx="3">
                  <c:v>2</c:v>
                </c:pt>
                <c:pt idx="4">
                  <c:v>2</c:v>
                </c:pt>
                <c:pt idx="5">
                  <c:v>0</c:v>
                </c:pt>
              </c:numCache>
            </c:numRef>
          </c:val>
          <c:extLst>
            <c:ext xmlns:c16="http://schemas.microsoft.com/office/drawing/2014/chart" uri="{C3380CC4-5D6E-409C-BE32-E72D297353CC}">
              <c16:uniqueId val="{00000000-97F7-4A23-868B-2B4089E038F2}"/>
            </c:ext>
          </c:extLst>
        </c:ser>
        <c:dLbls>
          <c:showLegendKey val="0"/>
          <c:showVal val="0"/>
          <c:showCatName val="0"/>
          <c:showSerName val="0"/>
          <c:showPercent val="0"/>
          <c:showBubbleSize val="0"/>
        </c:dLbls>
        <c:gapWidth val="150"/>
        <c:shape val="box"/>
        <c:axId val="680870832"/>
        <c:axId val="680871160"/>
        <c:axId val="0"/>
      </c:bar3DChart>
      <c:catAx>
        <c:axId val="6808708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0871160"/>
        <c:crosses val="autoZero"/>
        <c:auto val="1"/>
        <c:lblAlgn val="ctr"/>
        <c:lblOffset val="100"/>
        <c:noMultiLvlLbl val="0"/>
      </c:catAx>
      <c:valAx>
        <c:axId val="680871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0870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457200" y="720725"/>
            <a:ext cx="6400800" cy="3600450"/>
          </a:xfrm>
          <a:prstGeom prst="rect">
            <a:avLst/>
          </a:prstGeom>
        </p:spPr>
        <p:txBody>
          <a:bodyPr lIns="96661" tIns="48331" rIns="96661" bIns="48331"/>
          <a:lstStyle/>
          <a:p>
            <a:endParaRPr/>
          </a:p>
        </p:txBody>
      </p:sp>
      <p:sp>
        <p:nvSpPr>
          <p:cNvPr id="92" name="Shape 92"/>
          <p:cNvSpPr>
            <a:spLocks noGrp="1"/>
          </p:cNvSpPr>
          <p:nvPr>
            <p:ph type="body" sz="quarter" idx="1"/>
          </p:nvPr>
        </p:nvSpPr>
        <p:spPr>
          <a:xfrm>
            <a:off x="975360" y="4560570"/>
            <a:ext cx="5364480" cy="4320540"/>
          </a:xfrm>
          <a:prstGeom prst="rect">
            <a:avLst/>
          </a:prstGeom>
        </p:spPr>
        <p:txBody>
          <a:bodyPr lIns="96661" tIns="48331" rIns="96661" bIns="48331"/>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5E0B4"/>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about:blank"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about:blank"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hyperlink" Target="mailto:GM.MB.Dean@hotmail.com" TargetMode="External"/><Relationship Id="rId2" Type="http://schemas.openxmlformats.org/officeDocument/2006/relationships/hyperlink" Target="https://my.scouting.org/VES/OnlineReg/1.0.0/?tu=UF-MB-082gm23" TargetMode="Externa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a:spLocks noGrp="1"/>
          </p:cNvSpPr>
          <p:nvPr>
            <p:ph type="ctrTitle"/>
          </p:nvPr>
        </p:nvSpPr>
        <p:spPr>
          <a:xfrm>
            <a:off x="167951" y="406400"/>
            <a:ext cx="12024049" cy="2387601"/>
          </a:xfrm>
          <a:prstGeom prst="rect">
            <a:avLst/>
          </a:prstGeom>
        </p:spPr>
        <p:txBody>
          <a:bodyPr>
            <a:normAutofit/>
          </a:bodyPr>
          <a:lstStyle/>
          <a:p>
            <a:r>
              <a:rPr b="1" dirty="0">
                <a:latin typeface="Arial" panose="020B0604020202020204" pitchFamily="34" charset="0"/>
                <a:cs typeface="Arial" panose="020B0604020202020204" pitchFamily="34" charset="0"/>
              </a:rPr>
              <a:t>George Mason District </a:t>
            </a:r>
            <a:br>
              <a:rPr lang="en-US" b="1" dirty="0">
                <a:latin typeface="Arial" panose="020B0604020202020204" pitchFamily="34" charset="0"/>
                <a:cs typeface="Arial" panose="020B0604020202020204" pitchFamily="34" charset="0"/>
              </a:rPr>
            </a:br>
            <a:r>
              <a:rPr b="1" dirty="0">
                <a:latin typeface="Arial" panose="020B0604020202020204" pitchFamily="34" charset="0"/>
                <a:cs typeface="Arial" panose="020B0604020202020204" pitchFamily="34" charset="0"/>
              </a:rPr>
              <a:t>Roundtable</a:t>
            </a:r>
          </a:p>
        </p:txBody>
      </p:sp>
      <p:sp>
        <p:nvSpPr>
          <p:cNvPr id="95" name="Subtitle 2"/>
          <p:cNvSpPr txBox="1">
            <a:spLocks noGrp="1"/>
          </p:cNvSpPr>
          <p:nvPr>
            <p:ph type="subTitle" sz="quarter" idx="1"/>
          </p:nvPr>
        </p:nvSpPr>
        <p:spPr>
          <a:xfrm>
            <a:off x="1635968" y="3060862"/>
            <a:ext cx="9448800" cy="1655762"/>
          </a:xfrm>
          <a:prstGeom prst="rect">
            <a:avLst/>
          </a:prstGeom>
        </p:spPr>
        <p:txBody>
          <a:bodyPr/>
          <a:lstStyle/>
          <a:p>
            <a:r>
              <a:rPr lang="en-US" b="1" dirty="0">
                <a:latin typeface="Arial" panose="020B0604020202020204" pitchFamily="34" charset="0"/>
                <a:cs typeface="Arial" panose="020B0604020202020204" pitchFamily="34" charset="0"/>
              </a:rPr>
              <a:t>December</a:t>
            </a: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9</a:t>
            </a:r>
            <a:r>
              <a:rPr b="1" dirty="0">
                <a:latin typeface="Arial" panose="020B0604020202020204" pitchFamily="34" charset="0"/>
                <a:cs typeface="Arial" panose="020B0604020202020204" pitchFamily="34" charset="0"/>
              </a:rPr>
              <a:t>, 2021</a:t>
            </a:r>
          </a:p>
        </p:txBody>
      </p:sp>
      <p:pic>
        <p:nvPicPr>
          <p:cNvPr id="1028" name="Picture 4" descr="Roundtables - Patriot">
            <a:extLst>
              <a:ext uri="{FF2B5EF4-FFF2-40B4-BE49-F238E27FC236}">
                <a16:creationId xmlns:a16="http://schemas.microsoft.com/office/drawing/2014/main" id="{BECD56B6-7C0E-4BD1-8262-D63277E13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909" y="4028182"/>
            <a:ext cx="5916917" cy="24234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4D05E-B133-4202-B749-095C34D7DDE1}"/>
              </a:ext>
            </a:extLst>
          </p:cNvPr>
          <p:cNvSpPr>
            <a:spLocks noGrp="1"/>
          </p:cNvSpPr>
          <p:nvPr>
            <p:ph type="title"/>
          </p:nvPr>
        </p:nvSpPr>
        <p:spPr/>
        <p:txBody>
          <a:bodyPr/>
          <a:lstStyle/>
          <a:p>
            <a:r>
              <a:rPr lang="en-US" dirty="0"/>
              <a:t>What is Unit’s Role in Supporting District (cont.)?</a:t>
            </a:r>
          </a:p>
        </p:txBody>
      </p:sp>
      <p:sp>
        <p:nvSpPr>
          <p:cNvPr id="3" name="Text Placeholder 2">
            <a:extLst>
              <a:ext uri="{FF2B5EF4-FFF2-40B4-BE49-F238E27FC236}">
                <a16:creationId xmlns:a16="http://schemas.microsoft.com/office/drawing/2014/main" id="{4E433A08-2759-47D5-A659-45E379EFBC55}"/>
              </a:ext>
            </a:extLst>
          </p:cNvPr>
          <p:cNvSpPr>
            <a:spLocks noGrp="1"/>
          </p:cNvSpPr>
          <p:nvPr>
            <p:ph type="body" idx="1"/>
          </p:nvPr>
        </p:nvSpPr>
        <p:spPr/>
        <p:txBody>
          <a:bodyPr/>
          <a:lstStyle/>
          <a:p>
            <a:pPr>
              <a:defRPr sz="2000"/>
            </a:pPr>
            <a:r>
              <a:rPr lang="en-US" dirty="0"/>
              <a:t>Participating in District activities. (2)</a:t>
            </a:r>
          </a:p>
          <a:p>
            <a:pPr>
              <a:defRPr sz="2000"/>
            </a:pPr>
            <a:r>
              <a:rPr lang="en-US" dirty="0"/>
              <a:t>Attending local summer camp and camporees.</a:t>
            </a:r>
          </a:p>
          <a:p>
            <a:pPr>
              <a:defRPr sz="2000"/>
            </a:pPr>
            <a:r>
              <a:rPr lang="en-US" dirty="0"/>
              <a:t>Part of the team</a:t>
            </a:r>
          </a:p>
          <a:p>
            <a:pPr>
              <a:defRPr sz="2000"/>
            </a:pPr>
            <a:r>
              <a:rPr lang="en-US" dirty="0"/>
              <a:t>A unit should provide volunteers to help the District’s activities.</a:t>
            </a:r>
          </a:p>
          <a:p>
            <a:pPr>
              <a:defRPr sz="2000"/>
            </a:pPr>
            <a:r>
              <a:rPr lang="en-US" dirty="0"/>
              <a:t>Supporting District w/experienced, seasoned scouters as they age out of the Unit program has been a tradition of our troop.  Shortages of adult volunteers has curtailed this somewhat.</a:t>
            </a:r>
          </a:p>
          <a:p>
            <a:pPr>
              <a:defRPr sz="2000"/>
            </a:pPr>
            <a:r>
              <a:rPr lang="en-US" dirty="0"/>
              <a:t>A unit has an obligation to support as much as possible District events.  The Troop I work with prioritizes attending District Camporees and where possible other District events.</a:t>
            </a:r>
          </a:p>
          <a:p>
            <a:pPr>
              <a:defRPr sz="2000"/>
            </a:pPr>
            <a:r>
              <a:rPr lang="en-US" dirty="0"/>
              <a:t>We recruit and train the scouts and adult leaders to attend District events.</a:t>
            </a:r>
          </a:p>
          <a:p>
            <a:endParaRPr lang="en-US" dirty="0"/>
          </a:p>
        </p:txBody>
      </p:sp>
    </p:spTree>
    <p:extLst>
      <p:ext uri="{BB962C8B-B14F-4D97-AF65-F5344CB8AC3E}">
        <p14:creationId xmlns:p14="http://schemas.microsoft.com/office/powerpoint/2010/main" val="310883323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509951" y="222478"/>
            <a:ext cx="10306522" cy="759158"/>
          </a:xfrm>
          <a:prstGeom prst="rect">
            <a:avLst/>
          </a:prstGeom>
        </p:spPr>
        <p:txBody>
          <a:bodyPr/>
          <a:lstStyle>
            <a:lvl1pPr>
              <a:defRPr sz="4000"/>
            </a:lvl1pPr>
          </a:lstStyle>
          <a:p>
            <a:r>
              <a:rPr lang="en-US" dirty="0"/>
              <a:t>Support Your Unit Needs from District?</a:t>
            </a:r>
            <a:endParaRPr dirty="0"/>
          </a:p>
        </p:txBody>
      </p:sp>
      <p:sp>
        <p:nvSpPr>
          <p:cNvPr id="112" name="Content Placeholder 2"/>
          <p:cNvSpPr txBox="1">
            <a:spLocks noGrp="1"/>
          </p:cNvSpPr>
          <p:nvPr>
            <p:ph type="body" sz="half" idx="1"/>
          </p:nvPr>
        </p:nvSpPr>
        <p:spPr>
          <a:xfrm>
            <a:off x="509951" y="1548040"/>
            <a:ext cx="11175543" cy="5087482"/>
          </a:xfrm>
          <a:prstGeom prst="rect">
            <a:avLst/>
          </a:prstGeom>
        </p:spPr>
        <p:txBody>
          <a:bodyPr>
            <a:normAutofit fontScale="92500" lnSpcReduction="10000"/>
          </a:bodyPr>
          <a:lstStyle/>
          <a:p>
            <a:pPr marL="0" indent="0">
              <a:buNone/>
              <a:defRPr sz="2000"/>
            </a:pPr>
            <a:r>
              <a:rPr lang="en-US" sz="3000" b="1" dirty="0"/>
              <a:t>Cubs</a:t>
            </a:r>
          </a:p>
          <a:p>
            <a:pPr>
              <a:defRPr sz="2000"/>
            </a:pPr>
            <a:r>
              <a:rPr lang="en-US" b="0" i="0" dirty="0">
                <a:solidFill>
                  <a:srgbClr val="333E48"/>
                </a:solidFill>
                <a:effectLst/>
                <a:latin typeface="National2"/>
              </a:rPr>
              <a:t>Better direct line of communication</a:t>
            </a:r>
          </a:p>
          <a:p>
            <a:pPr>
              <a:defRPr sz="2000"/>
            </a:pPr>
            <a:r>
              <a:rPr lang="en-US" b="0" i="0" dirty="0">
                <a:solidFill>
                  <a:srgbClr val="333E48"/>
                </a:solidFill>
                <a:effectLst/>
                <a:latin typeface="National2"/>
              </a:rPr>
              <a:t>Program support</a:t>
            </a:r>
            <a:endParaRPr lang="en-US" dirty="0"/>
          </a:p>
          <a:p>
            <a:pPr marL="0" indent="0">
              <a:buNone/>
              <a:defRPr sz="2000"/>
            </a:pPr>
            <a:endParaRPr lang="en-US" dirty="0"/>
          </a:p>
          <a:p>
            <a:pPr marL="0" indent="0">
              <a:buNone/>
              <a:defRPr sz="2000"/>
            </a:pPr>
            <a:r>
              <a:rPr lang="en-US" sz="3000" b="1" dirty="0"/>
              <a:t>Scouts BSA</a:t>
            </a:r>
          </a:p>
          <a:p>
            <a:pPr>
              <a:defRPr sz="2000"/>
            </a:pPr>
            <a:r>
              <a:rPr lang="en-US" b="0" i="0" dirty="0">
                <a:solidFill>
                  <a:srgbClr val="333E48"/>
                </a:solidFill>
                <a:effectLst/>
                <a:latin typeface="National2"/>
              </a:rPr>
              <a:t>We are good</a:t>
            </a:r>
          </a:p>
          <a:p>
            <a:pPr>
              <a:defRPr sz="2000"/>
            </a:pPr>
            <a:r>
              <a:rPr lang="en-US" b="0" i="0" dirty="0">
                <a:solidFill>
                  <a:srgbClr val="333E48"/>
                </a:solidFill>
                <a:effectLst/>
                <a:latin typeface="National2"/>
              </a:rPr>
              <a:t>Easier process for merit badge counselor approval/retention. Current process is onerous and dissuades participation.</a:t>
            </a:r>
            <a:endParaRPr lang="en-US" dirty="0"/>
          </a:p>
          <a:p>
            <a:pPr>
              <a:defRPr sz="2000"/>
            </a:pPr>
            <a:r>
              <a:rPr lang="en-US" dirty="0"/>
              <a:t>Information and training opportunities.</a:t>
            </a:r>
          </a:p>
          <a:p>
            <a:pPr>
              <a:defRPr sz="2000"/>
            </a:pPr>
            <a:r>
              <a:rPr lang="en-US" dirty="0"/>
              <a:t>Help with BSA system issues/rechartering, training questions, MB counselor applications/questions.  Events that are harder to do at the unit level (like Merit Badge day, Flags In) and need critical mass to run.</a:t>
            </a:r>
          </a:p>
          <a:p>
            <a:pPr>
              <a:defRPr sz="2000"/>
            </a:pPr>
            <a:r>
              <a:rPr lang="en-US" dirty="0"/>
              <a:t>None over what is done now. (5)</a:t>
            </a:r>
          </a:p>
          <a:p>
            <a:pPr>
              <a:defRPr sz="2000"/>
            </a:pPr>
            <a:r>
              <a:rPr lang="en-US" dirty="0"/>
              <a:t>There is a lot of frustration managing up, weeks without return e-mails or calls, lack of clarity on process and contacts and employee turnover.  Single point of contact for each troop and professional follow-up would solve most of the issues.</a:t>
            </a:r>
          </a:p>
          <a:p>
            <a:pPr marL="0" indent="0">
              <a:buNone/>
              <a:defRPr sz="2000"/>
            </a:pPr>
            <a:endParaRPr dirty="0"/>
          </a:p>
        </p:txBody>
      </p:sp>
    </p:spTree>
    <p:extLst>
      <p:ext uri="{BB962C8B-B14F-4D97-AF65-F5344CB8AC3E}">
        <p14:creationId xmlns:p14="http://schemas.microsoft.com/office/powerpoint/2010/main" val="140965120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509951" y="222477"/>
            <a:ext cx="10306522" cy="1325563"/>
          </a:xfrm>
          <a:prstGeom prst="rect">
            <a:avLst/>
          </a:prstGeom>
        </p:spPr>
        <p:txBody>
          <a:bodyPr/>
          <a:lstStyle>
            <a:lvl1pPr>
              <a:defRPr sz="4000"/>
            </a:lvl1pPr>
          </a:lstStyle>
          <a:p>
            <a:r>
              <a:rPr lang="en-US" dirty="0"/>
              <a:t>Support Your Unit Needs from District (Cont.)?</a:t>
            </a:r>
            <a:endParaRPr dirty="0"/>
          </a:p>
        </p:txBody>
      </p:sp>
      <p:sp>
        <p:nvSpPr>
          <p:cNvPr id="112" name="Content Placeholder 2"/>
          <p:cNvSpPr txBox="1">
            <a:spLocks noGrp="1"/>
          </p:cNvSpPr>
          <p:nvPr>
            <p:ph type="body" sz="half" idx="1"/>
          </p:nvPr>
        </p:nvSpPr>
        <p:spPr>
          <a:xfrm>
            <a:off x="509951" y="1548040"/>
            <a:ext cx="11172098" cy="4153395"/>
          </a:xfrm>
          <a:prstGeom prst="rect">
            <a:avLst/>
          </a:prstGeom>
        </p:spPr>
        <p:txBody>
          <a:bodyPr>
            <a:normAutofit/>
          </a:bodyPr>
          <a:lstStyle/>
          <a:p>
            <a:pPr marL="0" indent="0">
              <a:buNone/>
              <a:defRPr sz="2000"/>
            </a:pPr>
            <a:r>
              <a:rPr lang="en-US" b="1" dirty="0"/>
              <a:t>Scouts BSA</a:t>
            </a:r>
          </a:p>
          <a:p>
            <a:pPr>
              <a:defRPr sz="2000"/>
            </a:pPr>
            <a:r>
              <a:rPr lang="en-US" dirty="0"/>
              <a:t>Efficient, non-repetitive communications would be helpful.  Constant, multiple repetitive communications dilutes attention to the communications – just stop looking at them.</a:t>
            </a:r>
          </a:p>
          <a:p>
            <a:pPr>
              <a:defRPr sz="2000"/>
            </a:pPr>
            <a:r>
              <a:rPr lang="en-US" dirty="0"/>
              <a:t>A few well planned and executed district events each year.</a:t>
            </a:r>
          </a:p>
          <a:p>
            <a:pPr marL="0" indent="0">
              <a:buNone/>
              <a:defRPr sz="2000"/>
            </a:pPr>
            <a:endParaRPr dirty="0"/>
          </a:p>
        </p:txBody>
      </p:sp>
    </p:spTree>
    <p:extLst>
      <p:ext uri="{BB962C8B-B14F-4D97-AF65-F5344CB8AC3E}">
        <p14:creationId xmlns:p14="http://schemas.microsoft.com/office/powerpoint/2010/main" val="158481779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509951" y="222477"/>
            <a:ext cx="10306522" cy="1325563"/>
          </a:xfrm>
          <a:prstGeom prst="rect">
            <a:avLst/>
          </a:prstGeom>
        </p:spPr>
        <p:txBody>
          <a:bodyPr/>
          <a:lstStyle>
            <a:lvl1pPr>
              <a:defRPr sz="4000"/>
            </a:lvl1pPr>
          </a:lstStyle>
          <a:p>
            <a:r>
              <a:rPr lang="en-US" dirty="0"/>
              <a:t>Roundtable Attendance</a:t>
            </a:r>
            <a:endParaRPr dirty="0"/>
          </a:p>
        </p:txBody>
      </p:sp>
      <p:sp>
        <p:nvSpPr>
          <p:cNvPr id="112" name="Content Placeholder 2"/>
          <p:cNvSpPr txBox="1">
            <a:spLocks noGrp="1"/>
          </p:cNvSpPr>
          <p:nvPr>
            <p:ph type="body" sz="half" idx="1"/>
          </p:nvPr>
        </p:nvSpPr>
        <p:spPr>
          <a:xfrm>
            <a:off x="509951" y="1548041"/>
            <a:ext cx="4694061" cy="939665"/>
          </a:xfrm>
          <a:prstGeom prst="rect">
            <a:avLst/>
          </a:prstGeom>
        </p:spPr>
        <p:txBody>
          <a:bodyPr>
            <a:normAutofit fontScale="92500" lnSpcReduction="20000"/>
          </a:bodyPr>
          <a:lstStyle/>
          <a:p>
            <a:pPr marL="0" indent="0">
              <a:buNone/>
              <a:defRPr sz="2000"/>
            </a:pPr>
            <a:r>
              <a:rPr lang="en-US" sz="3000" b="1" dirty="0"/>
              <a:t>Scouts BSA</a:t>
            </a:r>
          </a:p>
          <a:p>
            <a:pPr marL="0" indent="0">
              <a:buNone/>
              <a:defRPr sz="2000"/>
            </a:pPr>
            <a:r>
              <a:rPr lang="en-US" dirty="0"/>
              <a:t>14 units responding have a rep attend every month and one unit never attends.</a:t>
            </a:r>
          </a:p>
        </p:txBody>
      </p:sp>
      <p:sp>
        <p:nvSpPr>
          <p:cNvPr id="4" name="Content Placeholder 2">
            <a:extLst>
              <a:ext uri="{FF2B5EF4-FFF2-40B4-BE49-F238E27FC236}">
                <a16:creationId xmlns:a16="http://schemas.microsoft.com/office/drawing/2014/main" id="{C9831DA2-11D1-4C5F-AD16-5193984F96C9}"/>
              </a:ext>
            </a:extLst>
          </p:cNvPr>
          <p:cNvSpPr txBox="1">
            <a:spLocks/>
          </p:cNvSpPr>
          <p:nvPr/>
        </p:nvSpPr>
        <p:spPr>
          <a:xfrm>
            <a:off x="6001871" y="1351722"/>
            <a:ext cx="5138880" cy="1987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marL="0" indent="0" hangingPunct="1">
              <a:buFont typeface="Arial"/>
              <a:buNone/>
              <a:defRPr sz="2000"/>
            </a:pPr>
            <a:r>
              <a:rPr lang="en-US" sz="3200" b="1" dirty="0"/>
              <a:t>Cubs</a:t>
            </a:r>
          </a:p>
          <a:p>
            <a:pPr marL="0" indent="0" hangingPunct="1">
              <a:buFont typeface="Arial"/>
              <a:buNone/>
              <a:defRPr sz="2000"/>
            </a:pPr>
            <a:r>
              <a:rPr lang="en-US" sz="2000" dirty="0"/>
              <a:t>One unit has a rep that attends each month.  The other unit has someone attend occasionally.</a:t>
            </a:r>
          </a:p>
        </p:txBody>
      </p:sp>
      <p:graphicFrame>
        <p:nvGraphicFramePr>
          <p:cNvPr id="7" name="Chart 6">
            <a:extLst>
              <a:ext uri="{FF2B5EF4-FFF2-40B4-BE49-F238E27FC236}">
                <a16:creationId xmlns:a16="http://schemas.microsoft.com/office/drawing/2014/main" id="{BB7DA871-5986-4243-B54C-3A9BF569C484}"/>
              </a:ext>
            </a:extLst>
          </p:cNvPr>
          <p:cNvGraphicFramePr>
            <a:graphicFrameLocks/>
          </p:cNvGraphicFramePr>
          <p:nvPr/>
        </p:nvGraphicFramePr>
        <p:xfrm>
          <a:off x="6001871" y="3657600"/>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0E4B7D61-9A44-4E28-B247-744BCB8172A3}"/>
              </a:ext>
            </a:extLst>
          </p:cNvPr>
          <p:cNvSpPr txBox="1"/>
          <p:nvPr/>
        </p:nvSpPr>
        <p:spPr>
          <a:xfrm>
            <a:off x="509951" y="2687541"/>
            <a:ext cx="4714056"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mj-lt"/>
                <a:ea typeface="+mj-ea"/>
                <a:cs typeface="+mj-cs"/>
                <a:sym typeface="Calibri"/>
              </a:rPr>
              <a:t>Scouts BSA</a:t>
            </a:r>
          </a:p>
          <a:p>
            <a:pPr marL="0" marR="0" indent="0" algn="l" defTabSz="914400" rtl="0" fontAlgn="auto" latinLnBrk="0" hangingPunct="0">
              <a:lnSpc>
                <a:spcPct val="100000"/>
              </a:lnSpc>
              <a:spcBef>
                <a:spcPts val="0"/>
              </a:spcBef>
              <a:spcAft>
                <a:spcPts val="0"/>
              </a:spcAft>
              <a:buClrTx/>
              <a:buSzTx/>
              <a:buFontTx/>
              <a:buNone/>
              <a:tabLst/>
            </a:pPr>
            <a:r>
              <a:rPr lang="en-US" dirty="0"/>
              <a:t>If you personally don’t attend Roundtable, why not?</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9" name="TextBox 8">
            <a:extLst>
              <a:ext uri="{FF2B5EF4-FFF2-40B4-BE49-F238E27FC236}">
                <a16:creationId xmlns:a16="http://schemas.microsoft.com/office/drawing/2014/main" id="{2EF83264-EBFE-4601-807F-312878A61A7A}"/>
              </a:ext>
            </a:extLst>
          </p:cNvPr>
          <p:cNvSpPr txBox="1"/>
          <p:nvPr/>
        </p:nvSpPr>
        <p:spPr>
          <a:xfrm>
            <a:off x="6001871" y="2687541"/>
            <a:ext cx="5017582"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800" b="1" dirty="0"/>
              <a:t>Cubs</a:t>
            </a:r>
            <a:endParaRPr kumimoji="0" lang="en-US" sz="2800" b="1"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dirty="0"/>
              <a:t>If you personally don’t attend Roundtable, why not?</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graphicFrame>
        <p:nvGraphicFramePr>
          <p:cNvPr id="11" name="Chart 10">
            <a:extLst>
              <a:ext uri="{FF2B5EF4-FFF2-40B4-BE49-F238E27FC236}">
                <a16:creationId xmlns:a16="http://schemas.microsoft.com/office/drawing/2014/main" id="{432929E5-C092-414C-BBD5-5B34026ED629}"/>
              </a:ext>
            </a:extLst>
          </p:cNvPr>
          <p:cNvGraphicFramePr>
            <a:graphicFrameLocks/>
          </p:cNvGraphicFramePr>
          <p:nvPr/>
        </p:nvGraphicFramePr>
        <p:xfrm>
          <a:off x="509950" y="3764757"/>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6742257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509951" y="222478"/>
            <a:ext cx="10306522" cy="907076"/>
          </a:xfrm>
          <a:prstGeom prst="rect">
            <a:avLst/>
          </a:prstGeom>
        </p:spPr>
        <p:txBody>
          <a:bodyPr/>
          <a:lstStyle>
            <a:lvl1pPr>
              <a:defRPr sz="4000"/>
            </a:lvl1pPr>
          </a:lstStyle>
          <a:p>
            <a:r>
              <a:rPr lang="en-US" dirty="0"/>
              <a:t>What Changes Would you Make to Roundtable?</a:t>
            </a:r>
            <a:endParaRPr dirty="0"/>
          </a:p>
        </p:txBody>
      </p:sp>
      <p:sp>
        <p:nvSpPr>
          <p:cNvPr id="112" name="Content Placeholder 2"/>
          <p:cNvSpPr txBox="1">
            <a:spLocks noGrp="1"/>
          </p:cNvSpPr>
          <p:nvPr>
            <p:ph type="body" sz="half" idx="1"/>
          </p:nvPr>
        </p:nvSpPr>
        <p:spPr>
          <a:xfrm>
            <a:off x="415822" y="1129554"/>
            <a:ext cx="11107271" cy="5378822"/>
          </a:xfrm>
          <a:prstGeom prst="rect">
            <a:avLst/>
          </a:prstGeom>
        </p:spPr>
        <p:txBody>
          <a:bodyPr>
            <a:normAutofit fontScale="70000" lnSpcReduction="20000"/>
          </a:bodyPr>
          <a:lstStyle/>
          <a:p>
            <a:pPr marL="0" indent="0">
              <a:buNone/>
              <a:defRPr sz="2000"/>
            </a:pPr>
            <a:r>
              <a:rPr lang="en-US" sz="4000" b="1" dirty="0"/>
              <a:t>Cubs</a:t>
            </a:r>
          </a:p>
          <a:p>
            <a:pPr>
              <a:defRPr sz="2000"/>
            </a:pPr>
            <a:r>
              <a:rPr lang="en-US" sz="2600" dirty="0"/>
              <a:t>No Feedback</a:t>
            </a:r>
          </a:p>
          <a:p>
            <a:pPr marL="0" indent="0">
              <a:buNone/>
              <a:defRPr sz="2000"/>
            </a:pPr>
            <a:r>
              <a:rPr lang="en-US" sz="5100" b="1" dirty="0"/>
              <a:t>Scouts BSA</a:t>
            </a:r>
          </a:p>
          <a:p>
            <a:pPr>
              <a:defRPr sz="2000"/>
            </a:pPr>
            <a:r>
              <a:rPr lang="en-US" sz="2600" b="0" i="0" dirty="0">
                <a:solidFill>
                  <a:srgbClr val="333E48"/>
                </a:solidFill>
                <a:effectLst/>
                <a:latin typeface="National2"/>
              </a:rPr>
              <a:t> </a:t>
            </a:r>
            <a:r>
              <a:rPr lang="en-US" sz="2600" b="0" i="0" dirty="0">
                <a:solidFill>
                  <a:schemeClr val="tx1"/>
                </a:solidFill>
                <a:effectLst/>
                <a:latin typeface="National2"/>
              </a:rPr>
              <a:t>I'm not sure how it can be more useful besides maybe hearing from different Troops and Packs about their struggles and success stories that happened from the last roundtable. I have been going to the Roundtable for several years and unfortunately I know little about what other troops are going through and I feel a like everyone is working in their own little silo. I was once in a Pack in Hawaii and every week we would get together to fellowship and several parents were assigned to bring lunch for the entire pack, I feel the activity of breaking bread together brought the Pack closer. I feel food brings people together and helps build better relationships. Maybe we can ask the RoundTable attendees if they would be interested in doing monthly potlucks. I envision breaking up the attendees and assigning each group to a particular month to be responsible to bring a home cooked meal or snack to share (No store bought packaged meals). I'm sorry but cheese and </a:t>
            </a:r>
            <a:r>
              <a:rPr lang="en-US" sz="2600" b="0" i="0" dirty="0" err="1">
                <a:solidFill>
                  <a:schemeClr val="tx1"/>
                </a:solidFill>
                <a:effectLst/>
                <a:latin typeface="National2"/>
              </a:rPr>
              <a:t>coldcuts</a:t>
            </a:r>
            <a:r>
              <a:rPr lang="en-US" sz="2600" b="0" i="0" dirty="0">
                <a:solidFill>
                  <a:schemeClr val="tx1"/>
                </a:solidFill>
                <a:effectLst/>
                <a:latin typeface="National2"/>
              </a:rPr>
              <a:t> don't really do much for me like someone actually putting effort into cooking a small meal or snack. Ask Mark </a:t>
            </a:r>
            <a:r>
              <a:rPr lang="en-US" sz="2600" b="0" i="0" dirty="0" err="1">
                <a:solidFill>
                  <a:schemeClr val="tx1"/>
                </a:solidFill>
                <a:effectLst/>
                <a:latin typeface="National2"/>
              </a:rPr>
              <a:t>Serfas</a:t>
            </a:r>
            <a:r>
              <a:rPr lang="en-US" sz="2600" b="0" i="0" dirty="0">
                <a:solidFill>
                  <a:schemeClr val="tx1"/>
                </a:solidFill>
                <a:effectLst/>
                <a:latin typeface="National2"/>
              </a:rPr>
              <a:t> about his home made lasagna</a:t>
            </a:r>
          </a:p>
          <a:p>
            <a:pPr>
              <a:defRPr sz="2000"/>
            </a:pPr>
            <a:r>
              <a:rPr lang="en-US" sz="2600" dirty="0">
                <a:solidFill>
                  <a:schemeClr val="tx1"/>
                </a:solidFill>
              </a:rPr>
              <a:t>More detail in minutes would be helpful..</a:t>
            </a:r>
          </a:p>
          <a:p>
            <a:pPr>
              <a:defRPr sz="2000"/>
            </a:pPr>
            <a:r>
              <a:rPr lang="en-US" sz="2600" b="0" i="0" dirty="0">
                <a:solidFill>
                  <a:schemeClr val="tx1"/>
                </a:solidFill>
                <a:effectLst/>
                <a:latin typeface="National2"/>
              </a:rPr>
              <a:t>If you could organize the Cub Scout related materials in one part and the </a:t>
            </a:r>
            <a:r>
              <a:rPr lang="en-US" sz="2600" b="0" i="0" dirty="0" err="1">
                <a:solidFill>
                  <a:schemeClr val="tx1"/>
                </a:solidFill>
                <a:effectLst/>
                <a:latin typeface="National2"/>
              </a:rPr>
              <a:t>ScoutsBSA</a:t>
            </a:r>
            <a:r>
              <a:rPr lang="en-US" sz="2600" b="0" i="0" dirty="0">
                <a:solidFill>
                  <a:schemeClr val="tx1"/>
                </a:solidFill>
                <a:effectLst/>
                <a:latin typeface="National2"/>
              </a:rPr>
              <a:t> materials in another part and put the announcements in the middle that would be helpful. The </a:t>
            </a:r>
            <a:r>
              <a:rPr lang="en-US" sz="2600" b="0" i="0" dirty="0" err="1">
                <a:solidFill>
                  <a:schemeClr val="tx1"/>
                </a:solidFill>
                <a:effectLst/>
                <a:latin typeface="National2"/>
              </a:rPr>
              <a:t>ScoutsBSA</a:t>
            </a:r>
            <a:r>
              <a:rPr lang="en-US" sz="2600" b="0" i="0" dirty="0">
                <a:solidFill>
                  <a:schemeClr val="tx1"/>
                </a:solidFill>
                <a:effectLst/>
                <a:latin typeface="National2"/>
              </a:rPr>
              <a:t> information usually is of limited interest to the Cub Scout people.</a:t>
            </a:r>
          </a:p>
          <a:p>
            <a:pPr>
              <a:defRPr sz="2000"/>
            </a:pPr>
            <a:r>
              <a:rPr lang="en-US" sz="2600" dirty="0">
                <a:solidFill>
                  <a:schemeClr val="tx1"/>
                </a:solidFill>
              </a:rPr>
              <a:t>Our CO only provides meeting space on Thursday nights.  Scoutmaster listens into Roundtable stream while physically attending troop’s meeting.  </a:t>
            </a:r>
          </a:p>
        </p:txBody>
      </p:sp>
    </p:spTree>
    <p:extLst>
      <p:ext uri="{BB962C8B-B14F-4D97-AF65-F5344CB8AC3E}">
        <p14:creationId xmlns:p14="http://schemas.microsoft.com/office/powerpoint/2010/main" val="219161854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509951" y="222477"/>
            <a:ext cx="11172098" cy="1325563"/>
          </a:xfrm>
          <a:prstGeom prst="rect">
            <a:avLst/>
          </a:prstGeom>
        </p:spPr>
        <p:txBody>
          <a:bodyPr/>
          <a:lstStyle>
            <a:lvl1pPr>
              <a:defRPr sz="4000"/>
            </a:lvl1pPr>
          </a:lstStyle>
          <a:p>
            <a:r>
              <a:rPr lang="en-US" dirty="0"/>
              <a:t>What Changes Would You Make to Roundtable (cont.)?</a:t>
            </a:r>
            <a:endParaRPr dirty="0"/>
          </a:p>
        </p:txBody>
      </p:sp>
      <p:sp>
        <p:nvSpPr>
          <p:cNvPr id="112" name="Content Placeholder 2"/>
          <p:cNvSpPr txBox="1">
            <a:spLocks noGrp="1"/>
          </p:cNvSpPr>
          <p:nvPr>
            <p:ph type="body" sz="half" idx="1"/>
          </p:nvPr>
        </p:nvSpPr>
        <p:spPr>
          <a:xfrm>
            <a:off x="509951" y="1548040"/>
            <a:ext cx="11172098" cy="3938359"/>
          </a:xfrm>
          <a:prstGeom prst="rect">
            <a:avLst/>
          </a:prstGeom>
        </p:spPr>
        <p:txBody>
          <a:bodyPr>
            <a:normAutofit fontScale="92500" lnSpcReduction="20000"/>
          </a:bodyPr>
          <a:lstStyle/>
          <a:p>
            <a:pPr marL="0" indent="0">
              <a:buNone/>
              <a:defRPr sz="2000"/>
            </a:pPr>
            <a:r>
              <a:rPr lang="en-US" sz="3000" b="1" dirty="0"/>
              <a:t>Scouts BSA</a:t>
            </a:r>
          </a:p>
          <a:p>
            <a:pPr>
              <a:defRPr sz="2000"/>
            </a:pPr>
            <a:r>
              <a:rPr lang="en-US" sz="2000" b="0" i="0" dirty="0">
                <a:solidFill>
                  <a:schemeClr val="tx1"/>
                </a:solidFill>
                <a:effectLst/>
                <a:latin typeface="National2"/>
              </a:rPr>
              <a:t>Content at roundtable is very helpful. Cub scout topics are less relevant to troops and vice versa (not sure how you can really change that, though). If meetings could be kept to an hour, that would be ideal (although has no bearing on usefulness to the unit). Please keep zoom option as sometimes it is not feasible to attend in person. Minutes are detailed and provide lists of dates (this is a good thing) but attending is better, even if virtual.</a:t>
            </a:r>
            <a:endParaRPr lang="en-US" sz="2000" dirty="0">
              <a:solidFill>
                <a:schemeClr val="tx1"/>
              </a:solidFill>
            </a:endParaRPr>
          </a:p>
          <a:p>
            <a:pPr>
              <a:defRPr sz="2000"/>
            </a:pPr>
            <a:r>
              <a:rPr lang="en-US" b="0" i="0" dirty="0">
                <a:solidFill>
                  <a:schemeClr val="tx1"/>
                </a:solidFill>
                <a:effectLst/>
                <a:latin typeface="National2"/>
              </a:rPr>
              <a:t>More sharing of ideas for activities.</a:t>
            </a:r>
          </a:p>
          <a:p>
            <a:pPr>
              <a:defRPr sz="2000"/>
            </a:pPr>
            <a:r>
              <a:rPr lang="en-US" b="0" i="0" dirty="0">
                <a:solidFill>
                  <a:schemeClr val="tx1"/>
                </a:solidFill>
                <a:effectLst/>
                <a:latin typeface="National2"/>
              </a:rPr>
              <a:t>Split into two meetings on the same night. Earlier for Cub Scouts and later for Scouts BSA. Do not present material that we already have in writing, just summarize. Keep meetings to one hour each with 30 minutes afterwards for leaders to stay and ask questions.</a:t>
            </a:r>
          </a:p>
          <a:p>
            <a:pPr>
              <a:defRPr sz="2000"/>
            </a:pPr>
            <a:r>
              <a:rPr lang="en-US" dirty="0">
                <a:solidFill>
                  <a:schemeClr val="tx1"/>
                </a:solidFill>
                <a:latin typeface="National2"/>
              </a:rPr>
              <a:t>None (3).</a:t>
            </a:r>
          </a:p>
          <a:p>
            <a:pPr>
              <a:defRPr sz="2000"/>
            </a:pPr>
            <a:r>
              <a:rPr lang="en-US" b="0" i="0" dirty="0">
                <a:solidFill>
                  <a:schemeClr val="tx1"/>
                </a:solidFill>
                <a:effectLst/>
                <a:latin typeface="National2"/>
              </a:rPr>
              <a:t>It would be nice if it were an hour long as in the past.</a:t>
            </a:r>
          </a:p>
          <a:p>
            <a:pPr>
              <a:defRPr sz="2000"/>
            </a:pPr>
            <a:r>
              <a:rPr lang="en-US" b="0" i="0" dirty="0">
                <a:solidFill>
                  <a:schemeClr val="tx1"/>
                </a:solidFill>
                <a:effectLst/>
                <a:latin typeface="National2"/>
              </a:rPr>
              <a:t> I think the District does a pretty good job of supporting my unit.</a:t>
            </a:r>
          </a:p>
          <a:p>
            <a:pPr>
              <a:defRPr sz="2000"/>
            </a:pPr>
            <a:endParaRPr lang="en-US" dirty="0">
              <a:solidFill>
                <a:srgbClr val="333E48"/>
              </a:solidFill>
              <a:latin typeface="National2"/>
            </a:endParaRPr>
          </a:p>
        </p:txBody>
      </p:sp>
    </p:spTree>
    <p:extLst>
      <p:ext uri="{BB962C8B-B14F-4D97-AF65-F5344CB8AC3E}">
        <p14:creationId xmlns:p14="http://schemas.microsoft.com/office/powerpoint/2010/main" val="125896485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509950" y="222477"/>
            <a:ext cx="11255329" cy="1325563"/>
          </a:xfrm>
          <a:prstGeom prst="rect">
            <a:avLst/>
          </a:prstGeom>
        </p:spPr>
        <p:txBody>
          <a:bodyPr/>
          <a:lstStyle>
            <a:lvl1pPr>
              <a:defRPr sz="4000"/>
            </a:lvl1pPr>
          </a:lstStyle>
          <a:p>
            <a:r>
              <a:rPr lang="en-US" b="1" dirty="0"/>
              <a:t>International Peace Light – 12/13 @ 7:30pm - FUMC</a:t>
            </a:r>
            <a:endParaRPr b="1" dirty="0"/>
          </a:p>
        </p:txBody>
      </p:sp>
      <p:sp>
        <p:nvSpPr>
          <p:cNvPr id="112" name="Content Placeholder 2"/>
          <p:cNvSpPr txBox="1">
            <a:spLocks noGrp="1"/>
          </p:cNvSpPr>
          <p:nvPr>
            <p:ph type="body" sz="half" idx="1"/>
          </p:nvPr>
        </p:nvSpPr>
        <p:spPr>
          <a:xfrm>
            <a:off x="509951" y="1548040"/>
            <a:ext cx="5885829" cy="5087483"/>
          </a:xfrm>
          <a:prstGeom prst="rect">
            <a:avLst/>
          </a:prstGeom>
        </p:spPr>
        <p:txBody>
          <a:bodyPr>
            <a:normAutofit lnSpcReduction="10000"/>
          </a:bodyPr>
          <a:lstStyle/>
          <a:p>
            <a:pPr>
              <a:defRPr sz="2000"/>
            </a:pPr>
            <a:r>
              <a:rPr lang="en-US" i="0" dirty="0">
                <a:solidFill>
                  <a:schemeClr val="tx1"/>
                </a:solidFill>
                <a:effectLst/>
                <a:latin typeface="Nunito" pitchFamily="2" charset="0"/>
              </a:rPr>
              <a:t>The Peace Light, symbolic of the Light of Christ especially evident at Christmas, is meant to promote peace, harmony and unity among all people of the world regardless of race, ethnicity or creed.  The Peace Light makes its long journey from the Grotto of the Nativity in the Town of Bethlehem, to Tel Aviv, Israel,  to Vienna, Austria and finally safely across the Atlantic Ocean to New York City. Peace Light North America supporters move the Light person-to-person, lantern-to-lantern, across North America and around their local areas, actively promoting global peace.</a:t>
            </a:r>
          </a:p>
          <a:p>
            <a:pPr>
              <a:defRPr sz="2000"/>
            </a:pPr>
            <a:r>
              <a:rPr lang="en-US" i="0" dirty="0">
                <a:solidFill>
                  <a:schemeClr val="tx1"/>
                </a:solidFill>
                <a:effectLst/>
                <a:latin typeface="Nunito" pitchFamily="2" charset="0"/>
              </a:rPr>
              <a:t>2021 Peace Light will arrive in Fairfax this Saturday, and the troop will be sharing it with the Scouting community at our Court of Honor on </a:t>
            </a:r>
            <a:r>
              <a:rPr lang="en-US" i="1" u="sng" dirty="0">
                <a:solidFill>
                  <a:schemeClr val="tx1"/>
                </a:solidFill>
                <a:effectLst/>
                <a:latin typeface="Nunito" pitchFamily="2" charset="0"/>
              </a:rPr>
              <a:t>Monday, December 13 at 7:30pm at Fairfax United Methodist Church</a:t>
            </a:r>
            <a:r>
              <a:rPr lang="en-US" i="0" dirty="0">
                <a:solidFill>
                  <a:schemeClr val="tx1"/>
                </a:solidFill>
                <a:effectLst/>
                <a:latin typeface="Nunito" pitchFamily="2" charset="0"/>
              </a:rPr>
              <a:t>.</a:t>
            </a:r>
            <a:endParaRPr dirty="0">
              <a:solidFill>
                <a:schemeClr val="tx1"/>
              </a:solidFill>
            </a:endParaRPr>
          </a:p>
        </p:txBody>
      </p:sp>
      <p:pic>
        <p:nvPicPr>
          <p:cNvPr id="3" name="Picture 2">
            <a:extLst>
              <a:ext uri="{FF2B5EF4-FFF2-40B4-BE49-F238E27FC236}">
                <a16:creationId xmlns:a16="http://schemas.microsoft.com/office/drawing/2014/main" id="{722E79F9-6F31-4085-8EB4-A6C549990FDC}"/>
              </a:ext>
            </a:extLst>
          </p:cNvPr>
          <p:cNvPicPr>
            <a:picLocks noChangeAspect="1"/>
          </p:cNvPicPr>
          <p:nvPr/>
        </p:nvPicPr>
        <p:blipFill>
          <a:blip r:embed="rId2"/>
          <a:stretch>
            <a:fillRect/>
          </a:stretch>
        </p:blipFill>
        <p:spPr>
          <a:xfrm>
            <a:off x="6427838" y="1548039"/>
            <a:ext cx="5337442" cy="3990611"/>
          </a:xfrm>
          <a:prstGeom prst="rect">
            <a:avLst/>
          </a:prstGeom>
        </p:spPr>
      </p:pic>
    </p:spTree>
    <p:extLst>
      <p:ext uri="{BB962C8B-B14F-4D97-AF65-F5344CB8AC3E}">
        <p14:creationId xmlns:p14="http://schemas.microsoft.com/office/powerpoint/2010/main" val="264621291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txBox="1">
            <a:spLocks noGrp="1"/>
          </p:cNvSpPr>
          <p:nvPr>
            <p:ph type="ctrTitle"/>
          </p:nvPr>
        </p:nvSpPr>
        <p:spPr>
          <a:xfrm>
            <a:off x="1524000" y="149402"/>
            <a:ext cx="9144000" cy="989272"/>
          </a:xfrm>
          <a:prstGeom prst="rect">
            <a:avLst/>
          </a:prstGeom>
        </p:spPr>
        <p:txBody>
          <a:bodyPr/>
          <a:lstStyle/>
          <a:p>
            <a:r>
              <a:rPr b="1" dirty="0"/>
              <a:t>George Mason Program </a:t>
            </a:r>
          </a:p>
        </p:txBody>
      </p:sp>
      <p:pic>
        <p:nvPicPr>
          <p:cNvPr id="98" name="Picture 3" descr="Picture 3"/>
          <p:cNvPicPr>
            <a:picLocks noChangeAspect="1"/>
          </p:cNvPicPr>
          <p:nvPr/>
        </p:nvPicPr>
        <p:blipFill>
          <a:blip r:embed="rId2"/>
          <a:stretch>
            <a:fillRect/>
          </a:stretch>
        </p:blipFill>
        <p:spPr>
          <a:xfrm>
            <a:off x="4390714" y="1022870"/>
            <a:ext cx="3249386" cy="4088628"/>
          </a:xfrm>
          <a:prstGeom prst="rect">
            <a:avLst/>
          </a:prstGeom>
          <a:ln w="12700">
            <a:miter lim="400000"/>
          </a:ln>
        </p:spPr>
      </p:pic>
      <p:pic>
        <p:nvPicPr>
          <p:cNvPr id="99" name="Picture 6" descr="Picture 6"/>
          <p:cNvPicPr>
            <a:picLocks noChangeAspect="1"/>
          </p:cNvPicPr>
          <p:nvPr/>
        </p:nvPicPr>
        <p:blipFill>
          <a:blip r:embed="rId3"/>
          <a:stretch>
            <a:fillRect/>
          </a:stretch>
        </p:blipFill>
        <p:spPr>
          <a:xfrm>
            <a:off x="9951874" y="5187950"/>
            <a:ext cx="2222190" cy="1670050"/>
          </a:xfrm>
          <a:prstGeom prst="rect">
            <a:avLst/>
          </a:prstGeom>
          <a:ln w="12700">
            <a:miter lim="400000"/>
          </a:ln>
        </p:spPr>
      </p:pic>
      <p:pic>
        <p:nvPicPr>
          <p:cNvPr id="100" name="Picture 8" descr="Picture 8"/>
          <p:cNvPicPr>
            <a:picLocks noChangeAspect="1"/>
          </p:cNvPicPr>
          <p:nvPr/>
        </p:nvPicPr>
        <p:blipFill>
          <a:blip r:embed="rId4"/>
          <a:stretch>
            <a:fillRect/>
          </a:stretch>
        </p:blipFill>
        <p:spPr>
          <a:xfrm>
            <a:off x="0" y="5119447"/>
            <a:ext cx="3764192" cy="1443163"/>
          </a:xfrm>
          <a:prstGeom prst="rect">
            <a:avLst/>
          </a:prstGeom>
          <a:ln w="12700">
            <a:miter lim="400000"/>
          </a:ln>
        </p:spPr>
      </p:pic>
      <p:pic>
        <p:nvPicPr>
          <p:cNvPr id="101" name="Picture 10" descr="Picture 10"/>
          <p:cNvPicPr>
            <a:picLocks noChangeAspect="1"/>
          </p:cNvPicPr>
          <p:nvPr/>
        </p:nvPicPr>
        <p:blipFill>
          <a:blip r:embed="rId5"/>
          <a:stretch>
            <a:fillRect/>
          </a:stretch>
        </p:blipFill>
        <p:spPr>
          <a:xfrm>
            <a:off x="7758714" y="5331459"/>
            <a:ext cx="2074546" cy="1383031"/>
          </a:xfrm>
          <a:prstGeom prst="rect">
            <a:avLst/>
          </a:prstGeom>
          <a:ln w="12700">
            <a:miter lim="400000"/>
          </a:ln>
        </p:spPr>
      </p:pic>
      <p:pic>
        <p:nvPicPr>
          <p:cNvPr id="102" name="Picture 12" descr="Picture 12"/>
          <p:cNvPicPr>
            <a:picLocks noChangeAspect="1"/>
          </p:cNvPicPr>
          <p:nvPr/>
        </p:nvPicPr>
        <p:blipFill>
          <a:blip r:embed="rId6"/>
          <a:stretch>
            <a:fillRect/>
          </a:stretch>
        </p:blipFill>
        <p:spPr>
          <a:xfrm>
            <a:off x="8377074" y="2292350"/>
            <a:ext cx="1574801" cy="2895600"/>
          </a:xfrm>
          <a:prstGeom prst="rect">
            <a:avLst/>
          </a:prstGeom>
          <a:ln w="12700">
            <a:miter lim="400000"/>
          </a:ln>
        </p:spPr>
      </p:pic>
      <p:pic>
        <p:nvPicPr>
          <p:cNvPr id="103" name="Picture 14" descr="Picture 14"/>
          <p:cNvPicPr>
            <a:picLocks noChangeAspect="1"/>
          </p:cNvPicPr>
          <p:nvPr/>
        </p:nvPicPr>
        <p:blipFill>
          <a:blip r:embed="rId7"/>
          <a:stretch>
            <a:fillRect/>
          </a:stretch>
        </p:blipFill>
        <p:spPr>
          <a:xfrm>
            <a:off x="0" y="3145537"/>
            <a:ext cx="1965961" cy="1965961"/>
          </a:xfrm>
          <a:prstGeom prst="rect">
            <a:avLst/>
          </a:prstGeom>
          <a:ln w="12700">
            <a:miter lim="400000"/>
          </a:ln>
        </p:spPr>
      </p:pic>
      <p:pic>
        <p:nvPicPr>
          <p:cNvPr id="104" name="Picture 16" descr="Picture 16"/>
          <p:cNvPicPr>
            <a:picLocks noChangeAspect="1"/>
          </p:cNvPicPr>
          <p:nvPr/>
        </p:nvPicPr>
        <p:blipFill>
          <a:blip r:embed="rId8"/>
          <a:stretch>
            <a:fillRect/>
          </a:stretch>
        </p:blipFill>
        <p:spPr>
          <a:xfrm>
            <a:off x="202566" y="848015"/>
            <a:ext cx="1965960" cy="1965961"/>
          </a:xfrm>
          <a:prstGeom prst="rect">
            <a:avLst/>
          </a:prstGeom>
          <a:ln w="12700">
            <a:miter lim="400000"/>
          </a:ln>
        </p:spPr>
      </p:pic>
      <p:pic>
        <p:nvPicPr>
          <p:cNvPr id="105" name="Picture 18" descr="Picture 18"/>
          <p:cNvPicPr>
            <a:picLocks noChangeAspect="1"/>
          </p:cNvPicPr>
          <p:nvPr/>
        </p:nvPicPr>
        <p:blipFill>
          <a:blip r:embed="rId9"/>
          <a:stretch>
            <a:fillRect/>
          </a:stretch>
        </p:blipFill>
        <p:spPr>
          <a:xfrm>
            <a:off x="2526029" y="3120482"/>
            <a:ext cx="1965960" cy="1965961"/>
          </a:xfrm>
          <a:prstGeom prst="rect">
            <a:avLst/>
          </a:prstGeom>
          <a:ln w="12700">
            <a:miter lim="400000"/>
          </a:ln>
        </p:spPr>
      </p:pic>
      <p:pic>
        <p:nvPicPr>
          <p:cNvPr id="106" name="Picture 20" descr="Picture 20"/>
          <p:cNvPicPr>
            <a:picLocks noChangeAspect="1"/>
          </p:cNvPicPr>
          <p:nvPr/>
        </p:nvPicPr>
        <p:blipFill>
          <a:blip r:embed="rId10"/>
          <a:stretch>
            <a:fillRect/>
          </a:stretch>
        </p:blipFill>
        <p:spPr>
          <a:xfrm>
            <a:off x="2713995" y="1670342"/>
            <a:ext cx="1676719" cy="1257539"/>
          </a:xfrm>
          <a:prstGeom prst="rect">
            <a:avLst/>
          </a:prstGeom>
          <a:ln w="12700">
            <a:miter lim="400000"/>
          </a:ln>
        </p:spPr>
      </p:pic>
      <p:pic>
        <p:nvPicPr>
          <p:cNvPr id="107" name="Picture 22" descr="Picture 22"/>
          <p:cNvPicPr>
            <a:picLocks noChangeAspect="1"/>
          </p:cNvPicPr>
          <p:nvPr/>
        </p:nvPicPr>
        <p:blipFill>
          <a:blip r:embed="rId11"/>
          <a:stretch>
            <a:fillRect/>
          </a:stretch>
        </p:blipFill>
        <p:spPr>
          <a:xfrm>
            <a:off x="10027918" y="3325586"/>
            <a:ext cx="2070101" cy="1555751"/>
          </a:xfrm>
          <a:prstGeom prst="rect">
            <a:avLst/>
          </a:prstGeom>
          <a:ln w="12700">
            <a:miter lim="400000"/>
          </a:ln>
        </p:spPr>
      </p:pic>
      <p:pic>
        <p:nvPicPr>
          <p:cNvPr id="108" name="Picture 24" descr="Picture 24"/>
          <p:cNvPicPr>
            <a:picLocks noChangeAspect="1"/>
          </p:cNvPicPr>
          <p:nvPr/>
        </p:nvPicPr>
        <p:blipFill>
          <a:blip r:embed="rId12"/>
          <a:stretch>
            <a:fillRect/>
          </a:stretch>
        </p:blipFill>
        <p:spPr>
          <a:xfrm>
            <a:off x="10545356" y="1220543"/>
            <a:ext cx="1159917" cy="1965961"/>
          </a:xfrm>
          <a:prstGeom prst="rect">
            <a:avLst/>
          </a:prstGeom>
          <a:ln w="12700">
            <a:miter lim="400000"/>
          </a:ln>
        </p:spPr>
      </p:pic>
      <p:sp>
        <p:nvSpPr>
          <p:cNvPr id="109" name="TextBox 2"/>
          <p:cNvSpPr txBox="1"/>
          <p:nvPr/>
        </p:nvSpPr>
        <p:spPr>
          <a:xfrm>
            <a:off x="3809911" y="5414838"/>
            <a:ext cx="400820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dirty="0"/>
              <a:t>Matt Burns, Vice Chair Program</a:t>
            </a:r>
          </a:p>
          <a:p>
            <a:r>
              <a:rPr dirty="0"/>
              <a:t>George Mason District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509951" y="222477"/>
            <a:ext cx="10306522" cy="1325563"/>
          </a:xfrm>
          <a:prstGeom prst="rect">
            <a:avLst/>
          </a:prstGeom>
        </p:spPr>
        <p:txBody>
          <a:bodyPr/>
          <a:lstStyle>
            <a:lvl1pPr>
              <a:defRPr sz="4000"/>
            </a:lvl1pPr>
          </a:lstStyle>
          <a:p>
            <a:r>
              <a:rPr b="1" dirty="0"/>
              <a:t>Current 202</a:t>
            </a:r>
            <a:r>
              <a:rPr lang="en-US" b="1" dirty="0"/>
              <a:t>2</a:t>
            </a:r>
            <a:r>
              <a:rPr b="1" dirty="0"/>
              <a:t> GM Calendar</a:t>
            </a:r>
          </a:p>
        </p:txBody>
      </p:sp>
      <p:sp>
        <p:nvSpPr>
          <p:cNvPr id="112" name="Content Placeholder 2"/>
          <p:cNvSpPr txBox="1">
            <a:spLocks noGrp="1"/>
          </p:cNvSpPr>
          <p:nvPr>
            <p:ph type="body" sz="half" idx="1"/>
          </p:nvPr>
        </p:nvSpPr>
        <p:spPr>
          <a:xfrm>
            <a:off x="509951" y="1548040"/>
            <a:ext cx="5885829" cy="4153395"/>
          </a:xfrm>
          <a:prstGeom prst="rect">
            <a:avLst/>
          </a:prstGeom>
        </p:spPr>
        <p:txBody>
          <a:bodyPr>
            <a:normAutofit/>
          </a:bodyPr>
          <a:lstStyle/>
          <a:p>
            <a:pPr>
              <a:defRPr sz="2000"/>
            </a:pPr>
            <a:r>
              <a:rPr lang="en-US" dirty="0"/>
              <a:t>January 29, 2022 – Life to Eagle Seminar</a:t>
            </a:r>
          </a:p>
          <a:p>
            <a:pPr>
              <a:defRPr sz="2000"/>
            </a:pPr>
            <a:r>
              <a:rPr lang="en-US" dirty="0"/>
              <a:t>March 5, 2022 – GM Merit Badge Day</a:t>
            </a:r>
          </a:p>
          <a:p>
            <a:pPr>
              <a:defRPr sz="2000"/>
            </a:pPr>
            <a:r>
              <a:rPr lang="en-US" dirty="0"/>
              <a:t>March 14, 2022 – PI Day</a:t>
            </a:r>
          </a:p>
          <a:p>
            <a:pPr>
              <a:defRPr sz="2000"/>
            </a:pPr>
            <a:r>
              <a:rPr lang="en-US" dirty="0"/>
              <a:t>March 19, 2022 – GM Pinewood Derby</a:t>
            </a:r>
          </a:p>
          <a:p>
            <a:pPr>
              <a:defRPr sz="2000"/>
            </a:pPr>
            <a:r>
              <a:rPr lang="en-US" dirty="0"/>
              <a:t>April 14, 2022 – GM District COH</a:t>
            </a:r>
          </a:p>
          <a:p>
            <a:pPr>
              <a:defRPr sz="2000"/>
            </a:pPr>
            <a:r>
              <a:rPr lang="en-US" dirty="0"/>
              <a:t>April 29 to May 1, 2022 – GM Spring Camporee</a:t>
            </a:r>
          </a:p>
          <a:p>
            <a:pPr>
              <a:defRPr sz="2000"/>
            </a:pPr>
            <a:r>
              <a:rPr lang="en-US" dirty="0"/>
              <a:t>May 1 to May 15, 2022  – GM Hike-O-</a:t>
            </a:r>
            <a:r>
              <a:rPr lang="en-US" dirty="0" err="1"/>
              <a:t>Ree</a:t>
            </a:r>
            <a:endParaRPr lang="en-US" dirty="0"/>
          </a:p>
          <a:p>
            <a:pPr>
              <a:defRPr sz="2000"/>
            </a:pPr>
            <a:r>
              <a:rPr lang="en-US" dirty="0"/>
              <a:t>May 14, 2022 – Jamboree on the Trail </a:t>
            </a:r>
          </a:p>
          <a:p>
            <a:pPr>
              <a:defRPr sz="2000"/>
            </a:pPr>
            <a:r>
              <a:rPr lang="en-US" dirty="0"/>
              <a:t>May 30, 2022 – Flags In</a:t>
            </a:r>
            <a:endParaRPr dirty="0"/>
          </a:p>
        </p:txBody>
      </p:sp>
      <p:pic>
        <p:nvPicPr>
          <p:cNvPr id="113" name="Picture 4" descr="Picture 4"/>
          <p:cNvPicPr>
            <a:picLocks noChangeAspect="1"/>
          </p:cNvPicPr>
          <p:nvPr/>
        </p:nvPicPr>
        <p:blipFill>
          <a:blip r:embed="rId2"/>
          <a:srcRect t="1067"/>
          <a:stretch>
            <a:fillRect/>
          </a:stretch>
        </p:blipFill>
        <p:spPr>
          <a:xfrm>
            <a:off x="6693251" y="1867637"/>
            <a:ext cx="4802406" cy="3563374"/>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946A-32E3-49A4-9C28-26B17EF9BA9F}"/>
              </a:ext>
            </a:extLst>
          </p:cNvPr>
          <p:cNvSpPr>
            <a:spLocks noGrp="1"/>
          </p:cNvSpPr>
          <p:nvPr>
            <p:ph type="title"/>
          </p:nvPr>
        </p:nvSpPr>
        <p:spPr>
          <a:xfrm>
            <a:off x="524256" y="4767072"/>
            <a:ext cx="6594189" cy="1625210"/>
          </a:xfrm>
        </p:spPr>
        <p:txBody>
          <a:bodyPr>
            <a:normAutofit/>
          </a:bodyPr>
          <a:lstStyle/>
          <a:p>
            <a:pPr algn="r"/>
            <a:r>
              <a:rPr lang="en-US" b="1" dirty="0">
                <a:solidFill>
                  <a:schemeClr val="tx1"/>
                </a:solidFill>
              </a:rPr>
              <a:t>Scouting for Food</a:t>
            </a:r>
          </a:p>
        </p:txBody>
      </p:sp>
      <p:pic>
        <p:nvPicPr>
          <p:cNvPr id="5" name="Picture 4" descr="A group of people in a store&#10;&#10;Description automatically generated">
            <a:extLst>
              <a:ext uri="{FF2B5EF4-FFF2-40B4-BE49-F238E27FC236}">
                <a16:creationId xmlns:a16="http://schemas.microsoft.com/office/drawing/2014/main" id="{9F5D93FC-CBE9-476D-974A-24ED6B5BDFA3}"/>
              </a:ext>
            </a:extLst>
          </p:cNvPr>
          <p:cNvPicPr>
            <a:picLocks noChangeAspect="1"/>
          </p:cNvPicPr>
          <p:nvPr/>
        </p:nvPicPr>
        <p:blipFill rotWithShape="1">
          <a:blip r:embed="rId2">
            <a:extLst>
              <a:ext uri="{28A0092B-C50C-407E-A947-70E740481C1C}">
                <a14:useLocalDpi xmlns:a14="http://schemas.microsoft.com/office/drawing/2010/main" val="0"/>
              </a:ext>
            </a:extLst>
          </a:blip>
          <a:srcRect t="22410" r="1" b="1"/>
          <a:stretch/>
        </p:blipFill>
        <p:spPr>
          <a:xfrm>
            <a:off x="327547" y="321733"/>
            <a:ext cx="7058306" cy="4107392"/>
          </a:xfrm>
          <a:prstGeom prst="rect">
            <a:avLst/>
          </a:prstGeom>
        </p:spPr>
      </p:pic>
      <p:sp>
        <p:nvSpPr>
          <p:cNvPr id="3" name="Content Placeholder 2">
            <a:extLst>
              <a:ext uri="{FF2B5EF4-FFF2-40B4-BE49-F238E27FC236}">
                <a16:creationId xmlns:a16="http://schemas.microsoft.com/office/drawing/2014/main" id="{869FD1B7-B992-4387-B7B2-79DD20BFA005}"/>
              </a:ext>
            </a:extLst>
          </p:cNvPr>
          <p:cNvSpPr>
            <a:spLocks noGrp="1"/>
          </p:cNvSpPr>
          <p:nvPr>
            <p:ph idx="1"/>
          </p:nvPr>
        </p:nvSpPr>
        <p:spPr>
          <a:xfrm>
            <a:off x="8029319" y="917725"/>
            <a:ext cx="3424739" cy="4852362"/>
          </a:xfrm>
        </p:spPr>
        <p:txBody>
          <a:bodyPr anchor="ctr">
            <a:normAutofit fontScale="92500" lnSpcReduction="20000"/>
          </a:bodyPr>
          <a:lstStyle/>
          <a:p>
            <a:r>
              <a:rPr lang="en-US" dirty="0">
                <a:solidFill>
                  <a:schemeClr val="tx1"/>
                </a:solidFill>
              </a:rPr>
              <a:t>Thanks to all units for participating in 2021 Scouting for Food.  </a:t>
            </a:r>
          </a:p>
          <a:p>
            <a:r>
              <a:rPr lang="en-US" dirty="0">
                <a:solidFill>
                  <a:schemeClr val="tx1"/>
                </a:solidFill>
              </a:rPr>
              <a:t>George Mason units collected over 50,476 pounds of food.</a:t>
            </a:r>
          </a:p>
          <a:p>
            <a:r>
              <a:rPr lang="en-US" dirty="0">
                <a:solidFill>
                  <a:schemeClr val="tx1"/>
                </a:solidFill>
              </a:rPr>
              <a:t>Food pantries in our area are deeply appreciative.  Needs are very high in 2021.</a:t>
            </a:r>
          </a:p>
          <a:p>
            <a:r>
              <a:rPr lang="en-US" dirty="0">
                <a:solidFill>
                  <a:schemeClr val="tx1"/>
                </a:solidFill>
              </a:rPr>
              <a:t>Please remember to log the service hours contributed by youth and adult volunteers.</a:t>
            </a:r>
          </a:p>
          <a:p>
            <a:pPr marL="0" indent="0">
              <a:buNone/>
            </a:pPr>
            <a:endParaRPr lang="en-US" dirty="0">
              <a:solidFill>
                <a:schemeClr val="tx1"/>
              </a:solidFill>
            </a:endParaRPr>
          </a:p>
        </p:txBody>
      </p:sp>
    </p:spTree>
    <p:extLst>
      <p:ext uri="{BB962C8B-B14F-4D97-AF65-F5344CB8AC3E}">
        <p14:creationId xmlns:p14="http://schemas.microsoft.com/office/powerpoint/2010/main" val="112522572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F634C833-9E10-489D-B007-573C4730C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37" b="8559"/>
          <a:stretch>
            <a:fillRect/>
          </a:stretch>
        </p:blipFill>
        <p:spPr bwMode="auto">
          <a:xfrm>
            <a:off x="1462088" y="1"/>
            <a:ext cx="9205913"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F7A59-D0A1-465E-BE0F-A47A0AF16C3F}"/>
              </a:ext>
            </a:extLst>
          </p:cNvPr>
          <p:cNvSpPr>
            <a:spLocks noGrp="1"/>
          </p:cNvSpPr>
          <p:nvPr>
            <p:ph type="title"/>
          </p:nvPr>
        </p:nvSpPr>
        <p:spPr/>
        <p:txBody>
          <a:bodyPr>
            <a:normAutofit/>
          </a:bodyPr>
          <a:lstStyle/>
          <a:p>
            <a:r>
              <a:rPr lang="en-US" sz="4000" b="1" dirty="0"/>
              <a:t>Pi Day! Monday, March 14, 2022</a:t>
            </a:r>
          </a:p>
        </p:txBody>
      </p:sp>
      <p:pic>
        <p:nvPicPr>
          <p:cNvPr id="6" name="Picture 5">
            <a:extLst>
              <a:ext uri="{FF2B5EF4-FFF2-40B4-BE49-F238E27FC236}">
                <a16:creationId xmlns:a16="http://schemas.microsoft.com/office/drawing/2014/main" id="{14BD5975-089E-42D7-9C41-1C5DAC9218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5286" y="1115105"/>
            <a:ext cx="3260952" cy="3260952"/>
          </a:xfrm>
          <a:prstGeom prst="rect">
            <a:avLst/>
          </a:prstGeom>
        </p:spPr>
      </p:pic>
      <p:sp>
        <p:nvSpPr>
          <p:cNvPr id="7" name="Text Placeholder 6">
            <a:extLst>
              <a:ext uri="{FF2B5EF4-FFF2-40B4-BE49-F238E27FC236}">
                <a16:creationId xmlns:a16="http://schemas.microsoft.com/office/drawing/2014/main" id="{F747DAD8-0906-42ED-9B09-4826D6D88406}"/>
              </a:ext>
            </a:extLst>
          </p:cNvPr>
          <p:cNvSpPr>
            <a:spLocks noGrp="1"/>
          </p:cNvSpPr>
          <p:nvPr>
            <p:ph type="body" idx="1"/>
          </p:nvPr>
        </p:nvSpPr>
        <p:spPr>
          <a:xfrm>
            <a:off x="838200" y="1825625"/>
            <a:ext cx="5765800" cy="4351338"/>
          </a:xfrm>
        </p:spPr>
        <p:txBody>
          <a:bodyPr/>
          <a:lstStyle/>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Open to all (Cubs, Scouts BSA and Venturing Scouts</a:t>
            </a: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Pi Day gives math enthusiasts the opportunity to celebrate their love for numbers and the enigma that is the infinite pi.</a:t>
            </a: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March 14 also is Albert Einstein’s birthday.</a:t>
            </a: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Pi is the ratio of a circle’s circumference to its diameter. Amazingly, for all circles of any size, pi will always be the same.</a:t>
            </a: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One can celebrate “Pi Day” with any kind of pie – pizza, apple, cherry, Boston Crème pie, etc.  Let your imagination be your guide!</a:t>
            </a: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Stay tuned for more “Pi Day” activities as we get closer to the big day!</a:t>
            </a:r>
          </a:p>
          <a:p>
            <a:pPr marL="0" indent="0">
              <a:buNone/>
            </a:pPr>
            <a:endParaRPr lang="en-US" dirty="0"/>
          </a:p>
        </p:txBody>
      </p:sp>
    </p:spTree>
    <p:extLst>
      <p:ext uri="{BB962C8B-B14F-4D97-AF65-F5344CB8AC3E}">
        <p14:creationId xmlns:p14="http://schemas.microsoft.com/office/powerpoint/2010/main" val="110339981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9BC78-53E3-4862-85FC-6D57358EAF67}"/>
              </a:ext>
            </a:extLst>
          </p:cNvPr>
          <p:cNvSpPr>
            <a:spLocks noGrp="1"/>
          </p:cNvSpPr>
          <p:nvPr>
            <p:ph type="title"/>
          </p:nvPr>
        </p:nvSpPr>
        <p:spPr>
          <a:xfrm>
            <a:off x="6017694" y="571733"/>
            <a:ext cx="5221266" cy="1344975"/>
          </a:xfrm>
        </p:spPr>
        <p:txBody>
          <a:bodyPr>
            <a:normAutofit/>
          </a:bodyPr>
          <a:lstStyle/>
          <a:p>
            <a:pPr algn="ctr"/>
            <a:r>
              <a:rPr lang="en-US" sz="4000" b="1" dirty="0"/>
              <a:t>2022 George Mason Pinewood Derby</a:t>
            </a:r>
          </a:p>
        </p:txBody>
      </p:sp>
      <p:pic>
        <p:nvPicPr>
          <p:cNvPr id="7" name="Picture 6" descr="A group of people sitting at a table&#10;&#10;Description automatically generated">
            <a:extLst>
              <a:ext uri="{FF2B5EF4-FFF2-40B4-BE49-F238E27FC236}">
                <a16:creationId xmlns:a16="http://schemas.microsoft.com/office/drawing/2014/main" id="{632C22B8-4915-4458-91ED-2694A43D94DD}"/>
              </a:ext>
            </a:extLst>
          </p:cNvPr>
          <p:cNvPicPr>
            <a:picLocks noChangeAspect="1"/>
          </p:cNvPicPr>
          <p:nvPr/>
        </p:nvPicPr>
        <p:blipFill rotWithShape="1">
          <a:blip r:embed="rId2">
            <a:extLst>
              <a:ext uri="{28A0092B-C50C-407E-A947-70E740481C1C}">
                <a14:useLocalDpi xmlns:a14="http://schemas.microsoft.com/office/drawing/2010/main" val="0"/>
              </a:ext>
            </a:extLst>
          </a:blip>
          <a:srcRect l="1245" r="29588"/>
          <a:stretch/>
        </p:blipFill>
        <p:spPr>
          <a:xfrm>
            <a:off x="484632" y="571733"/>
            <a:ext cx="5126736" cy="5559085"/>
          </a:xfrm>
          <a:prstGeom prst="rect">
            <a:avLst/>
          </a:prstGeom>
        </p:spPr>
      </p:pic>
      <p:sp>
        <p:nvSpPr>
          <p:cNvPr id="3" name="Content Placeholder 2">
            <a:extLst>
              <a:ext uri="{FF2B5EF4-FFF2-40B4-BE49-F238E27FC236}">
                <a16:creationId xmlns:a16="http://schemas.microsoft.com/office/drawing/2014/main" id="{6E7EF146-F2F2-4A05-9228-9C1DB291315B}"/>
              </a:ext>
            </a:extLst>
          </p:cNvPr>
          <p:cNvSpPr>
            <a:spLocks noGrp="1"/>
          </p:cNvSpPr>
          <p:nvPr>
            <p:ph idx="1"/>
          </p:nvPr>
        </p:nvSpPr>
        <p:spPr>
          <a:xfrm>
            <a:off x="5806440" y="2121763"/>
            <a:ext cx="5820953" cy="3773010"/>
          </a:xfrm>
        </p:spPr>
        <p:txBody>
          <a:bodyPr>
            <a:normAutofit fontScale="85000" lnSpcReduction="20000"/>
          </a:bodyPr>
          <a:lstStyle/>
          <a:p>
            <a:r>
              <a:rPr lang="en-US" sz="2400" dirty="0">
                <a:highlight>
                  <a:srgbClr val="FFFF00"/>
                </a:highlight>
              </a:rPr>
              <a:t>Race Day is March 19, 2022</a:t>
            </a:r>
          </a:p>
          <a:p>
            <a:r>
              <a:rPr lang="en-US" sz="2400" dirty="0"/>
              <a:t>All Packs wanting to participate in the 2022 Pinewood Derby MUST hold their Pack Pinewood Derbies by March 10, 2022. </a:t>
            </a:r>
          </a:p>
          <a:p>
            <a:r>
              <a:rPr lang="en-US" sz="2400" dirty="0"/>
              <a:t>One unit winner from each age bracket (Lions, Tigers, Wolves, etc.) regardless of gender.</a:t>
            </a:r>
          </a:p>
          <a:p>
            <a:r>
              <a:rPr lang="en-US" sz="2400" dirty="0"/>
              <a:t>Pack winners must register (and pay) on Council website.  $15.00 per entry.  No money collected at door on day of race.  Must register by 3/17/22.</a:t>
            </a:r>
          </a:p>
          <a:p>
            <a:r>
              <a:rPr lang="en-US" sz="2400" dirty="0"/>
              <a:t>Register at </a:t>
            </a:r>
            <a:r>
              <a:rPr lang="en-US" sz="2400" dirty="0">
                <a:solidFill>
                  <a:srgbClr val="1C07B9"/>
                </a:solidFill>
                <a:highlight>
                  <a:srgbClr val="FFFF00"/>
                </a:highlight>
              </a:rPr>
              <a:t>https://scoutingevent.com/082-52774</a:t>
            </a:r>
          </a:p>
          <a:p>
            <a:r>
              <a:rPr lang="en-US" sz="2400" dirty="0"/>
              <a:t>Race will be held at Fairfax Presbyterian in Fairfax. </a:t>
            </a:r>
          </a:p>
          <a:p>
            <a:r>
              <a:rPr lang="en-US" sz="2400" dirty="0"/>
              <a:t>For questions, contact Chip McCaslin at chipmccaslin@gmail.com </a:t>
            </a:r>
          </a:p>
        </p:txBody>
      </p:sp>
    </p:spTree>
    <p:extLst>
      <p:ext uri="{BB962C8B-B14F-4D97-AF65-F5344CB8AC3E}">
        <p14:creationId xmlns:p14="http://schemas.microsoft.com/office/powerpoint/2010/main" val="401377235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F904C-D1C5-4BD9-87AE-980D9DE5BF30}"/>
              </a:ext>
            </a:extLst>
          </p:cNvPr>
          <p:cNvSpPr>
            <a:spLocks noGrp="1"/>
          </p:cNvSpPr>
          <p:nvPr>
            <p:ph type="title"/>
          </p:nvPr>
        </p:nvSpPr>
        <p:spPr>
          <a:xfrm>
            <a:off x="655320" y="365125"/>
            <a:ext cx="5120114" cy="1692794"/>
          </a:xfrm>
        </p:spPr>
        <p:txBody>
          <a:bodyPr>
            <a:normAutofit/>
          </a:bodyPr>
          <a:lstStyle/>
          <a:p>
            <a:r>
              <a:rPr lang="en-US" b="1" dirty="0"/>
              <a:t>District Court of Honor</a:t>
            </a:r>
            <a:r>
              <a:rPr lang="en-US" dirty="0"/>
              <a:t>	</a:t>
            </a:r>
          </a:p>
        </p:txBody>
      </p:sp>
      <p:sp>
        <p:nvSpPr>
          <p:cNvPr id="3" name="Content Placeholder 2">
            <a:extLst>
              <a:ext uri="{FF2B5EF4-FFF2-40B4-BE49-F238E27FC236}">
                <a16:creationId xmlns:a16="http://schemas.microsoft.com/office/drawing/2014/main" id="{E7B4CD6A-A9F6-47EF-9FA1-FDDD9EE8E628}"/>
              </a:ext>
            </a:extLst>
          </p:cNvPr>
          <p:cNvSpPr>
            <a:spLocks noGrp="1"/>
          </p:cNvSpPr>
          <p:nvPr>
            <p:ph idx="1"/>
          </p:nvPr>
        </p:nvSpPr>
        <p:spPr>
          <a:xfrm>
            <a:off x="443329" y="1498082"/>
            <a:ext cx="5544095" cy="4660122"/>
          </a:xfrm>
        </p:spPr>
        <p:txBody>
          <a:bodyPr>
            <a:normAutofit lnSpcReduction="10000"/>
          </a:bodyPr>
          <a:lstStyle/>
          <a:p>
            <a:r>
              <a:rPr lang="en-US" sz="1800" dirty="0"/>
              <a:t>To recognize adults who served/are serving at the unit level.</a:t>
            </a:r>
          </a:p>
          <a:p>
            <a:r>
              <a:rPr lang="en-US" sz="1800" dirty="0"/>
              <a:t>Two awards:</a:t>
            </a:r>
          </a:p>
          <a:p>
            <a:pPr lvl="1"/>
            <a:r>
              <a:rPr lang="en-US" sz="1800" dirty="0"/>
              <a:t>Unit Commissioner’s Unit Scouter Award – 1 per unit</a:t>
            </a:r>
          </a:p>
          <a:p>
            <a:pPr lvl="1"/>
            <a:r>
              <a:rPr lang="en-US" sz="1800" dirty="0"/>
              <a:t>Unit Appreciation Award – Maximum 8 per unit.</a:t>
            </a:r>
          </a:p>
          <a:p>
            <a:r>
              <a:rPr lang="en-US" sz="1800" dirty="0"/>
              <a:t>Please provide a sentence or two describing the individual’s service.</a:t>
            </a:r>
          </a:p>
          <a:p>
            <a:r>
              <a:rPr lang="en-US" sz="1800" dirty="0"/>
              <a:t>Submit Unit Commissioner’s Unit Scouter Award to Unit Commissioner.</a:t>
            </a:r>
          </a:p>
          <a:p>
            <a:r>
              <a:rPr lang="en-US" sz="1800" dirty="0"/>
              <a:t>Unit Appreciate Award to </a:t>
            </a:r>
            <a:r>
              <a:rPr lang="en-US" sz="1800" dirty="0">
                <a:hlinkClick r:id="rId2"/>
              </a:rPr>
              <a:t>gm.adultrecognition@gmail.com</a:t>
            </a:r>
            <a:endParaRPr lang="en-US" sz="1800" dirty="0"/>
          </a:p>
          <a:p>
            <a:r>
              <a:rPr lang="en-US" sz="1800" dirty="0">
                <a:highlight>
                  <a:srgbClr val="FFFF00"/>
                </a:highlight>
              </a:rPr>
              <a:t>Must have all submissions by no later than March 11, 2022.</a:t>
            </a:r>
          </a:p>
          <a:p>
            <a:r>
              <a:rPr lang="en-US" sz="1800" dirty="0"/>
              <a:t>Will confer awards at District COH/April Roundtable.</a:t>
            </a:r>
          </a:p>
        </p:txBody>
      </p:sp>
      <p:pic>
        <p:nvPicPr>
          <p:cNvPr id="5" name="Picture 4" descr="A picture containing text, shirt&#10;&#10;Description automatically generated">
            <a:extLst>
              <a:ext uri="{FF2B5EF4-FFF2-40B4-BE49-F238E27FC236}">
                <a16:creationId xmlns:a16="http://schemas.microsoft.com/office/drawing/2014/main" id="{43ED6D7D-E164-43C0-98BD-D9EF22C9CD7B}"/>
              </a:ext>
            </a:extLst>
          </p:cNvPr>
          <p:cNvPicPr>
            <a:picLocks noChangeAspect="1"/>
          </p:cNvPicPr>
          <p:nvPr/>
        </p:nvPicPr>
        <p:blipFill rotWithShape="1">
          <a:blip r:embed="rId3">
            <a:extLst>
              <a:ext uri="{28A0092B-C50C-407E-A947-70E740481C1C}">
                <a14:useLocalDpi xmlns:a14="http://schemas.microsoft.com/office/drawing/2010/main" val="0"/>
              </a:ext>
            </a:extLst>
          </a:blip>
          <a:srcRect l="12584" r="25968"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55634384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11C05-B868-4752-B1CC-E09BEE0A532F}"/>
              </a:ext>
            </a:extLst>
          </p:cNvPr>
          <p:cNvSpPr>
            <a:spLocks noGrp="1"/>
          </p:cNvSpPr>
          <p:nvPr>
            <p:ph type="title"/>
          </p:nvPr>
        </p:nvSpPr>
        <p:spPr>
          <a:xfrm>
            <a:off x="838200" y="365126"/>
            <a:ext cx="10515600" cy="927720"/>
          </a:xfrm>
        </p:spPr>
        <p:txBody>
          <a:bodyPr/>
          <a:lstStyle/>
          <a:p>
            <a:r>
              <a:rPr lang="en-US" b="1" dirty="0"/>
              <a:t>George Mason Hike-O-</a:t>
            </a:r>
            <a:r>
              <a:rPr lang="en-US" b="1" dirty="0" err="1"/>
              <a:t>Ree</a:t>
            </a:r>
            <a:endParaRPr lang="en-US" b="1" dirty="0"/>
          </a:p>
        </p:txBody>
      </p:sp>
      <p:sp>
        <p:nvSpPr>
          <p:cNvPr id="3" name="Content Placeholder 2">
            <a:extLst>
              <a:ext uri="{FF2B5EF4-FFF2-40B4-BE49-F238E27FC236}">
                <a16:creationId xmlns:a16="http://schemas.microsoft.com/office/drawing/2014/main" id="{1826FA71-A77F-47C7-8CE0-47449395F8B0}"/>
              </a:ext>
            </a:extLst>
          </p:cNvPr>
          <p:cNvSpPr>
            <a:spLocks noGrp="1"/>
          </p:cNvSpPr>
          <p:nvPr>
            <p:ph idx="1"/>
          </p:nvPr>
        </p:nvSpPr>
        <p:spPr>
          <a:xfrm>
            <a:off x="4731801" y="1292846"/>
            <a:ext cx="7051703" cy="5468332"/>
          </a:xfrm>
        </p:spPr>
        <p:txBody>
          <a:bodyPr>
            <a:normAutofit fontScale="85000" lnSpcReduction="20000"/>
          </a:bodyPr>
          <a:lstStyle/>
          <a:p>
            <a:r>
              <a:rPr lang="en-US" dirty="0"/>
              <a:t>2</a:t>
            </a:r>
            <a:r>
              <a:rPr lang="en-US" baseline="30000" dirty="0"/>
              <a:t>nd</a:t>
            </a:r>
            <a:r>
              <a:rPr lang="en-US" dirty="0"/>
              <a:t> Annual GM Hike-O-</a:t>
            </a:r>
            <a:r>
              <a:rPr lang="en-US" dirty="0" err="1"/>
              <a:t>Ree</a:t>
            </a:r>
            <a:r>
              <a:rPr lang="en-US" dirty="0"/>
              <a:t> on weekends of May 7 and May 14 – 5/6 to 5/15/22.</a:t>
            </a:r>
          </a:p>
          <a:p>
            <a:r>
              <a:rPr lang="en-US" dirty="0"/>
              <a:t>Open to all (Cubs, Scouts BSA and Venturing Scouts), families and friends.</a:t>
            </a:r>
          </a:p>
          <a:p>
            <a:endParaRPr lang="en-US" sz="1300" dirty="0"/>
          </a:p>
          <a:p>
            <a:r>
              <a:rPr lang="en-US" dirty="0"/>
              <a:t>Any age, any place and any appropriate grouping – just keep track of how far you hiked.</a:t>
            </a:r>
          </a:p>
          <a:p>
            <a:endParaRPr lang="en-US" sz="1200" dirty="0"/>
          </a:p>
          <a:p>
            <a:r>
              <a:rPr lang="en-US" dirty="0"/>
              <a:t>Register on Council website (registration opening in early 2022).  $5.00 for a patch.  </a:t>
            </a:r>
          </a:p>
          <a:p>
            <a:endParaRPr lang="en-US" sz="1200" dirty="0"/>
          </a:p>
          <a:p>
            <a:r>
              <a:rPr lang="en-US" dirty="0"/>
              <a:t>Challenge – District Scouts, Scouters and families hike 2,022 miles.</a:t>
            </a:r>
          </a:p>
          <a:p>
            <a:endParaRPr lang="en-US" sz="1200" dirty="0"/>
          </a:p>
          <a:p>
            <a:r>
              <a:rPr lang="en-US" dirty="0"/>
              <a:t>Total the miles for each unit and notify Matt Burns at Burnsmj509@gmail.com.  We’ll see how big a total we reach.</a:t>
            </a:r>
          </a:p>
          <a:p>
            <a:pPr marL="0" indent="0">
              <a:buNone/>
            </a:pPr>
            <a:endParaRPr lang="en-US" dirty="0"/>
          </a:p>
          <a:p>
            <a:endParaRPr lang="en-US" dirty="0"/>
          </a:p>
        </p:txBody>
      </p:sp>
      <p:pic>
        <p:nvPicPr>
          <p:cNvPr id="5" name="Picture 4" descr="A group of people posing for a photo&#10;&#10;Description automatically generated with medium confidence">
            <a:extLst>
              <a:ext uri="{FF2B5EF4-FFF2-40B4-BE49-F238E27FC236}">
                <a16:creationId xmlns:a16="http://schemas.microsoft.com/office/drawing/2014/main" id="{33CF9A40-C74C-4218-A555-86F17FE8B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72" y="2669404"/>
            <a:ext cx="3745976" cy="2497317"/>
          </a:xfrm>
          <a:prstGeom prst="rect">
            <a:avLst/>
          </a:prstGeom>
        </p:spPr>
      </p:pic>
    </p:spTree>
    <p:extLst>
      <p:ext uri="{BB962C8B-B14F-4D97-AF65-F5344CB8AC3E}">
        <p14:creationId xmlns:p14="http://schemas.microsoft.com/office/powerpoint/2010/main" val="86088330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60AC-446B-49BA-9D48-C1A35CA86A32}"/>
              </a:ext>
            </a:extLst>
          </p:cNvPr>
          <p:cNvSpPr>
            <a:spLocks noGrp="1"/>
          </p:cNvSpPr>
          <p:nvPr>
            <p:ph type="title"/>
          </p:nvPr>
        </p:nvSpPr>
        <p:spPr>
          <a:xfrm>
            <a:off x="838199" y="365125"/>
            <a:ext cx="10722997" cy="1325563"/>
          </a:xfrm>
        </p:spPr>
        <p:txBody>
          <a:bodyPr/>
          <a:lstStyle/>
          <a:p>
            <a:r>
              <a:rPr lang="en-US" b="1" dirty="0"/>
              <a:t>Civic and Related Activities of Interest to Scouts </a:t>
            </a:r>
            <a:endParaRPr lang="en-US" dirty="0"/>
          </a:p>
        </p:txBody>
      </p:sp>
      <p:sp>
        <p:nvSpPr>
          <p:cNvPr id="3" name="Text Placeholder 2">
            <a:extLst>
              <a:ext uri="{FF2B5EF4-FFF2-40B4-BE49-F238E27FC236}">
                <a16:creationId xmlns:a16="http://schemas.microsoft.com/office/drawing/2014/main" id="{10936664-8F3B-4934-B74A-B194996F901A}"/>
              </a:ext>
            </a:extLst>
          </p:cNvPr>
          <p:cNvSpPr>
            <a:spLocks noGrp="1"/>
          </p:cNvSpPr>
          <p:nvPr>
            <p:ph type="body" idx="1"/>
          </p:nvPr>
        </p:nvSpPr>
        <p:spPr/>
        <p:txBody>
          <a:bodyPr>
            <a:normAutofit/>
          </a:bodyPr>
          <a:lstStyle/>
          <a:p>
            <a:r>
              <a:rPr lang="en-US" dirty="0"/>
              <a:t>Dyke Marsh Sunday Morning Bird Walks – 8:00 a.m. on Sundays at Dyke Marsh in Alexandria</a:t>
            </a:r>
          </a:p>
          <a:p>
            <a:r>
              <a:rPr lang="en-US" dirty="0"/>
              <a:t>Huntley Meadows Monday Morning Bird Walk at 7:00 a.m. in Alexandria</a:t>
            </a:r>
          </a:p>
          <a:p>
            <a:r>
              <a:rPr lang="en-US" dirty="0"/>
              <a:t>Falls Church – Holiday Craft Show – Falls Church Community Center</a:t>
            </a:r>
          </a:p>
          <a:p>
            <a:r>
              <a:rPr lang="en-US" dirty="0"/>
              <a:t>Bull Run Festival of Lights – Bull Run Regional Park until 1/2/22.</a:t>
            </a:r>
          </a:p>
          <a:p>
            <a:r>
              <a:rPr lang="en-US" dirty="0"/>
              <a:t>Vienna VA - Meadowlark’s Winter Walk of Lights – 11/11 to 1/2/22</a:t>
            </a:r>
          </a:p>
          <a:p>
            <a:r>
              <a:rPr lang="en-US" dirty="0"/>
              <a:t>Pet Photos with Santa – Mondays at Springfield Town Center until 12/20/21.</a:t>
            </a:r>
          </a:p>
          <a:p>
            <a:endParaRPr lang="en-US" dirty="0"/>
          </a:p>
          <a:p>
            <a:pPr marL="0" indent="0">
              <a:buNone/>
            </a:pPr>
            <a:endParaRPr lang="en-US" dirty="0"/>
          </a:p>
        </p:txBody>
      </p:sp>
    </p:spTree>
    <p:extLst>
      <p:ext uri="{BB962C8B-B14F-4D97-AF65-F5344CB8AC3E}">
        <p14:creationId xmlns:p14="http://schemas.microsoft.com/office/powerpoint/2010/main" val="52366552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60AC-446B-49BA-9D48-C1A35CA86A32}"/>
              </a:ext>
            </a:extLst>
          </p:cNvPr>
          <p:cNvSpPr>
            <a:spLocks noGrp="1"/>
          </p:cNvSpPr>
          <p:nvPr>
            <p:ph type="title"/>
          </p:nvPr>
        </p:nvSpPr>
        <p:spPr/>
        <p:txBody>
          <a:bodyPr/>
          <a:lstStyle/>
          <a:p>
            <a:r>
              <a:rPr lang="en-US" b="1" dirty="0"/>
              <a:t>Civic and Related Activities of Interest to Scouts – Cont.</a:t>
            </a:r>
            <a:endParaRPr lang="en-US" dirty="0"/>
          </a:p>
        </p:txBody>
      </p:sp>
      <p:sp>
        <p:nvSpPr>
          <p:cNvPr id="3" name="Text Placeholder 2">
            <a:extLst>
              <a:ext uri="{FF2B5EF4-FFF2-40B4-BE49-F238E27FC236}">
                <a16:creationId xmlns:a16="http://schemas.microsoft.com/office/drawing/2014/main" id="{10936664-8F3B-4934-B74A-B194996F901A}"/>
              </a:ext>
            </a:extLst>
          </p:cNvPr>
          <p:cNvSpPr>
            <a:spLocks noGrp="1"/>
          </p:cNvSpPr>
          <p:nvPr>
            <p:ph type="body" idx="1"/>
          </p:nvPr>
        </p:nvSpPr>
        <p:spPr/>
        <p:txBody>
          <a:bodyPr>
            <a:normAutofit/>
          </a:bodyPr>
          <a:lstStyle/>
          <a:p>
            <a:r>
              <a:rPr lang="en-US" dirty="0"/>
              <a:t>Photos with Santa at Springfield Town Center through 12/21/21.</a:t>
            </a:r>
          </a:p>
          <a:p>
            <a:r>
              <a:rPr lang="en-US" dirty="0"/>
              <a:t>X-Wing Starfighter from “Star Wars” – On display through Jan 1, 2022 at National Air and Space Museum, </a:t>
            </a:r>
            <a:r>
              <a:rPr lang="en-US" dirty="0" err="1"/>
              <a:t>Udvar</a:t>
            </a:r>
            <a:r>
              <a:rPr lang="en-US" dirty="0"/>
              <a:t>-Hazy Center, Dulles</a:t>
            </a:r>
          </a:p>
          <a:p>
            <a:r>
              <a:rPr lang="en-US" dirty="0"/>
              <a:t>Friday Night Sky Watching at the Turner Farm Park’s Roll-Top Observatory in Great Falls, VA.</a:t>
            </a:r>
          </a:p>
          <a:p>
            <a:r>
              <a:rPr lang="en-US" dirty="0"/>
              <a:t>Fairfax Chocolate Lovers Festival 2/4/22 to 2/6/22</a:t>
            </a:r>
          </a:p>
        </p:txBody>
      </p:sp>
    </p:spTree>
    <p:extLst>
      <p:ext uri="{BB962C8B-B14F-4D97-AF65-F5344CB8AC3E}">
        <p14:creationId xmlns:p14="http://schemas.microsoft.com/office/powerpoint/2010/main" val="38622235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le 1"/>
          <p:cNvSpPr txBox="1">
            <a:spLocks noGrp="1"/>
          </p:cNvSpPr>
          <p:nvPr>
            <p:ph type="title"/>
          </p:nvPr>
        </p:nvSpPr>
        <p:spPr>
          <a:xfrm>
            <a:off x="1051984" y="2304095"/>
            <a:ext cx="10515601" cy="1325564"/>
          </a:xfrm>
          <a:prstGeom prst="rect">
            <a:avLst/>
          </a:prstGeom>
        </p:spPr>
        <p:txBody>
          <a:bodyPr/>
          <a:lstStyle>
            <a:lvl1pPr algn="ctr">
              <a:defRPr>
                <a:effectLst>
                  <a:outerShdw blurRad="38100" dist="38100" dir="2700000" rotWithShape="0">
                    <a:srgbClr val="000000">
                      <a:alpha val="43137"/>
                    </a:srgbClr>
                  </a:outerShdw>
                </a:effectLst>
              </a:defRPr>
            </a:lvl1pPr>
          </a:lstStyle>
          <a:p>
            <a:r>
              <a:rPr b="1" dirty="0"/>
              <a:t>SCOUTS BSA Roundtable</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4FAC4-7F0D-4F04-80FB-6395B06BD5B7}"/>
              </a:ext>
            </a:extLst>
          </p:cNvPr>
          <p:cNvSpPr>
            <a:spLocks noGrp="1"/>
          </p:cNvSpPr>
          <p:nvPr>
            <p:ph type="title"/>
          </p:nvPr>
        </p:nvSpPr>
        <p:spPr>
          <a:xfrm>
            <a:off x="720634" y="126060"/>
            <a:ext cx="10515600" cy="1020262"/>
          </a:xfrm>
        </p:spPr>
        <p:txBody>
          <a:bodyPr/>
          <a:lstStyle/>
          <a:p>
            <a:r>
              <a:rPr lang="en-US" b="1" dirty="0"/>
              <a:t>District Life to Eagle Seminar</a:t>
            </a:r>
          </a:p>
        </p:txBody>
      </p:sp>
      <p:sp>
        <p:nvSpPr>
          <p:cNvPr id="3" name="Content Placeholder 2">
            <a:extLst>
              <a:ext uri="{FF2B5EF4-FFF2-40B4-BE49-F238E27FC236}">
                <a16:creationId xmlns:a16="http://schemas.microsoft.com/office/drawing/2014/main" id="{3E019B8B-CA7E-466D-B304-B27403471A82}"/>
              </a:ext>
            </a:extLst>
          </p:cNvPr>
          <p:cNvSpPr>
            <a:spLocks noGrp="1"/>
          </p:cNvSpPr>
          <p:nvPr>
            <p:ph idx="1"/>
          </p:nvPr>
        </p:nvSpPr>
        <p:spPr>
          <a:xfrm>
            <a:off x="3378001" y="1296418"/>
            <a:ext cx="7858233" cy="1603151"/>
          </a:xfrm>
        </p:spPr>
        <p:txBody>
          <a:bodyPr>
            <a:normAutofit fontScale="85000" lnSpcReduction="20000"/>
          </a:bodyPr>
          <a:lstStyle/>
          <a:p>
            <a:r>
              <a:rPr lang="en-US" b="1" dirty="0"/>
              <a:t>Saturday, 29 January 2022</a:t>
            </a:r>
            <a:endParaRPr lang="en-US" dirty="0"/>
          </a:p>
          <a:p>
            <a:r>
              <a:rPr lang="en-US" b="1" dirty="0"/>
              <a:t>1:00 to 4:00 p.m.</a:t>
            </a:r>
            <a:endParaRPr lang="en-US" dirty="0"/>
          </a:p>
          <a:p>
            <a:r>
              <a:rPr lang="en-US" b="1" dirty="0"/>
              <a:t>Virtual</a:t>
            </a:r>
          </a:p>
          <a:p>
            <a:r>
              <a:rPr lang="en-US" b="1" dirty="0"/>
              <a:t>Register at:  </a:t>
            </a:r>
            <a:r>
              <a:rPr lang="en-US" b="1" dirty="0">
                <a:solidFill>
                  <a:srgbClr val="1C07B9"/>
                </a:solidFill>
              </a:rPr>
              <a:t>https://scoutingevent.com/082-52778</a:t>
            </a:r>
          </a:p>
          <a:p>
            <a:pPr marL="0" indent="0">
              <a:buNone/>
            </a:pPr>
            <a:endParaRPr lang="en-US" b="1" dirty="0"/>
          </a:p>
          <a:p>
            <a:endParaRPr lang="en-US" b="1" dirty="0"/>
          </a:p>
          <a:p>
            <a:endParaRPr lang="en-US" b="1" dirty="0"/>
          </a:p>
        </p:txBody>
      </p:sp>
      <p:pic>
        <p:nvPicPr>
          <p:cNvPr id="9" name="Picture 8" descr="A close up of a sign&#10;&#10;Description generated with very high confidence">
            <a:extLst>
              <a:ext uri="{FF2B5EF4-FFF2-40B4-BE49-F238E27FC236}">
                <a16:creationId xmlns:a16="http://schemas.microsoft.com/office/drawing/2014/main" id="{5453816A-EBA4-46A7-B0ED-ABB67D793949}"/>
              </a:ext>
            </a:extLst>
          </p:cNvPr>
          <p:cNvPicPr/>
          <p:nvPr/>
        </p:nvPicPr>
        <p:blipFill>
          <a:blip r:embed="rId2">
            <a:extLst>
              <a:ext uri="{28A0092B-C50C-407E-A947-70E740481C1C}">
                <a14:useLocalDpi xmlns:a14="http://schemas.microsoft.com/office/drawing/2010/main" val="0"/>
              </a:ext>
            </a:extLst>
          </a:blip>
          <a:stretch>
            <a:fillRect/>
          </a:stretch>
        </p:blipFill>
        <p:spPr>
          <a:xfrm>
            <a:off x="818985" y="1065475"/>
            <a:ext cx="2043485" cy="2323813"/>
          </a:xfrm>
          <a:prstGeom prst="rect">
            <a:avLst/>
          </a:prstGeom>
        </p:spPr>
      </p:pic>
      <p:sp>
        <p:nvSpPr>
          <p:cNvPr id="15" name="TextBox 14">
            <a:extLst>
              <a:ext uri="{FF2B5EF4-FFF2-40B4-BE49-F238E27FC236}">
                <a16:creationId xmlns:a16="http://schemas.microsoft.com/office/drawing/2014/main" id="{BD17EEEB-6990-4160-979C-1760F2989DB1}"/>
              </a:ext>
            </a:extLst>
          </p:cNvPr>
          <p:cNvSpPr txBox="1"/>
          <p:nvPr/>
        </p:nvSpPr>
        <p:spPr>
          <a:xfrm>
            <a:off x="151074" y="3468712"/>
            <a:ext cx="7399257" cy="2308324"/>
          </a:xfrm>
          <a:prstGeom prst="rect">
            <a:avLst/>
          </a:prstGeom>
          <a:noFill/>
        </p:spPr>
        <p:txBody>
          <a:bodyPr wrap="square" rtlCol="0">
            <a:spAutoFit/>
          </a:bodyPr>
          <a:lstStyle/>
          <a:p>
            <a:r>
              <a:rPr lang="en-US" b="1" dirty="0"/>
              <a:t>Who should attend: </a:t>
            </a:r>
          </a:p>
          <a:p>
            <a:endParaRPr lang="en-US" dirty="0"/>
          </a:p>
          <a:p>
            <a:pPr marL="285750" lvl="0" indent="-285750">
              <a:buFont typeface="Arial" panose="020B0604020202020204" pitchFamily="34" charset="0"/>
              <a:buChar char="•"/>
            </a:pPr>
            <a:r>
              <a:rPr lang="en-US" dirty="0"/>
              <a:t>Life Scouts or advanced Star Scouts who want to pursue the Eagle Rank</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Eagle advisors, coaches or unit leaders that haven’t attended a seminar in two years</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Parents of Scouts working on Eagle or other adults interested in Scouting</a:t>
            </a:r>
          </a:p>
        </p:txBody>
      </p:sp>
      <p:sp>
        <p:nvSpPr>
          <p:cNvPr id="16" name="TextBox 15">
            <a:extLst>
              <a:ext uri="{FF2B5EF4-FFF2-40B4-BE49-F238E27FC236}">
                <a16:creationId xmlns:a16="http://schemas.microsoft.com/office/drawing/2014/main" id="{402CCAF4-D785-4100-A436-86F99F29D06A}"/>
              </a:ext>
            </a:extLst>
          </p:cNvPr>
          <p:cNvSpPr txBox="1"/>
          <p:nvPr/>
        </p:nvSpPr>
        <p:spPr>
          <a:xfrm>
            <a:off x="7550331" y="3898311"/>
            <a:ext cx="3766457" cy="1754326"/>
          </a:xfrm>
          <a:prstGeom prst="rect">
            <a:avLst/>
          </a:prstGeom>
          <a:noFill/>
        </p:spPr>
        <p:txBody>
          <a:bodyPr wrap="square" rtlCol="0">
            <a:spAutoFit/>
          </a:bodyPr>
          <a:lstStyle/>
          <a:p>
            <a:r>
              <a:rPr lang="en-US" b="1" dirty="0"/>
              <a:t>Registration will be done online and must be received by 27 January 2022 to get the Zoom link.</a:t>
            </a:r>
            <a:endParaRPr lang="en-US" dirty="0"/>
          </a:p>
          <a:p>
            <a:r>
              <a:rPr lang="en-US" dirty="0"/>
              <a:t> </a:t>
            </a:r>
          </a:p>
          <a:p>
            <a:r>
              <a:rPr lang="en-US" dirty="0"/>
              <a:t>Any questions contact Jack Lundin at 703-938-0369. </a:t>
            </a:r>
          </a:p>
        </p:txBody>
      </p:sp>
    </p:spTree>
    <p:extLst>
      <p:ext uri="{BB962C8B-B14F-4D97-AF65-F5344CB8AC3E}">
        <p14:creationId xmlns:p14="http://schemas.microsoft.com/office/powerpoint/2010/main" val="285164205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EBD18-9B8E-4818-98FA-2EBE2B5C7F51}"/>
              </a:ext>
            </a:extLst>
          </p:cNvPr>
          <p:cNvSpPr>
            <a:spLocks noGrp="1"/>
          </p:cNvSpPr>
          <p:nvPr>
            <p:ph type="title"/>
          </p:nvPr>
        </p:nvSpPr>
        <p:spPr>
          <a:xfrm>
            <a:off x="224120" y="204952"/>
            <a:ext cx="7809949" cy="972824"/>
          </a:xfrm>
        </p:spPr>
        <p:txBody>
          <a:bodyPr>
            <a:normAutofit/>
          </a:bodyPr>
          <a:lstStyle/>
          <a:p>
            <a:r>
              <a:rPr lang="en-US" b="1" dirty="0"/>
              <a:t>2022 District Merit Badge Event</a:t>
            </a:r>
          </a:p>
        </p:txBody>
      </p:sp>
      <p:pic>
        <p:nvPicPr>
          <p:cNvPr id="5" name="Content Placeholder 4" descr="A group of people posing for the camera&#10;&#10;Description automatically generated">
            <a:extLst>
              <a:ext uri="{FF2B5EF4-FFF2-40B4-BE49-F238E27FC236}">
                <a16:creationId xmlns:a16="http://schemas.microsoft.com/office/drawing/2014/main" id="{EDC58F37-8F6B-4663-9289-47F691804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20" y="1713548"/>
            <a:ext cx="3267942" cy="3267942"/>
          </a:xfrm>
          <a:prstGeom prst="rect">
            <a:avLst/>
          </a:prstGeom>
        </p:spPr>
      </p:pic>
      <p:sp>
        <p:nvSpPr>
          <p:cNvPr id="9" name="Content Placeholder 8">
            <a:extLst>
              <a:ext uri="{FF2B5EF4-FFF2-40B4-BE49-F238E27FC236}">
                <a16:creationId xmlns:a16="http://schemas.microsoft.com/office/drawing/2014/main" id="{36D526DA-4309-4ED4-BF88-70ABE592582B}"/>
              </a:ext>
            </a:extLst>
          </p:cNvPr>
          <p:cNvSpPr>
            <a:spLocks noGrp="1"/>
          </p:cNvSpPr>
          <p:nvPr>
            <p:ph idx="1"/>
          </p:nvPr>
        </p:nvSpPr>
        <p:spPr>
          <a:xfrm>
            <a:off x="3621386" y="1292772"/>
            <a:ext cx="8293643" cy="5360276"/>
          </a:xfrm>
        </p:spPr>
        <p:txBody>
          <a:bodyPr>
            <a:normAutofit fontScale="77500" lnSpcReduction="20000"/>
          </a:bodyPr>
          <a:lstStyle/>
          <a:p>
            <a:r>
              <a:rPr lang="en-US" dirty="0"/>
              <a:t>March 5</a:t>
            </a:r>
            <a:r>
              <a:rPr lang="en-US" baseline="30000" dirty="0"/>
              <a:t>th</a:t>
            </a:r>
            <a:r>
              <a:rPr lang="en-US" dirty="0"/>
              <a:t>, 2022 at Fairfax Presbyterian Church in Fairfax.</a:t>
            </a:r>
          </a:p>
          <a:p>
            <a:r>
              <a:rPr lang="en-US" dirty="0"/>
              <a:t>Registration will open on December 23, 2021</a:t>
            </a:r>
          </a:p>
          <a:p>
            <a:r>
              <a:rPr lang="en-US" dirty="0"/>
              <a:t>Need Unit Merit Badge Day Coordinator names and contact details by November 30 to John Drisco at </a:t>
            </a:r>
            <a:r>
              <a:rPr lang="en-US" dirty="0">
                <a:hlinkClick r:id="rId3"/>
              </a:rPr>
              <a:t>gmasonmeritbadgeday@gmail.com</a:t>
            </a:r>
            <a:endParaRPr lang="en-US" dirty="0"/>
          </a:p>
          <a:p>
            <a:r>
              <a:rPr lang="en-US" dirty="0"/>
              <a:t>Encourage Scouts to get merit badge books by December 31.  Read requirements and start tackling “pre-work” by early January 2022.</a:t>
            </a:r>
          </a:p>
          <a:p>
            <a:r>
              <a:rPr lang="en-US" b="0" i="0" dirty="0">
                <a:solidFill>
                  <a:srgbClr val="222222"/>
                </a:solidFill>
                <a:effectLst/>
                <a:latin typeface="Calibri" panose="020F0502020204030204" pitchFamily="34" charset="0"/>
              </a:rPr>
              <a:t>Note: The “pre-work” is not the same as a “prerequisite.”  The “pre-work” consists of tasks/activities that the Scout is advised to do in advance of the Merit Badge Day.  A Scout can still participate in the Merit Badge Day class if he hasn’t completed the pre-work but failure to complete the pre-work may mean the Scout leaves the Merit Badge Day with a partial badge.  A prerequisite is something that must be done in order to qualify to take the class.  The only prerequisite we are aware of for the George Mason Merit Badge Day is that the Scout must be a registered member of the Boy Scouts in a participating unit.</a:t>
            </a:r>
            <a:endParaRPr lang="en-US" dirty="0"/>
          </a:p>
          <a:p>
            <a:r>
              <a:rPr lang="en-US" dirty="0"/>
              <a:t>Feedback to John Drisco at </a:t>
            </a:r>
            <a:r>
              <a:rPr lang="en-US" u="sng" dirty="0">
                <a:solidFill>
                  <a:srgbClr val="2409ED"/>
                </a:solidFill>
              </a:rPr>
              <a:t>gmasonmeritbadgeday@gmail.com</a:t>
            </a:r>
          </a:p>
        </p:txBody>
      </p:sp>
    </p:spTree>
    <p:extLst>
      <p:ext uri="{BB962C8B-B14F-4D97-AF65-F5344CB8AC3E}">
        <p14:creationId xmlns:p14="http://schemas.microsoft.com/office/powerpoint/2010/main" val="33370049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09C5-03CC-42CD-AC10-A01CC2E807E1}"/>
              </a:ext>
            </a:extLst>
          </p:cNvPr>
          <p:cNvSpPr>
            <a:spLocks noGrp="1"/>
          </p:cNvSpPr>
          <p:nvPr>
            <p:ph type="title"/>
          </p:nvPr>
        </p:nvSpPr>
        <p:spPr>
          <a:xfrm>
            <a:off x="243308" y="675860"/>
            <a:ext cx="3231412" cy="1832209"/>
          </a:xfrm>
        </p:spPr>
        <p:txBody>
          <a:bodyPr>
            <a:normAutofit fontScale="90000"/>
          </a:bodyPr>
          <a:lstStyle/>
          <a:p>
            <a:r>
              <a:rPr lang="en-US" b="1" dirty="0"/>
              <a:t>GEORGE MASON DISTRICT CAMPOREE</a:t>
            </a:r>
            <a:br>
              <a:rPr lang="en-US" dirty="0"/>
            </a:br>
            <a:endParaRPr lang="en-US" b="1" dirty="0"/>
          </a:p>
        </p:txBody>
      </p:sp>
      <p:sp>
        <p:nvSpPr>
          <p:cNvPr id="3" name="Content Placeholder 2">
            <a:extLst>
              <a:ext uri="{FF2B5EF4-FFF2-40B4-BE49-F238E27FC236}">
                <a16:creationId xmlns:a16="http://schemas.microsoft.com/office/drawing/2014/main" id="{052E26B6-1FC1-431C-8281-F6635395F056}"/>
              </a:ext>
            </a:extLst>
          </p:cNvPr>
          <p:cNvSpPr>
            <a:spLocks noGrp="1"/>
          </p:cNvSpPr>
          <p:nvPr>
            <p:ph idx="1"/>
          </p:nvPr>
        </p:nvSpPr>
        <p:spPr>
          <a:xfrm>
            <a:off x="8480725" y="229358"/>
            <a:ext cx="3467967" cy="5799909"/>
          </a:xfrm>
        </p:spPr>
        <p:txBody>
          <a:bodyPr>
            <a:normAutofit lnSpcReduction="10000"/>
          </a:bodyPr>
          <a:lstStyle/>
          <a:p>
            <a:pPr marL="0" marR="0" indent="0" algn="ctr">
              <a:lnSpc>
                <a:spcPct val="107000"/>
              </a:lnSpc>
              <a:spcBef>
                <a:spcPts val="0"/>
              </a:spcBef>
              <a:spcAft>
                <a:spcPts val="800"/>
              </a:spcAft>
              <a:buNone/>
            </a:pPr>
            <a:r>
              <a:rPr lang="en-US"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Date: </a:t>
            </a:r>
          </a:p>
          <a:p>
            <a:pPr marL="0" marR="0" indent="0" algn="ctr">
              <a:lnSpc>
                <a:spcPct val="107000"/>
              </a:lnSpc>
              <a:spcBef>
                <a:spcPts val="0"/>
              </a:spcBef>
              <a:spcAft>
                <a:spcPts val="800"/>
              </a:spcAft>
              <a:buNone/>
            </a:pPr>
            <a:r>
              <a:rPr lang="en-US"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April 29 – May 1, 2022</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r>
              <a:rPr lang="en-US"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Location and Theme: Rock Enon Scout Camp, Gore VA.</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2400" dirty="0"/>
              <a:t>Online registration available on Council website in early 2022. </a:t>
            </a:r>
          </a:p>
          <a:p>
            <a:r>
              <a:rPr lang="en-US" sz="2400" dirty="0"/>
              <a:t>Leader Guide will be available on registration site a few weeks ahead of event.</a:t>
            </a:r>
          </a:p>
          <a:p>
            <a:r>
              <a:rPr lang="en-US" sz="2400" dirty="0"/>
              <a:t>Need unit volunteers to help run event. </a:t>
            </a:r>
            <a:endParaRPr lang="en-US" sz="2000" dirty="0"/>
          </a:p>
        </p:txBody>
      </p:sp>
      <p:pic>
        <p:nvPicPr>
          <p:cNvPr id="7" name="Picture 6">
            <a:extLst>
              <a:ext uri="{FF2B5EF4-FFF2-40B4-BE49-F238E27FC236}">
                <a16:creationId xmlns:a16="http://schemas.microsoft.com/office/drawing/2014/main" id="{034DAE4D-2D90-4609-A004-DA578013D5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4518" y="1174623"/>
            <a:ext cx="4557063" cy="4154759"/>
          </a:xfrm>
          <a:prstGeom prst="rect">
            <a:avLst/>
          </a:prstGeom>
        </p:spPr>
      </p:pic>
      <p:sp>
        <p:nvSpPr>
          <p:cNvPr id="4" name="TextBox 3">
            <a:extLst>
              <a:ext uri="{FF2B5EF4-FFF2-40B4-BE49-F238E27FC236}">
                <a16:creationId xmlns:a16="http://schemas.microsoft.com/office/drawing/2014/main" id="{C850530F-44DD-469B-B755-F0361666C1FF}"/>
              </a:ext>
            </a:extLst>
          </p:cNvPr>
          <p:cNvSpPr txBox="1"/>
          <p:nvPr/>
        </p:nvSpPr>
        <p:spPr>
          <a:xfrm>
            <a:off x="444137" y="2416629"/>
            <a:ext cx="2559326" cy="1200329"/>
          </a:xfrm>
          <a:prstGeom prst="rect">
            <a:avLst/>
          </a:prstGeom>
          <a:noFill/>
        </p:spPr>
        <p:txBody>
          <a:bodyPr wrap="square" rtlCol="0">
            <a:spAutoFit/>
          </a:bodyPr>
          <a:lstStyle/>
          <a:p>
            <a:r>
              <a:rPr lang="en-US" dirty="0"/>
              <a:t>Camporee Director Andrew Zaso </a:t>
            </a:r>
          </a:p>
          <a:p>
            <a:r>
              <a:rPr lang="en-US" dirty="0"/>
              <a:t>(703) 434-2907 - AndrewZaso@gmail.com</a:t>
            </a:r>
          </a:p>
        </p:txBody>
      </p:sp>
      <p:sp>
        <p:nvSpPr>
          <p:cNvPr id="5" name="TextBox 4">
            <a:extLst>
              <a:ext uri="{FF2B5EF4-FFF2-40B4-BE49-F238E27FC236}">
                <a16:creationId xmlns:a16="http://schemas.microsoft.com/office/drawing/2014/main" id="{03FF8030-C197-4F02-8795-44BE9AE9C22A}"/>
              </a:ext>
            </a:extLst>
          </p:cNvPr>
          <p:cNvSpPr txBox="1"/>
          <p:nvPr/>
        </p:nvSpPr>
        <p:spPr>
          <a:xfrm>
            <a:off x="934518" y="5683377"/>
            <a:ext cx="9188537"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highlight>
                  <a:srgbClr val="FFFF00"/>
                </a:highlight>
              </a:rPr>
              <a:t>Registration will open in early 2022</a:t>
            </a:r>
          </a:p>
        </p:txBody>
      </p:sp>
    </p:spTree>
    <p:extLst>
      <p:ext uri="{BB962C8B-B14F-4D97-AF65-F5344CB8AC3E}">
        <p14:creationId xmlns:p14="http://schemas.microsoft.com/office/powerpoint/2010/main" val="3574730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668D7E-CD27-4E19-8C87-D4E72C9EEAA6}"/>
              </a:ext>
            </a:extLst>
          </p:cNvPr>
          <p:cNvSpPr/>
          <p:nvPr/>
        </p:nvSpPr>
        <p:spPr>
          <a:xfrm>
            <a:off x="606751" y="1751888"/>
            <a:ext cx="10747049" cy="4272897"/>
          </a:xfrm>
          <a:prstGeom prst="rect">
            <a:avLst/>
          </a:prstGeom>
          <a:solidFill>
            <a:schemeClr val="bg1">
              <a:lumMod val="40000"/>
              <a:lumOff val="60000"/>
            </a:schemeClr>
          </a:solidFill>
          <a:ln w="12700" cap="flat">
            <a:solidFill>
              <a:schemeClr val="bg1">
                <a:lumMod val="50000"/>
              </a:schemeClr>
            </a:solidFill>
            <a:prstDash val="solid"/>
            <a:miter lim="8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2" name="Title 1">
            <a:extLst>
              <a:ext uri="{FF2B5EF4-FFF2-40B4-BE49-F238E27FC236}">
                <a16:creationId xmlns:a16="http://schemas.microsoft.com/office/drawing/2014/main" id="{37D10E2C-C984-44BF-B166-DF1E3C038659}"/>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Charter Renewal Status</a:t>
            </a:r>
          </a:p>
        </p:txBody>
      </p:sp>
      <p:sp>
        <p:nvSpPr>
          <p:cNvPr id="3" name="Text Placeholder 2">
            <a:extLst>
              <a:ext uri="{FF2B5EF4-FFF2-40B4-BE49-F238E27FC236}">
                <a16:creationId xmlns:a16="http://schemas.microsoft.com/office/drawing/2014/main" id="{46D35AE0-AC20-43D3-B855-FFB2C15DD8EE}"/>
              </a:ext>
            </a:extLst>
          </p:cNvPr>
          <p:cNvSpPr>
            <a:spLocks noGrp="1"/>
          </p:cNvSpPr>
          <p:nvPr>
            <p:ph type="body" idx="1"/>
          </p:nvPr>
        </p:nvSpPr>
        <p:spPr>
          <a:xfrm>
            <a:off x="838200" y="2257792"/>
            <a:ext cx="3733800" cy="3243675"/>
          </a:xfrm>
        </p:spPr>
        <p:txBody>
          <a:bodyPr>
            <a:normAutofit/>
          </a:bodyPr>
          <a:lstStyle/>
          <a:p>
            <a:pPr marL="0" indent="0">
              <a:buNone/>
            </a:pPr>
            <a:r>
              <a:rPr lang="en-US" dirty="0"/>
              <a:t>   </a:t>
            </a:r>
            <a:r>
              <a:rPr lang="en-US" i="1" dirty="0"/>
              <a:t>Status</a:t>
            </a:r>
            <a:r>
              <a:rPr lang="en-US" dirty="0"/>
              <a:t>	</a:t>
            </a:r>
          </a:p>
          <a:p>
            <a:pPr marL="457200" lvl="1" indent="0">
              <a:buNone/>
            </a:pPr>
            <a:r>
              <a:rPr lang="en-US" sz="3200" dirty="0"/>
              <a:t>Not Started	  2</a:t>
            </a:r>
          </a:p>
          <a:p>
            <a:pPr marL="457200" lvl="1" indent="0">
              <a:buNone/>
            </a:pPr>
            <a:r>
              <a:rPr lang="en-US" sz="3200" dirty="0"/>
              <a:t>In Progress	15</a:t>
            </a:r>
          </a:p>
          <a:p>
            <a:pPr marL="457200" lvl="1" indent="0">
              <a:buNone/>
            </a:pPr>
            <a:r>
              <a:rPr lang="en-US" sz="3200" dirty="0"/>
              <a:t>At Council	21</a:t>
            </a:r>
          </a:p>
          <a:p>
            <a:pPr marL="457200" lvl="1" indent="0">
              <a:buNone/>
            </a:pPr>
            <a:r>
              <a:rPr lang="en-US" sz="3200" dirty="0"/>
              <a:t>Posted		  2</a:t>
            </a:r>
          </a:p>
          <a:p>
            <a:pPr lvl="1"/>
            <a:endParaRPr lang="en-US" dirty="0"/>
          </a:p>
        </p:txBody>
      </p:sp>
      <p:sp>
        <p:nvSpPr>
          <p:cNvPr id="5" name="Text Placeholder 2">
            <a:extLst>
              <a:ext uri="{FF2B5EF4-FFF2-40B4-BE49-F238E27FC236}">
                <a16:creationId xmlns:a16="http://schemas.microsoft.com/office/drawing/2014/main" id="{A5FBEAB7-33BE-467A-98C7-A42D8CC00526}"/>
              </a:ext>
            </a:extLst>
          </p:cNvPr>
          <p:cNvSpPr txBox="1">
            <a:spLocks/>
          </p:cNvSpPr>
          <p:nvPr/>
        </p:nvSpPr>
        <p:spPr>
          <a:xfrm>
            <a:off x="4778432" y="2257791"/>
            <a:ext cx="7175269" cy="3243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marL="0" indent="0" hangingPunct="1">
              <a:buFont typeface="Arial"/>
              <a:buNone/>
            </a:pPr>
            <a:r>
              <a:rPr lang="en-US" dirty="0"/>
              <a:t>   </a:t>
            </a:r>
            <a:r>
              <a:rPr lang="en-US" i="1" dirty="0"/>
              <a:t>Action</a:t>
            </a:r>
            <a:r>
              <a:rPr lang="en-US" dirty="0"/>
              <a:t>	</a:t>
            </a:r>
          </a:p>
          <a:p>
            <a:pPr marL="457200" lvl="1" indent="0" hangingPunct="1">
              <a:buNone/>
            </a:pPr>
            <a:r>
              <a:rPr lang="en-US" sz="3200" dirty="0"/>
              <a:t>Log in to the system </a:t>
            </a:r>
            <a:r>
              <a:rPr lang="en-US" sz="2000" dirty="0"/>
              <a:t>(Pack 78, Troop 13)</a:t>
            </a:r>
          </a:p>
          <a:p>
            <a:pPr marL="457200" lvl="1" indent="0" hangingPunct="1">
              <a:buNone/>
            </a:pPr>
            <a:r>
              <a:rPr lang="en-US" sz="3200" dirty="0"/>
              <a:t>Submit the online application</a:t>
            </a:r>
          </a:p>
          <a:p>
            <a:pPr marL="457200" lvl="1" indent="0" hangingPunct="1">
              <a:buNone/>
            </a:pPr>
            <a:r>
              <a:rPr lang="en-US" sz="3200" dirty="0"/>
              <a:t>Turn in your ACA and payment</a:t>
            </a:r>
          </a:p>
          <a:p>
            <a:pPr marL="457200" lvl="1" indent="0" hangingPunct="1">
              <a:buNone/>
            </a:pPr>
            <a:r>
              <a:rPr lang="en-US" sz="3200" dirty="0"/>
              <a:t>Relax and enjoy the holidays! </a:t>
            </a:r>
          </a:p>
          <a:p>
            <a:pPr lvl="1" hangingPunct="1"/>
            <a:endParaRPr lang="en-US" sz="3200" dirty="0"/>
          </a:p>
          <a:p>
            <a:pPr lvl="1" hangingPunct="1"/>
            <a:endParaRPr lang="en-US" dirty="0"/>
          </a:p>
        </p:txBody>
      </p:sp>
      <p:sp>
        <p:nvSpPr>
          <p:cNvPr id="6" name="Arrow: Right 5">
            <a:extLst>
              <a:ext uri="{FF2B5EF4-FFF2-40B4-BE49-F238E27FC236}">
                <a16:creationId xmlns:a16="http://schemas.microsoft.com/office/drawing/2014/main" id="{04DC2C5D-3C72-43AC-ABEB-C9DFEFBD8286}"/>
              </a:ext>
            </a:extLst>
          </p:cNvPr>
          <p:cNvSpPr/>
          <p:nvPr/>
        </p:nvSpPr>
        <p:spPr>
          <a:xfrm>
            <a:off x="4513512" y="2843358"/>
            <a:ext cx="529840" cy="401653"/>
          </a:xfrm>
          <a:prstGeom prst="rightArrow">
            <a:avLst/>
          </a:prstGeom>
          <a:solidFill>
            <a:srgbClr val="FF0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7" name="Arrow: Right 6">
            <a:extLst>
              <a:ext uri="{FF2B5EF4-FFF2-40B4-BE49-F238E27FC236}">
                <a16:creationId xmlns:a16="http://schemas.microsoft.com/office/drawing/2014/main" id="{8B0614F8-92B6-4CB4-80FB-34722F80DFEC}"/>
              </a:ext>
            </a:extLst>
          </p:cNvPr>
          <p:cNvSpPr/>
          <p:nvPr/>
        </p:nvSpPr>
        <p:spPr>
          <a:xfrm>
            <a:off x="4513512" y="3428924"/>
            <a:ext cx="529840" cy="401653"/>
          </a:xfrm>
          <a:prstGeom prst="rightArrow">
            <a:avLst/>
          </a:prstGeom>
          <a:solidFill>
            <a:srgbClr val="FFC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8" name="Arrow: Right 7">
            <a:extLst>
              <a:ext uri="{FF2B5EF4-FFF2-40B4-BE49-F238E27FC236}">
                <a16:creationId xmlns:a16="http://schemas.microsoft.com/office/drawing/2014/main" id="{FBBD8D5A-E1C2-4379-8ADD-BB40C3F79C81}"/>
              </a:ext>
            </a:extLst>
          </p:cNvPr>
          <p:cNvSpPr/>
          <p:nvPr/>
        </p:nvSpPr>
        <p:spPr>
          <a:xfrm>
            <a:off x="4513512" y="4014490"/>
            <a:ext cx="529840" cy="401653"/>
          </a:xfrm>
          <a:prstGeom prst="rightArrow">
            <a:avLst/>
          </a:prstGeom>
          <a:solidFill>
            <a:srgbClr val="00B0F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Arrow: Right 8">
            <a:extLst>
              <a:ext uri="{FF2B5EF4-FFF2-40B4-BE49-F238E27FC236}">
                <a16:creationId xmlns:a16="http://schemas.microsoft.com/office/drawing/2014/main" id="{EE963793-9703-4317-84B4-A67EB6BA67B1}"/>
              </a:ext>
            </a:extLst>
          </p:cNvPr>
          <p:cNvSpPr/>
          <p:nvPr/>
        </p:nvSpPr>
        <p:spPr>
          <a:xfrm>
            <a:off x="4513512" y="4600056"/>
            <a:ext cx="529840" cy="401653"/>
          </a:xfrm>
          <a:prstGeom prst="rightArrow">
            <a:avLst/>
          </a:prstGeom>
          <a:solidFill>
            <a:srgbClr val="00B05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0" name="TextBox 9">
            <a:extLst>
              <a:ext uri="{FF2B5EF4-FFF2-40B4-BE49-F238E27FC236}">
                <a16:creationId xmlns:a16="http://schemas.microsoft.com/office/drawing/2014/main" id="{09F9A65E-A3D1-468A-B5A6-878EFB38D41B}"/>
              </a:ext>
            </a:extLst>
          </p:cNvPr>
          <p:cNvSpPr txBox="1"/>
          <p:nvPr/>
        </p:nvSpPr>
        <p:spPr>
          <a:xfrm>
            <a:off x="9246494" y="6123545"/>
            <a:ext cx="210730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Status as of 12/07/21</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2" name="TextBox 11">
            <a:extLst>
              <a:ext uri="{FF2B5EF4-FFF2-40B4-BE49-F238E27FC236}">
                <a16:creationId xmlns:a16="http://schemas.microsoft.com/office/drawing/2014/main" id="{54DB1AA0-9903-48C8-B136-A6E3883FE198}"/>
              </a:ext>
            </a:extLst>
          </p:cNvPr>
          <p:cNvSpPr txBox="1"/>
          <p:nvPr/>
        </p:nvSpPr>
        <p:spPr>
          <a:xfrm>
            <a:off x="1089594" y="5578461"/>
            <a:ext cx="100582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i="1" dirty="0"/>
              <a:t>ACA = Annual Charter Agreement (must be signed by the Executive Officer, the COR, and Committee Chair)</a:t>
            </a:r>
            <a:endParaRPr kumimoji="0" lang="en-US" sz="1800" b="0" i="1"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54796888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1"/>
          <p:cNvSpPr txBox="1">
            <a:spLocks noGrp="1"/>
          </p:cNvSpPr>
          <p:nvPr>
            <p:ph type="title"/>
          </p:nvPr>
        </p:nvSpPr>
        <p:spPr>
          <a:xfrm>
            <a:off x="838200" y="365125"/>
            <a:ext cx="10515600" cy="1325563"/>
          </a:xfrm>
          <a:prstGeom prst="rect">
            <a:avLst/>
          </a:prstGeom>
        </p:spPr>
        <p:txBody>
          <a:bodyPr/>
          <a:lstStyle/>
          <a:p>
            <a:r>
              <a:rPr b="1" dirty="0"/>
              <a:t>Future Camporees</a:t>
            </a:r>
          </a:p>
        </p:txBody>
      </p:sp>
      <p:sp>
        <p:nvSpPr>
          <p:cNvPr id="135" name="Content Placeholder 2"/>
          <p:cNvSpPr txBox="1">
            <a:spLocks noGrp="1"/>
          </p:cNvSpPr>
          <p:nvPr>
            <p:ph type="body" sz="half" idx="1"/>
          </p:nvPr>
        </p:nvSpPr>
        <p:spPr>
          <a:xfrm>
            <a:off x="838199" y="1825625"/>
            <a:ext cx="5015486" cy="4351338"/>
          </a:xfrm>
          <a:prstGeom prst="rect">
            <a:avLst/>
          </a:prstGeom>
        </p:spPr>
        <p:txBody>
          <a:bodyPr/>
          <a:lstStyle/>
          <a:p>
            <a:pPr>
              <a:defRPr sz="3600"/>
            </a:pPr>
            <a:r>
              <a:rPr dirty="0"/>
              <a:t>Save the Dates!!!</a:t>
            </a:r>
          </a:p>
          <a:p>
            <a:pPr>
              <a:defRPr sz="1600"/>
            </a:pPr>
            <a:endParaRPr dirty="0"/>
          </a:p>
          <a:p>
            <a:pPr>
              <a:defRPr sz="2000"/>
            </a:pPr>
            <a:r>
              <a:rPr dirty="0"/>
              <a:t>George Mason </a:t>
            </a:r>
            <a:r>
              <a:rPr lang="en-US" dirty="0"/>
              <a:t>Fall </a:t>
            </a:r>
            <a:r>
              <a:rPr dirty="0"/>
              <a:t>2022 Camporee – </a:t>
            </a:r>
            <a:r>
              <a:rPr lang="en-US" dirty="0"/>
              <a:t>October 21 - 23</a:t>
            </a:r>
            <a:r>
              <a:rPr dirty="0"/>
              <a:t>, 2022</a:t>
            </a:r>
          </a:p>
          <a:p>
            <a:pPr marL="685800" lvl="1" indent="-228600">
              <a:spcBef>
                <a:spcPts val="500"/>
              </a:spcBef>
              <a:defRPr sz="1600"/>
            </a:pPr>
            <a:r>
              <a:rPr dirty="0"/>
              <a:t>Theme and Site TBD</a:t>
            </a:r>
            <a:endParaRPr sz="2400" dirty="0"/>
          </a:p>
          <a:p>
            <a:pPr>
              <a:defRPr sz="2000"/>
            </a:pPr>
            <a:r>
              <a:rPr dirty="0"/>
              <a:t>George Mason </a:t>
            </a:r>
            <a:r>
              <a:rPr lang="en-US" dirty="0"/>
              <a:t>Spring</a:t>
            </a:r>
            <a:r>
              <a:rPr dirty="0"/>
              <a:t> 202</a:t>
            </a:r>
            <a:r>
              <a:rPr lang="en-US" dirty="0"/>
              <a:t>3</a:t>
            </a:r>
            <a:r>
              <a:rPr dirty="0"/>
              <a:t> Camporee – </a:t>
            </a:r>
            <a:r>
              <a:rPr lang="en-US" dirty="0"/>
              <a:t>May 5-7</a:t>
            </a:r>
            <a:r>
              <a:rPr dirty="0"/>
              <a:t>, 202</a:t>
            </a:r>
            <a:r>
              <a:rPr lang="en-US" dirty="0"/>
              <a:t>3</a:t>
            </a:r>
            <a:endParaRPr dirty="0"/>
          </a:p>
          <a:p>
            <a:pPr marL="685800" lvl="1" indent="-228600">
              <a:spcBef>
                <a:spcPts val="500"/>
              </a:spcBef>
              <a:defRPr sz="1600"/>
            </a:pPr>
            <a:r>
              <a:rPr dirty="0"/>
              <a:t>Theme and Site TBD</a:t>
            </a:r>
            <a:endParaRPr sz="2400" dirty="0"/>
          </a:p>
          <a:p>
            <a:pPr>
              <a:defRPr sz="1600"/>
            </a:pPr>
            <a:endParaRPr sz="2400" dirty="0"/>
          </a:p>
          <a:p>
            <a:pPr>
              <a:defRPr sz="1600"/>
            </a:pPr>
            <a:r>
              <a:rPr dirty="0"/>
              <a:t>Please factor this into unit calendars/planning.</a:t>
            </a:r>
          </a:p>
          <a:p>
            <a:pPr>
              <a:defRPr sz="1600"/>
            </a:pPr>
            <a:endParaRPr dirty="0"/>
          </a:p>
          <a:p>
            <a:pPr>
              <a:defRPr sz="1600"/>
            </a:pPr>
            <a:r>
              <a:rPr dirty="0"/>
              <a:t>Scouts are loyal – including loyalty to District activities.</a:t>
            </a:r>
          </a:p>
        </p:txBody>
      </p:sp>
      <p:pic>
        <p:nvPicPr>
          <p:cNvPr id="136" name="Picture 4" descr="Picture 4"/>
          <p:cNvPicPr>
            <a:picLocks noChangeAspect="1"/>
          </p:cNvPicPr>
          <p:nvPr/>
        </p:nvPicPr>
        <p:blipFill>
          <a:blip r:embed="rId2"/>
          <a:srcRect l="4237" r="6810"/>
          <a:stretch>
            <a:fillRect/>
          </a:stretch>
        </p:blipFill>
        <p:spPr>
          <a:xfrm>
            <a:off x="6338315" y="1513490"/>
            <a:ext cx="5538159" cy="4663427"/>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1B45-EE0C-409A-B547-13E58D36B4B4}"/>
              </a:ext>
            </a:extLst>
          </p:cNvPr>
          <p:cNvSpPr>
            <a:spLocks noGrp="1"/>
          </p:cNvSpPr>
          <p:nvPr>
            <p:ph type="title"/>
          </p:nvPr>
        </p:nvSpPr>
        <p:spPr>
          <a:xfrm>
            <a:off x="242766" y="430306"/>
            <a:ext cx="2898892" cy="2067005"/>
          </a:xfrm>
        </p:spPr>
        <p:txBody>
          <a:bodyPr>
            <a:normAutofit/>
          </a:bodyPr>
          <a:lstStyle/>
          <a:p>
            <a:pPr algn="ctr">
              <a:spcAft>
                <a:spcPts val="600"/>
              </a:spcAft>
            </a:pPr>
            <a:r>
              <a:rPr lang="en-US" b="1" dirty="0">
                <a:latin typeface="Times New Roman" panose="02020603050405020304" pitchFamily="18" charset="0"/>
                <a:cs typeface="Times New Roman" panose="02020603050405020304" pitchFamily="18" charset="0"/>
              </a:rPr>
              <a:t>GM High Adventure</a:t>
            </a:r>
            <a:br>
              <a:rPr lang="en-US" b="1" dirty="0">
                <a:latin typeface="Times New Roman" panose="02020603050405020304" pitchFamily="18" charset="0"/>
                <a:cs typeface="Times New Roman" panose="02020603050405020304" pitchFamily="18" charset="0"/>
              </a:rPr>
            </a:br>
            <a:r>
              <a:rPr lang="en-US" sz="2200" b="1" dirty="0">
                <a:latin typeface="Times New Roman" panose="02020603050405020304" pitchFamily="18" charset="0"/>
                <a:cs typeface="Times New Roman" panose="02020603050405020304" pitchFamily="18" charset="0"/>
              </a:rPr>
              <a:t>(December 2021)</a:t>
            </a:r>
          </a:p>
        </p:txBody>
      </p:sp>
      <p:sp>
        <p:nvSpPr>
          <p:cNvPr id="4" name="TextBox 3">
            <a:extLst>
              <a:ext uri="{FF2B5EF4-FFF2-40B4-BE49-F238E27FC236}">
                <a16:creationId xmlns:a16="http://schemas.microsoft.com/office/drawing/2014/main" id="{0A770296-5720-42C0-827D-D05CE08CCED9}"/>
              </a:ext>
            </a:extLst>
          </p:cNvPr>
          <p:cNvSpPr txBox="1"/>
          <p:nvPr/>
        </p:nvSpPr>
        <p:spPr>
          <a:xfrm>
            <a:off x="3244362" y="687080"/>
            <a:ext cx="8947638" cy="6355586"/>
          </a:xfrm>
          <a:prstGeom prst="rect">
            <a:avLst/>
          </a:prstGeom>
          <a:noFill/>
        </p:spPr>
        <p:txBody>
          <a:bodyPr wrap="square" rtlCol="0">
            <a:spAutoFit/>
          </a:bodyPr>
          <a:lstStyle/>
          <a:p>
            <a:pPr marL="285750" marR="0" indent="-285750">
              <a:spcBef>
                <a:spcPts val="0"/>
              </a:spcBef>
              <a:spcAft>
                <a:spcPts val="1200"/>
              </a:spcAft>
              <a:buFont typeface="Arial" panose="020B0604020202020204" pitchFamily="34" charset="0"/>
              <a:buChar char="•"/>
            </a:pPr>
            <a:r>
              <a:rPr lang="en-US" sz="2000" b="1" i="0" dirty="0">
                <a:solidFill>
                  <a:srgbClr val="000000"/>
                </a:solidFill>
                <a:effectLst/>
                <a:latin typeface="Times New Roman" panose="02020603050405020304" pitchFamily="18" charset="0"/>
                <a:cs typeface="Times New Roman" panose="02020603050405020304" pitchFamily="18" charset="0"/>
              </a:rPr>
              <a:t>NCAC High Adventure Committee (HAC) </a:t>
            </a:r>
            <a:r>
              <a:rPr lang="en-US" sz="2000" b="1" dirty="0">
                <a:solidFill>
                  <a:srgbClr val="1D2228"/>
                </a:solidFill>
                <a:latin typeface="Times New Roman" panose="02020603050405020304" pitchFamily="18" charset="0"/>
                <a:cs typeface="Times New Roman" panose="02020603050405020304" pitchFamily="18" charset="0"/>
              </a:rPr>
              <a:t>u</a:t>
            </a:r>
            <a:r>
              <a:rPr lang="en-US" sz="2000" b="1" i="0" dirty="0">
                <a:solidFill>
                  <a:srgbClr val="1D2228"/>
                </a:solidFill>
                <a:effectLst/>
                <a:latin typeface="Times New Roman" panose="02020603050405020304" pitchFamily="18" charset="0"/>
                <a:cs typeface="Times New Roman" panose="02020603050405020304" pitchFamily="18" charset="0"/>
              </a:rPr>
              <a:t>pdates and announcements: </a:t>
            </a:r>
            <a:r>
              <a:rPr lang="en-US" sz="2000" b="1" i="0" u="sng" dirty="0">
                <a:solidFill>
                  <a:srgbClr val="196AD4"/>
                </a:solidFill>
                <a:effectLst/>
                <a:latin typeface="Times New Roman" panose="02020603050405020304" pitchFamily="18" charset="0"/>
                <a:cs typeface="Times New Roman" panose="02020603050405020304" pitchFamily="18" charset="0"/>
                <a:hlinkClick r:id="rId2"/>
              </a:rPr>
              <a:t>https://www.ncacbsa.org/high-adventure/</a:t>
            </a:r>
            <a:endParaRPr lang="en-US" sz="2000" b="1" i="0" dirty="0">
              <a:solidFill>
                <a:srgbClr val="000000"/>
              </a:solidFill>
              <a:effectLst/>
              <a:latin typeface="Times New Roman" panose="02020603050405020304" pitchFamily="18" charset="0"/>
              <a:cs typeface="Times New Roman" panose="02020603050405020304" pitchFamily="18" charset="0"/>
            </a:endParaRPr>
          </a:p>
          <a:p>
            <a:pPr marL="742950" lvl="1" indent="-285750">
              <a:spcAft>
                <a:spcPts val="1200"/>
              </a:spcAft>
              <a:buFont typeface="Courier New" panose="02070309020205020404" pitchFamily="49" charset="0"/>
              <a:buChar char="o"/>
            </a:pPr>
            <a:r>
              <a:rPr lang="en-US" sz="2000" b="1" dirty="0">
                <a:latin typeface="Times New Roman" panose="02020603050405020304" pitchFamily="18" charset="0"/>
                <a:cs typeface="Times New Roman" panose="02020603050405020304" pitchFamily="18" charset="0"/>
              </a:rPr>
              <a:t>2022 National High Adventure Base slots still available; 2023 registrations begin on 12 January </a:t>
            </a:r>
          </a:p>
          <a:p>
            <a:pPr marL="742950" lvl="1" indent="-285750">
              <a:spcAft>
                <a:spcPts val="1200"/>
              </a:spcAft>
              <a:buFont typeface="Courier New" panose="02070309020205020404" pitchFamily="49" charset="0"/>
              <a:buChar char="o"/>
            </a:pPr>
            <a:r>
              <a:rPr lang="en-US" sz="2000" b="1" dirty="0">
                <a:latin typeface="Times New Roman" panose="02020603050405020304" pitchFamily="18" charset="0"/>
                <a:cs typeface="Times New Roman" panose="02020603050405020304" pitchFamily="18" charset="0"/>
              </a:rPr>
              <a:t>2022 </a:t>
            </a:r>
            <a:r>
              <a:rPr lang="en-US" sz="2000" b="1" dirty="0" err="1">
                <a:latin typeface="Times New Roman" panose="02020603050405020304" pitchFamily="18" charset="0"/>
                <a:cs typeface="Times New Roman" panose="02020603050405020304" pitchFamily="18" charset="0"/>
              </a:rPr>
              <a:t>Lenhok’sin</a:t>
            </a:r>
            <a:r>
              <a:rPr lang="en-US" sz="2000" b="1" dirty="0">
                <a:latin typeface="Times New Roman" panose="02020603050405020304" pitchFamily="18" charset="0"/>
                <a:cs typeface="Times New Roman" panose="02020603050405020304" pitchFamily="18" charset="0"/>
              </a:rPr>
              <a:t> Canoe Trek provisional slots still available</a:t>
            </a:r>
          </a:p>
          <a:p>
            <a:pPr marL="742950" lvl="1" indent="-285750">
              <a:spcAft>
                <a:spcPts val="1200"/>
              </a:spcAft>
              <a:buFont typeface="Courier New" panose="02070309020205020404" pitchFamily="49" charset="0"/>
              <a:buChar char="o"/>
            </a:pPr>
            <a:r>
              <a:rPr lang="en-US" sz="2000" b="1" dirty="0">
                <a:latin typeface="Times New Roman" panose="02020603050405020304" pitchFamily="18" charset="0"/>
                <a:cs typeface="Times New Roman" panose="02020603050405020304" pitchFamily="18" charset="0"/>
              </a:rPr>
              <a:t>Philmont Preparedness Seminars: </a:t>
            </a:r>
            <a:r>
              <a:rPr lang="en-US" sz="2000" b="1" dirty="0">
                <a:latin typeface="Times New Roman" panose="02020603050405020304" pitchFamily="18" charset="0"/>
                <a:cs typeface="Times New Roman" panose="02020603050405020304" pitchFamily="18" charset="0"/>
                <a:hlinkClick r:id="rId2"/>
              </a:rPr>
              <a:t>https://www.philmontscoutranch.org/Philmont-prep-seminars</a:t>
            </a:r>
            <a:r>
              <a:rPr lang="en-US" sz="2000" b="1" dirty="0">
                <a:latin typeface="Times New Roman" panose="02020603050405020304" pitchFamily="18" charset="0"/>
                <a:cs typeface="Times New Roman" panose="02020603050405020304" pitchFamily="18" charset="0"/>
              </a:rPr>
              <a:t> </a:t>
            </a:r>
          </a:p>
          <a:p>
            <a:pPr marL="742950" lvl="1" indent="-285750">
              <a:spcAft>
                <a:spcPts val="1200"/>
              </a:spcAft>
              <a:buFont typeface="Courier New" panose="02070309020205020404" pitchFamily="49" charset="0"/>
              <a:buChar char="o"/>
            </a:pPr>
            <a:r>
              <a:rPr lang="en-US" sz="2000" b="1" dirty="0">
                <a:latin typeface="Times New Roman" panose="02020603050405020304" pitchFamily="18" charset="0"/>
                <a:cs typeface="Times New Roman" panose="02020603050405020304" pitchFamily="18" charset="0"/>
              </a:rPr>
              <a:t>Updated HA Source Book (volumes I and II): </a:t>
            </a:r>
            <a:r>
              <a:rPr lang="en-US" sz="2000" b="1" dirty="0">
                <a:latin typeface="Times New Roman" panose="02020603050405020304" pitchFamily="18" charset="0"/>
                <a:cs typeface="Times New Roman" panose="02020603050405020304" pitchFamily="18" charset="0"/>
                <a:hlinkClick r:id="rId2"/>
              </a:rPr>
              <a:t>https://3.basecamp.com/3958009/buckets/16000091/vaults/2777714268</a:t>
            </a:r>
            <a:r>
              <a:rPr lang="en-US" sz="2000" b="1" dirty="0">
                <a:latin typeface="Times New Roman" panose="02020603050405020304" pitchFamily="18" charset="0"/>
                <a:cs typeface="Times New Roman" panose="02020603050405020304" pitchFamily="18" charset="0"/>
              </a:rPr>
              <a:t> </a:t>
            </a:r>
          </a:p>
          <a:p>
            <a:pPr lvl="1"/>
            <a:endParaRPr lang="en-US" sz="2000" b="1" dirty="0">
              <a:solidFill>
                <a:srgbClr val="1D2228"/>
              </a:solidFill>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sz="2000" b="1" i="0" dirty="0">
                <a:solidFill>
                  <a:srgbClr val="1D2228"/>
                </a:solidFill>
                <a:effectLst/>
                <a:latin typeface="Times New Roman" panose="02020603050405020304" pitchFamily="18" charset="0"/>
                <a:cs typeface="Times New Roman" panose="02020603050405020304" pitchFamily="18" charset="0"/>
              </a:rPr>
              <a:t> </a:t>
            </a:r>
            <a:r>
              <a:rPr lang="en-US" sz="2000" b="1" dirty="0">
                <a:solidFill>
                  <a:srgbClr val="1D2228"/>
                </a:solidFill>
                <a:latin typeface="Times New Roman" panose="02020603050405020304" pitchFamily="18" charset="0"/>
                <a:cs typeface="Times New Roman" panose="02020603050405020304" pitchFamily="18" charset="0"/>
              </a:rPr>
              <a:t>New BSA Adventure Planning Resource: The Adventure Plan (TAP)    	</a:t>
            </a:r>
            <a:r>
              <a:rPr lang="en-US" sz="2000" b="1" i="0" dirty="0">
                <a:solidFill>
                  <a:srgbClr val="1D2228"/>
                </a:solidFill>
                <a:effectLst/>
                <a:latin typeface="Times New Roman" panose="02020603050405020304" pitchFamily="18" charset="0"/>
                <a:cs typeface="Times New Roman" panose="02020603050405020304" pitchFamily="18" charset="0"/>
                <a:hlinkClick r:id="rId2"/>
              </a:rPr>
              <a:t>https://tap.scouting.org/</a:t>
            </a:r>
            <a:r>
              <a:rPr lang="en-US" sz="2000" b="1" i="0" dirty="0">
                <a:solidFill>
                  <a:srgbClr val="1D2228"/>
                </a:solidFill>
                <a:effectLst/>
                <a:latin typeface="Times New Roman" panose="02020603050405020304" pitchFamily="18" charset="0"/>
                <a:cs typeface="Times New Roman" panose="02020603050405020304" pitchFamily="18" charset="0"/>
              </a:rPr>
              <a:t> </a:t>
            </a:r>
          </a:p>
          <a:p>
            <a:endParaRPr lang="en-US" sz="2000" b="1" i="0" dirty="0">
              <a:solidFill>
                <a:srgbClr val="1D2228"/>
              </a:solidFill>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b="1" i="0" dirty="0">
                <a:solidFill>
                  <a:srgbClr val="1D2228"/>
                </a:solidFill>
                <a:effectLst/>
                <a:latin typeface="Times New Roman" panose="02020603050405020304" pitchFamily="18" charset="0"/>
                <a:cs typeface="Times New Roman" panose="02020603050405020304" pitchFamily="18" charset="0"/>
              </a:rPr>
              <a:t>Contact Joe Knecht at </a:t>
            </a:r>
            <a:r>
              <a:rPr lang="en-US" sz="2000" b="1" i="0" dirty="0">
                <a:solidFill>
                  <a:srgbClr val="1D2228"/>
                </a:solidFill>
                <a:effectLst/>
                <a:latin typeface="Times New Roman" panose="02020603050405020304" pitchFamily="18" charset="0"/>
                <a:cs typeface="Times New Roman" panose="02020603050405020304" pitchFamily="18" charset="0"/>
                <a:hlinkClick r:id="rId2"/>
              </a:rPr>
              <a:t>knechtjoe@yahoo.com</a:t>
            </a:r>
            <a:r>
              <a:rPr lang="en-US" sz="2000" b="1" i="0" dirty="0">
                <a:solidFill>
                  <a:srgbClr val="1D2228"/>
                </a:solidFill>
                <a:effectLst/>
                <a:latin typeface="Times New Roman" panose="02020603050405020304" pitchFamily="18" charset="0"/>
                <a:cs typeface="Times New Roman" panose="02020603050405020304" pitchFamily="18" charset="0"/>
              </a:rPr>
              <a:t> if you have questions regarding high adventure planning or </a:t>
            </a:r>
            <a:r>
              <a:rPr lang="en-US" sz="2000" b="1" dirty="0">
                <a:solidFill>
                  <a:srgbClr val="1D2228"/>
                </a:solidFill>
                <a:latin typeface="Times New Roman" panose="02020603050405020304" pitchFamily="18" charset="0"/>
                <a:cs typeface="Times New Roman" panose="02020603050405020304" pitchFamily="18" charset="0"/>
              </a:rPr>
              <a:t>resources</a:t>
            </a:r>
            <a:r>
              <a:rPr lang="en-US" sz="2000" b="1" i="0" dirty="0">
                <a:solidFill>
                  <a:srgbClr val="1D2228"/>
                </a:solidFill>
                <a:effectLst/>
                <a:latin typeface="Times New Roman" panose="02020603050405020304" pitchFamily="18" charset="0"/>
                <a:cs typeface="Times New Roman" panose="02020603050405020304" pitchFamily="18" charset="0"/>
              </a:rPr>
              <a:t>.</a:t>
            </a:r>
          </a:p>
          <a:p>
            <a:endParaRPr lang="en-US" dirty="0">
              <a:solidFill>
                <a:srgbClr val="1D2228"/>
              </a:solidFill>
              <a:latin typeface="New serif"/>
            </a:endParaRPr>
          </a:p>
          <a:p>
            <a:endParaRPr lang="en-US" sz="1800" b="0" i="0" dirty="0">
              <a:solidFill>
                <a:srgbClr val="1D2228"/>
              </a:solidFill>
              <a:effectLst/>
              <a:latin typeface="New serif"/>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pic>
        <p:nvPicPr>
          <p:cNvPr id="6" name="Picture 5" descr="A group of people posing for the camera&#10;&#10;Description automatically generated">
            <a:extLst>
              <a:ext uri="{FF2B5EF4-FFF2-40B4-BE49-F238E27FC236}">
                <a16:creationId xmlns:a16="http://schemas.microsoft.com/office/drawing/2014/main" id="{37201442-A6AA-47FA-B349-D643D1282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43" y="2867782"/>
            <a:ext cx="2965516" cy="2965516"/>
          </a:xfrm>
          <a:prstGeom prst="rect">
            <a:avLst/>
          </a:prstGeom>
        </p:spPr>
      </p:pic>
    </p:spTree>
    <p:extLst>
      <p:ext uri="{BB962C8B-B14F-4D97-AF65-F5344CB8AC3E}">
        <p14:creationId xmlns:p14="http://schemas.microsoft.com/office/powerpoint/2010/main" val="196745387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237308" y="208371"/>
            <a:ext cx="5120114" cy="875845"/>
          </a:xfrm>
          <a:prstGeom prst="rect">
            <a:avLst/>
          </a:prstGeom>
        </p:spPr>
        <p:txBody>
          <a:bodyPr>
            <a:normAutofit fontScale="90000"/>
          </a:bodyPr>
          <a:lstStyle/>
          <a:p>
            <a:r>
              <a:rPr b="1" dirty="0"/>
              <a:t>Training</a:t>
            </a:r>
          </a:p>
        </p:txBody>
      </p:sp>
      <p:sp>
        <p:nvSpPr>
          <p:cNvPr id="139" name="Content Placeholder 2"/>
          <p:cNvSpPr txBox="1">
            <a:spLocks noGrp="1"/>
          </p:cNvSpPr>
          <p:nvPr>
            <p:ph type="body" sz="half" idx="1"/>
          </p:nvPr>
        </p:nvSpPr>
        <p:spPr>
          <a:xfrm>
            <a:off x="437622" y="1108364"/>
            <a:ext cx="7385577" cy="5541265"/>
          </a:xfrm>
          <a:prstGeom prst="rect">
            <a:avLst/>
          </a:prstGeom>
        </p:spPr>
        <p:txBody>
          <a:bodyPr>
            <a:normAutofit fontScale="62500" lnSpcReduction="20000"/>
          </a:bodyPr>
          <a:lstStyle/>
          <a:p>
            <a:pPr>
              <a:lnSpc>
                <a:spcPct val="120000"/>
              </a:lnSpc>
              <a:spcBef>
                <a:spcPts val="0"/>
              </a:spcBef>
              <a:defRPr sz="2000" b="1"/>
            </a:pPr>
            <a:r>
              <a:rPr sz="2200" dirty="0">
                <a:solidFill>
                  <a:schemeClr val="tx1"/>
                </a:solidFill>
                <a:latin typeface="Arial" panose="020B0604020202020204" pitchFamily="34" charset="0"/>
                <a:cs typeface="Arial" panose="020B0604020202020204" pitchFamily="34" charset="0"/>
              </a:rPr>
              <a:t>Unit Training </a:t>
            </a:r>
            <a:r>
              <a:rPr sz="2200" b="0" dirty="0">
                <a:solidFill>
                  <a:schemeClr val="tx1"/>
                </a:solidFill>
                <a:latin typeface="Arial" panose="020B0604020202020204" pitchFamily="34" charset="0"/>
                <a:cs typeface="Arial" panose="020B0604020202020204" pitchFamily="34" charset="0"/>
              </a:rPr>
              <a:t>– For position-specific training at your unit, </a:t>
            </a:r>
            <a:endParaRPr lang="en-US" sz="2200" b="0" dirty="0">
              <a:solidFill>
                <a:schemeClr val="tx1"/>
              </a:solidFill>
              <a:latin typeface="Arial" panose="020B0604020202020204" pitchFamily="34" charset="0"/>
              <a:cs typeface="Arial" panose="020B0604020202020204" pitchFamily="34" charset="0"/>
            </a:endParaRPr>
          </a:p>
          <a:p>
            <a:pPr>
              <a:lnSpc>
                <a:spcPct val="120000"/>
              </a:lnSpc>
              <a:spcBef>
                <a:spcPts val="0"/>
              </a:spcBef>
              <a:defRPr sz="2000" b="1"/>
            </a:pPr>
            <a:r>
              <a:rPr sz="2200" b="0" dirty="0">
                <a:solidFill>
                  <a:schemeClr val="tx1"/>
                </a:solidFill>
                <a:latin typeface="Arial" panose="020B0604020202020204" pitchFamily="34" charset="0"/>
                <a:cs typeface="Arial" panose="020B0604020202020204" pitchFamily="34" charset="0"/>
              </a:rPr>
              <a:t>contact Roy De Lauder at </a:t>
            </a:r>
            <a:r>
              <a:rPr sz="2200" u="sng" dirty="0">
                <a:solidFill>
                  <a:srgbClr val="0000FF"/>
                </a:solidFill>
                <a:uFill>
                  <a:solidFill>
                    <a:srgbClr val="0563C1"/>
                  </a:solidFill>
                </a:uFill>
                <a:latin typeface="Arial" panose="020B0604020202020204" pitchFamily="34" charset="0"/>
                <a:cs typeface="Arial" panose="020B0604020202020204" pitchFamily="34" charset="0"/>
              </a:rPr>
              <a:t>EagleScout.Roy@cox.net</a:t>
            </a:r>
            <a:r>
              <a:rPr sz="2200" u="sng" dirty="0">
                <a:solidFill>
                  <a:srgbClr val="0000FF"/>
                </a:solidFill>
                <a:latin typeface="Arial" panose="020B0604020202020204" pitchFamily="34" charset="0"/>
                <a:cs typeface="Arial" panose="020B0604020202020204" pitchFamily="34" charset="0"/>
              </a:rPr>
              <a:t> </a:t>
            </a:r>
            <a:r>
              <a:rPr sz="2200" b="0" dirty="0">
                <a:solidFill>
                  <a:schemeClr val="tx1"/>
                </a:solidFill>
                <a:latin typeface="Arial" panose="020B0604020202020204" pitchFamily="34" charset="0"/>
                <a:cs typeface="Arial" panose="020B0604020202020204" pitchFamily="34" charset="0"/>
              </a:rPr>
              <a:t>or </a:t>
            </a:r>
            <a:endParaRPr lang="en-US" sz="2200" b="0" dirty="0">
              <a:solidFill>
                <a:schemeClr val="tx1"/>
              </a:solidFill>
              <a:latin typeface="Arial" panose="020B0604020202020204" pitchFamily="34" charset="0"/>
              <a:cs typeface="Arial" panose="020B0604020202020204" pitchFamily="34" charset="0"/>
            </a:endParaRPr>
          </a:p>
          <a:p>
            <a:pPr>
              <a:lnSpc>
                <a:spcPct val="120000"/>
              </a:lnSpc>
              <a:spcBef>
                <a:spcPts val="0"/>
              </a:spcBef>
              <a:defRPr sz="2000" b="1"/>
            </a:pPr>
            <a:r>
              <a:rPr sz="2200" b="0" dirty="0">
                <a:solidFill>
                  <a:schemeClr val="tx1"/>
                </a:solidFill>
                <a:latin typeface="Arial" panose="020B0604020202020204" pitchFamily="34" charset="0"/>
                <a:cs typeface="Arial" panose="020B0604020202020204" pitchFamily="34" charset="0"/>
              </a:rPr>
              <a:t>go to Training Opportunities page on GM Web Site.</a:t>
            </a:r>
            <a:endParaRPr lang="en-US" sz="2200" b="0" dirty="0">
              <a:solidFill>
                <a:schemeClr val="tx1"/>
              </a:solidFill>
              <a:latin typeface="Arial" panose="020B0604020202020204" pitchFamily="34" charset="0"/>
              <a:cs typeface="Arial" panose="020B0604020202020204" pitchFamily="34" charset="0"/>
            </a:endParaRPr>
          </a:p>
          <a:p>
            <a:pPr marL="0" marR="0" indent="457200" algn="l">
              <a:lnSpc>
                <a:spcPct val="120000"/>
              </a:lnSpc>
              <a:spcBef>
                <a:spcPts val="0"/>
              </a:spcBef>
              <a:spcAft>
                <a:spcPts val="0"/>
              </a:spcAft>
            </a:pPr>
            <a:endParaRPr lang="en-US" sz="2200" b="0" i="0" dirty="0">
              <a:solidFill>
                <a:srgbClr val="000000"/>
              </a:solidFill>
              <a:effectLst/>
              <a:latin typeface="Arial" panose="020B0604020202020204" pitchFamily="34" charset="0"/>
              <a:cs typeface="Arial" panose="020B0604020202020204" pitchFamily="34" charset="0"/>
            </a:endParaRPr>
          </a:p>
          <a:p>
            <a:pPr>
              <a:lnSpc>
                <a:spcPct val="120000"/>
              </a:lnSpc>
              <a:spcBef>
                <a:spcPts val="0"/>
              </a:spcBef>
            </a:pPr>
            <a:r>
              <a:rPr lang="en-US" sz="2200" b="1" dirty="0">
                <a:solidFill>
                  <a:srgbClr val="000000"/>
                </a:solidFill>
                <a:latin typeface="Arial" panose="020B0604020202020204" pitchFamily="34" charset="0"/>
                <a:cs typeface="Arial" panose="020B0604020202020204" pitchFamily="34" charset="0"/>
              </a:rPr>
              <a:t>Back Country Outdoor Leadership Skills – </a:t>
            </a:r>
            <a:r>
              <a:rPr lang="en-US" sz="2200" b="1" dirty="0">
                <a:solidFill>
                  <a:srgbClr val="1C07B9"/>
                </a:solidFill>
                <a:latin typeface="Arial" panose="020B0604020202020204" pitchFamily="34" charset="0"/>
                <a:cs typeface="Arial" panose="020B0604020202020204" pitchFamily="34" charset="0"/>
                <a:hlinkClick r:id="rId2"/>
              </a:rPr>
              <a:t>03/05/22 </a:t>
            </a:r>
            <a:r>
              <a:rPr lang="en-US" sz="2200" b="1" dirty="0" err="1">
                <a:solidFill>
                  <a:srgbClr val="1C07B9"/>
                </a:solidFill>
                <a:latin typeface="Arial" panose="020B0604020202020204" pitchFamily="34" charset="0"/>
                <a:cs typeface="Arial" panose="020B0604020202020204" pitchFamily="34" charset="0"/>
                <a:hlinkClick r:id="rId2"/>
              </a:rPr>
              <a:t>Huntingtown</a:t>
            </a:r>
            <a:r>
              <a:rPr lang="en-US" sz="2200" b="1" dirty="0">
                <a:solidFill>
                  <a:srgbClr val="1C07B9"/>
                </a:solidFill>
                <a:latin typeface="Arial" panose="020B0604020202020204" pitchFamily="34" charset="0"/>
                <a:cs typeface="Arial" panose="020B0604020202020204" pitchFamily="34" charset="0"/>
                <a:hlinkClick r:id="rId2"/>
              </a:rPr>
              <a:t>, MD</a:t>
            </a:r>
            <a:endParaRPr lang="en-US" sz="2200" b="1" dirty="0">
              <a:solidFill>
                <a:srgbClr val="1C07B9"/>
              </a:solidFill>
              <a:latin typeface="Arial" panose="020B0604020202020204" pitchFamily="34" charset="0"/>
              <a:cs typeface="Arial" panose="020B0604020202020204" pitchFamily="34" charset="0"/>
            </a:endParaRPr>
          </a:p>
          <a:p>
            <a:pPr>
              <a:lnSpc>
                <a:spcPct val="120000"/>
              </a:lnSpc>
              <a:spcBef>
                <a:spcPts val="0"/>
              </a:spcBef>
            </a:pPr>
            <a:endParaRPr lang="en-US" sz="2200" b="1" dirty="0">
              <a:solidFill>
                <a:srgbClr val="000000"/>
              </a:solidFill>
              <a:latin typeface="Arial" panose="020B0604020202020204" pitchFamily="34" charset="0"/>
              <a:cs typeface="Arial" panose="020B0604020202020204" pitchFamily="34" charset="0"/>
            </a:endParaRPr>
          </a:p>
          <a:p>
            <a:pPr>
              <a:lnSpc>
                <a:spcPct val="120000"/>
              </a:lnSpc>
              <a:spcBef>
                <a:spcPts val="0"/>
              </a:spcBef>
            </a:pPr>
            <a:r>
              <a:rPr lang="en-US" sz="2200" b="1" dirty="0">
                <a:solidFill>
                  <a:srgbClr val="000000"/>
                </a:solidFill>
                <a:latin typeface="Arial" panose="020B0604020202020204" pitchFamily="34" charset="0"/>
                <a:cs typeface="Arial" panose="020B0604020202020204" pitchFamily="34" charset="0"/>
              </a:rPr>
              <a:t>Cub Scout Leader – </a:t>
            </a:r>
            <a:r>
              <a:rPr lang="en-US" sz="2200" b="1" dirty="0">
                <a:solidFill>
                  <a:srgbClr val="000000"/>
                </a:solidFill>
                <a:latin typeface="Arial" panose="020B0604020202020204" pitchFamily="34" charset="0"/>
                <a:cs typeface="Arial" panose="020B0604020202020204" pitchFamily="34" charset="0"/>
                <a:hlinkClick r:id="rId2"/>
              </a:rPr>
              <a:t>01/22/22 – Herndon, VA</a:t>
            </a:r>
            <a:endParaRPr lang="en-US" sz="2200" b="1" dirty="0">
              <a:solidFill>
                <a:srgbClr val="000000"/>
              </a:solidFill>
              <a:latin typeface="Arial" panose="020B0604020202020204" pitchFamily="34" charset="0"/>
              <a:cs typeface="Arial" panose="020B0604020202020204" pitchFamily="34" charset="0"/>
            </a:endParaRPr>
          </a:p>
          <a:p>
            <a:pPr>
              <a:lnSpc>
                <a:spcPct val="120000"/>
              </a:lnSpc>
              <a:spcBef>
                <a:spcPts val="0"/>
              </a:spcBef>
            </a:pPr>
            <a:endParaRPr lang="en-US" sz="2200" b="1" dirty="0">
              <a:solidFill>
                <a:srgbClr val="000000"/>
              </a:solidFill>
              <a:latin typeface="Arial" panose="020B0604020202020204" pitchFamily="34" charset="0"/>
              <a:cs typeface="Arial" panose="020B0604020202020204" pitchFamily="34" charset="0"/>
            </a:endParaRPr>
          </a:p>
          <a:p>
            <a:pPr>
              <a:lnSpc>
                <a:spcPct val="120000"/>
              </a:lnSpc>
              <a:spcBef>
                <a:spcPts val="0"/>
              </a:spcBef>
            </a:pPr>
            <a:r>
              <a:rPr lang="en-US" sz="2200" b="1" dirty="0">
                <a:solidFill>
                  <a:srgbClr val="000000"/>
                </a:solidFill>
                <a:latin typeface="Arial" panose="020B0604020202020204" pitchFamily="34" charset="0"/>
                <a:cs typeface="Arial" panose="020B0604020202020204" pitchFamily="34" charset="0"/>
              </a:rPr>
              <a:t>NYLT - </a:t>
            </a:r>
            <a:r>
              <a:rPr lang="en-US" sz="2200" b="1" i="0" u="none" strike="noStrike" dirty="0">
                <a:solidFill>
                  <a:srgbClr val="0000FF"/>
                </a:solidFill>
                <a:effectLst/>
                <a:latin typeface="Arial" panose="020B0604020202020204" pitchFamily="34" charset="0"/>
                <a:cs typeface="Arial" panose="020B0604020202020204" pitchFamily="34" charset="0"/>
                <a:hlinkClick r:id="rId2"/>
              </a:rPr>
              <a:t>01/14-17/22 &amp; 01/21-23/22 – Camp Snyder, Haymarket, VA</a:t>
            </a:r>
            <a:endParaRPr lang="en-US" sz="2200" b="0" i="0" dirty="0">
              <a:solidFill>
                <a:srgbClr val="7A7A7A"/>
              </a:solidFill>
              <a:effectLst/>
              <a:latin typeface="Arial" panose="020B0604020202020204" pitchFamily="34" charset="0"/>
              <a:cs typeface="Arial" panose="020B0604020202020204" pitchFamily="34" charset="0"/>
            </a:endParaRPr>
          </a:p>
          <a:p>
            <a:pPr>
              <a:lnSpc>
                <a:spcPct val="120000"/>
              </a:lnSpc>
              <a:spcBef>
                <a:spcPts val="0"/>
              </a:spcBef>
            </a:pPr>
            <a:endParaRPr lang="en-US" sz="2200" b="1" i="0" dirty="0">
              <a:solidFill>
                <a:srgbClr val="000000"/>
              </a:solidFill>
              <a:effectLst/>
              <a:latin typeface="Arial" panose="020B0604020202020204" pitchFamily="34" charset="0"/>
              <a:cs typeface="Arial" panose="020B0604020202020204" pitchFamily="34" charset="0"/>
            </a:endParaRPr>
          </a:p>
          <a:p>
            <a:pPr>
              <a:lnSpc>
                <a:spcPct val="120000"/>
              </a:lnSpc>
              <a:spcBef>
                <a:spcPts val="0"/>
              </a:spcBef>
            </a:pPr>
            <a:r>
              <a:rPr lang="en-US" sz="2200" b="1" i="0" dirty="0">
                <a:solidFill>
                  <a:srgbClr val="000000"/>
                </a:solidFill>
                <a:effectLst/>
                <a:latin typeface="Arial" panose="020B0604020202020204" pitchFamily="34" charset="0"/>
                <a:cs typeface="Arial" panose="020B0604020202020204" pitchFamily="34" charset="0"/>
              </a:rPr>
              <a:t>University of Scouting - </a:t>
            </a:r>
            <a:r>
              <a:rPr lang="en-US" sz="2200" b="1" i="0" u="none" strike="noStrike" dirty="0">
                <a:solidFill>
                  <a:srgbClr val="0000FF"/>
                </a:solidFill>
                <a:effectLst/>
                <a:latin typeface="Arial" panose="020B0604020202020204" pitchFamily="34" charset="0"/>
                <a:cs typeface="Arial" panose="020B0604020202020204" pitchFamily="34" charset="0"/>
                <a:hlinkClick r:id="rId2"/>
              </a:rPr>
              <a:t>02/26/22 – Alexandria, VA</a:t>
            </a:r>
            <a:endParaRPr lang="en-US" sz="2200" b="0" i="0" dirty="0">
              <a:solidFill>
                <a:srgbClr val="7A7A7A"/>
              </a:solidFill>
              <a:effectLst/>
              <a:latin typeface="Arial" panose="020B0604020202020204" pitchFamily="34" charset="0"/>
              <a:cs typeface="Arial" panose="020B0604020202020204" pitchFamily="34" charset="0"/>
            </a:endParaRPr>
          </a:p>
          <a:p>
            <a:pPr marL="0" marR="0" indent="0" algn="l">
              <a:lnSpc>
                <a:spcPct val="120000"/>
              </a:lnSpc>
              <a:spcBef>
                <a:spcPts val="0"/>
              </a:spcBef>
              <a:spcAft>
                <a:spcPts val="0"/>
              </a:spcAft>
              <a:buNone/>
            </a:pPr>
            <a:endParaRPr lang="en-US" sz="2200" b="1" i="0" dirty="0">
              <a:solidFill>
                <a:srgbClr val="000000"/>
              </a:solidFill>
              <a:effectLst/>
              <a:latin typeface="Arial" panose="020B0604020202020204" pitchFamily="34" charset="0"/>
              <a:cs typeface="Arial" panose="020B0604020202020204" pitchFamily="34" charset="0"/>
            </a:endParaRPr>
          </a:p>
          <a:p>
            <a:pPr marL="0" marR="0" indent="0" algn="l">
              <a:lnSpc>
                <a:spcPct val="120000"/>
              </a:lnSpc>
              <a:spcBef>
                <a:spcPts val="0"/>
              </a:spcBef>
              <a:spcAft>
                <a:spcPts val="0"/>
              </a:spcAft>
              <a:buNone/>
            </a:pPr>
            <a:r>
              <a:rPr lang="en-US" sz="2200" b="1" i="0" dirty="0">
                <a:solidFill>
                  <a:srgbClr val="000000"/>
                </a:solidFill>
                <a:effectLst/>
                <a:latin typeface="Arial" panose="020B0604020202020204" pitchFamily="34" charset="0"/>
                <a:cs typeface="Arial" panose="020B0604020202020204" pitchFamily="34" charset="0"/>
              </a:rPr>
              <a:t>Wilderness First Aid</a:t>
            </a:r>
          </a:p>
          <a:p>
            <a:pPr algn="l">
              <a:buFont typeface="Arial" panose="020B0604020202020204" pitchFamily="34" charset="0"/>
              <a:buChar char="•"/>
            </a:pPr>
            <a:r>
              <a:rPr lang="en-US" sz="2200" b="1" i="0" u="none" strike="noStrike" dirty="0">
                <a:solidFill>
                  <a:srgbClr val="0000FF"/>
                </a:solidFill>
                <a:effectLst/>
                <a:latin typeface="Arial" panose="020B0604020202020204" pitchFamily="34" charset="0"/>
                <a:cs typeface="Arial" panose="020B0604020202020204" pitchFamily="34" charset="0"/>
                <a:hlinkClick r:id="rId2"/>
              </a:rPr>
              <a:t>12/18/21 – Camp Snyder, Haymarket, VA</a:t>
            </a:r>
            <a:endParaRPr lang="en-US" sz="2200" b="0" i="0" dirty="0">
              <a:solidFill>
                <a:srgbClr val="7A7A7A"/>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2200" b="1" i="0" u="none" strike="noStrike" dirty="0">
                <a:solidFill>
                  <a:srgbClr val="0000FF"/>
                </a:solidFill>
                <a:effectLst/>
                <a:latin typeface="Arial" panose="020B0604020202020204" pitchFamily="34" charset="0"/>
                <a:cs typeface="Arial" panose="020B0604020202020204" pitchFamily="34" charset="0"/>
                <a:hlinkClick r:id="rId2"/>
              </a:rPr>
              <a:t>01/08/22 – Camp Snyder, Haymarket, VA</a:t>
            </a:r>
            <a:endParaRPr lang="en-US" sz="2200" b="0" i="0" dirty="0">
              <a:solidFill>
                <a:srgbClr val="7A7A7A"/>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2200" b="1" i="0" u="none" strike="noStrike" dirty="0">
                <a:solidFill>
                  <a:srgbClr val="0000FF"/>
                </a:solidFill>
                <a:effectLst/>
                <a:latin typeface="Arial" panose="020B0604020202020204" pitchFamily="34" charset="0"/>
                <a:cs typeface="Arial" panose="020B0604020202020204" pitchFamily="34" charset="0"/>
                <a:hlinkClick r:id="rId2"/>
              </a:rPr>
              <a:t>02/12/22 – Camp Snyder, Haymarket, VA</a:t>
            </a:r>
            <a:endParaRPr lang="en-US" sz="2200" b="0" i="0" dirty="0">
              <a:solidFill>
                <a:srgbClr val="7A7A7A"/>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2200" b="1" i="0" u="none" strike="noStrike" dirty="0">
                <a:solidFill>
                  <a:srgbClr val="0000FF"/>
                </a:solidFill>
                <a:effectLst/>
                <a:latin typeface="Arial" panose="020B0604020202020204" pitchFamily="34" charset="0"/>
                <a:cs typeface="Arial" panose="020B0604020202020204" pitchFamily="34" charset="0"/>
                <a:hlinkClick r:id="rId2"/>
              </a:rPr>
              <a:t>03/12/22 – Camp Snyder, Haymarket, VA</a:t>
            </a:r>
            <a:endParaRPr lang="en-US" sz="2200" b="0" i="0" dirty="0">
              <a:solidFill>
                <a:srgbClr val="7A7A7A"/>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2200" b="1" i="0" u="none" strike="noStrike" dirty="0">
                <a:solidFill>
                  <a:srgbClr val="0000FF"/>
                </a:solidFill>
                <a:effectLst/>
                <a:latin typeface="Arial" panose="020B0604020202020204" pitchFamily="34" charset="0"/>
                <a:cs typeface="Arial" panose="020B0604020202020204" pitchFamily="34" charset="0"/>
                <a:hlinkClick r:id="rId2"/>
              </a:rPr>
              <a:t>04/09/22 – Camp Snyder, Haymarket, VA</a:t>
            </a:r>
            <a:endParaRPr lang="en-US" sz="2200" b="1" i="0" u="none" strike="noStrike" dirty="0">
              <a:solidFill>
                <a:srgbClr val="0000FF"/>
              </a:solidFill>
              <a:effectLst/>
              <a:latin typeface="Arial" panose="020B0604020202020204" pitchFamily="34" charset="0"/>
              <a:cs typeface="Arial" panose="020B0604020202020204" pitchFamily="34" charset="0"/>
            </a:endParaRPr>
          </a:p>
          <a:p>
            <a:pPr algn="l"/>
            <a:endParaRPr lang="en-US" sz="2200" b="0" i="0" dirty="0">
              <a:solidFill>
                <a:srgbClr val="7A7A7A"/>
              </a:solidFill>
              <a:effectLst/>
              <a:latin typeface="Arial" panose="020B0604020202020204" pitchFamily="34" charset="0"/>
              <a:cs typeface="Arial" panose="020B0604020202020204" pitchFamily="34" charset="0"/>
            </a:endParaRPr>
          </a:p>
          <a:p>
            <a:pPr algn="l"/>
            <a:r>
              <a:rPr lang="en-US" sz="2200" b="1" i="1" dirty="0">
                <a:solidFill>
                  <a:srgbClr val="000000"/>
                </a:solidFill>
                <a:effectLst/>
                <a:latin typeface="Arial" panose="020B0604020202020204" pitchFamily="34" charset="0"/>
                <a:cs typeface="Arial" panose="020B0604020202020204" pitchFamily="34" charset="0"/>
              </a:rPr>
              <a:t>Wood Badge</a:t>
            </a:r>
            <a:endParaRPr lang="en-US" sz="2200" b="0" i="0" dirty="0">
              <a:solidFill>
                <a:srgbClr val="7A7A7A"/>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2200" b="1" i="0" u="sng" strike="noStrike" dirty="0">
                <a:solidFill>
                  <a:srgbClr val="2409ED"/>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04/29/22 – 05/01/22 &amp; 05/13/22 – 05/15/22 – Camp Snyder, Haymarket, VA</a:t>
            </a:r>
            <a:endParaRPr lang="en-US" sz="2200" b="0" i="0" u="sng" dirty="0">
              <a:solidFill>
                <a:srgbClr val="2409ED"/>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2200" b="1" i="0" u="sng" strike="noStrike" dirty="0">
                <a:solidFill>
                  <a:srgbClr val="2409ED"/>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09/09/22 – 09/11/22 &amp; 10/08/22 – 10/09/22 – Camp Snyder, Haymarket, VA</a:t>
            </a:r>
            <a:endParaRPr lang="en-US" sz="2200" b="0" i="0" u="sng" dirty="0">
              <a:solidFill>
                <a:srgbClr val="2409ED"/>
              </a:solidFill>
              <a:effectLst/>
              <a:latin typeface="Arial" panose="020B0604020202020204" pitchFamily="34" charset="0"/>
              <a:cs typeface="Arial" panose="020B0604020202020204" pitchFamily="34" charset="0"/>
            </a:endParaRPr>
          </a:p>
          <a:p>
            <a:pPr marL="0" marR="0" indent="0" algn="l">
              <a:lnSpc>
                <a:spcPct val="120000"/>
              </a:lnSpc>
              <a:spcBef>
                <a:spcPts val="0"/>
              </a:spcBef>
              <a:spcAft>
                <a:spcPts val="0"/>
              </a:spcAft>
              <a:buNone/>
            </a:pPr>
            <a:endParaRPr lang="en-US" sz="2600" b="1" i="0" dirty="0">
              <a:solidFill>
                <a:srgbClr val="000000"/>
              </a:solidFill>
              <a:effectLst/>
              <a:latin typeface="Arial" panose="020B0604020202020204" pitchFamily="34" charset="0"/>
            </a:endParaRPr>
          </a:p>
          <a:p>
            <a:pPr>
              <a:lnSpc>
                <a:spcPct val="100000"/>
              </a:lnSpc>
              <a:spcBef>
                <a:spcPts val="0"/>
              </a:spcBef>
              <a:defRPr sz="2000" b="1"/>
            </a:pPr>
            <a:endParaRPr lang="en-US" b="0" dirty="0"/>
          </a:p>
          <a:p>
            <a:pPr>
              <a:lnSpc>
                <a:spcPct val="100000"/>
              </a:lnSpc>
              <a:spcBef>
                <a:spcPts val="0"/>
              </a:spcBef>
              <a:defRPr sz="2000" b="1"/>
            </a:pPr>
            <a:endParaRPr lang="en-US" b="0" dirty="0"/>
          </a:p>
        </p:txBody>
      </p:sp>
      <p:pic>
        <p:nvPicPr>
          <p:cNvPr id="140" name="Picture 4" descr="Picture 4"/>
          <p:cNvPicPr>
            <a:picLocks noChangeAspect="1"/>
          </p:cNvPicPr>
          <p:nvPr/>
        </p:nvPicPr>
        <p:blipFill>
          <a:blip r:embed="rId3"/>
          <a:srcRect l="4616" r="15757"/>
          <a:stretch>
            <a:fillRect/>
          </a:stretch>
        </p:blipFill>
        <p:spPr>
          <a:xfrm>
            <a:off x="6899148" y="1"/>
            <a:ext cx="5292792" cy="574963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lnTo>
                  <a:pt x="107" y="900"/>
                </a:lnTo>
                <a:cubicBezTo>
                  <a:pt x="36" y="1590"/>
                  <a:pt x="0" y="2290"/>
                  <a:pt x="0" y="2998"/>
                </a:cubicBezTo>
                <a:cubicBezTo>
                  <a:pt x="0" y="10781"/>
                  <a:pt x="4417" y="17615"/>
                  <a:pt x="11071" y="21490"/>
                </a:cubicBezTo>
                <a:lnTo>
                  <a:pt x="11271" y="21600"/>
                </a:lnTo>
                <a:lnTo>
                  <a:pt x="21600" y="21600"/>
                </a:lnTo>
                <a:lnTo>
                  <a:pt x="21600" y="0"/>
                </a:lnTo>
                <a:lnTo>
                  <a:pt x="224" y="0"/>
                </a:lnTo>
                <a:close/>
              </a:path>
            </a:pathLst>
          </a:cu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MJ\000 to sort\BSA Wood Badge\Branding\Woodbadge-_Horizonal_FullColo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769" y="243379"/>
            <a:ext cx="7252254" cy="17254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C09C5B1-3A90-426A-B71E-24335B5BDFAE}"/>
              </a:ext>
            </a:extLst>
          </p:cNvPr>
          <p:cNvSpPr txBox="1"/>
          <p:nvPr/>
        </p:nvSpPr>
        <p:spPr>
          <a:xfrm>
            <a:off x="6445530" y="4282165"/>
            <a:ext cx="4835613" cy="2185214"/>
          </a:xfrm>
          <a:prstGeom prst="rect">
            <a:avLst/>
          </a:prstGeom>
          <a:noFill/>
        </p:spPr>
        <p:txBody>
          <a:bodyPr wrap="square" rtlCol="0">
            <a:spAutoFit/>
          </a:bodyPr>
          <a:lstStyle/>
          <a:p>
            <a:pPr algn="ctr"/>
            <a:r>
              <a:rPr lang="en-US" sz="2800" b="1" u="sng" dirty="0">
                <a:latin typeface="Raleway Medium" panose="020B0603030101060003" pitchFamily="34" charset="0"/>
              </a:rPr>
              <a:t>Fall Course</a:t>
            </a:r>
          </a:p>
          <a:p>
            <a:pPr algn="ctr"/>
            <a:r>
              <a:rPr lang="en-US" i="1" dirty="0">
                <a:latin typeface="Raleway Medium" panose="020B0603030101060003" pitchFamily="34" charset="0"/>
              </a:rPr>
              <a:t>Registration Opens</a:t>
            </a:r>
          </a:p>
          <a:p>
            <a:pPr algn="ctr"/>
            <a:r>
              <a:rPr lang="en-US" i="1" dirty="0">
                <a:latin typeface="Raleway Medium" panose="020B0603030101060003" pitchFamily="34" charset="0"/>
              </a:rPr>
              <a:t>April 30, 2022</a:t>
            </a:r>
          </a:p>
          <a:p>
            <a:pPr algn="ctr"/>
            <a:r>
              <a:rPr lang="en-US" dirty="0">
                <a:latin typeface="Raleway Medium" panose="020B0603030101060003" pitchFamily="34" charset="0"/>
              </a:rPr>
              <a:t>Weekend #1: </a:t>
            </a:r>
            <a:r>
              <a:rPr lang="en-US" b="1" dirty="0">
                <a:latin typeface="Raleway Medium" panose="020B0603030101060003" pitchFamily="34" charset="0"/>
              </a:rPr>
              <a:t>September 9 – 11</a:t>
            </a:r>
          </a:p>
          <a:p>
            <a:pPr algn="ctr"/>
            <a:r>
              <a:rPr lang="en-US" dirty="0">
                <a:latin typeface="Raleway Medium" panose="020B0603030101060003" pitchFamily="34" charset="0"/>
              </a:rPr>
              <a:t>Weekend #2: </a:t>
            </a:r>
            <a:r>
              <a:rPr lang="en-US" b="1" dirty="0">
                <a:latin typeface="Raleway Medium" panose="020B0603030101060003" pitchFamily="34" charset="0"/>
              </a:rPr>
              <a:t>October 8 – 9</a:t>
            </a:r>
          </a:p>
          <a:p>
            <a:pPr algn="ctr"/>
            <a:r>
              <a:rPr lang="en-US" i="1" dirty="0">
                <a:latin typeface="Raleway Medium" panose="020B0603030101060003" pitchFamily="34" charset="0"/>
              </a:rPr>
              <a:t>Course Director: Mr. Rick Rogers</a:t>
            </a:r>
          </a:p>
          <a:p>
            <a:pPr algn="ctr"/>
            <a:r>
              <a:rPr lang="en-US" i="1" dirty="0">
                <a:latin typeface="Raleway Medium" panose="020B0603030101060003" pitchFamily="34" charset="0"/>
                <a:hlinkClick r:id="rId3"/>
              </a:rPr>
              <a:t>rsrogers4@gmail.com</a:t>
            </a:r>
            <a:endParaRPr lang="en-US" i="1" dirty="0">
              <a:latin typeface="Raleway Medium" panose="020B0603030101060003" pitchFamily="34" charset="0"/>
            </a:endParaRPr>
          </a:p>
        </p:txBody>
      </p:sp>
      <p:sp>
        <p:nvSpPr>
          <p:cNvPr id="6" name="TextBox 5">
            <a:extLst>
              <a:ext uri="{FF2B5EF4-FFF2-40B4-BE49-F238E27FC236}">
                <a16:creationId xmlns:a16="http://schemas.microsoft.com/office/drawing/2014/main" id="{736A2914-B7E1-4322-BA62-3C60A207A568}"/>
              </a:ext>
            </a:extLst>
          </p:cNvPr>
          <p:cNvSpPr txBox="1"/>
          <p:nvPr/>
        </p:nvSpPr>
        <p:spPr>
          <a:xfrm>
            <a:off x="927233" y="4282165"/>
            <a:ext cx="4835613" cy="2185214"/>
          </a:xfrm>
          <a:prstGeom prst="rect">
            <a:avLst/>
          </a:prstGeom>
          <a:noFill/>
        </p:spPr>
        <p:txBody>
          <a:bodyPr wrap="square" rtlCol="0">
            <a:spAutoFit/>
          </a:bodyPr>
          <a:lstStyle/>
          <a:p>
            <a:pPr algn="ctr"/>
            <a:r>
              <a:rPr lang="en-US" sz="2800" b="1" u="sng" dirty="0">
                <a:latin typeface="Raleway Medium" panose="020B0603030101060003" pitchFamily="34" charset="0"/>
              </a:rPr>
              <a:t>Spring Course</a:t>
            </a:r>
          </a:p>
          <a:p>
            <a:pPr algn="ctr"/>
            <a:r>
              <a:rPr lang="en-US" i="1" dirty="0">
                <a:latin typeface="Raleway Medium" panose="020B0603030101060003" pitchFamily="34" charset="0"/>
              </a:rPr>
              <a:t>Register at:</a:t>
            </a:r>
          </a:p>
          <a:p>
            <a:pPr algn="ctr"/>
            <a:r>
              <a:rPr lang="en-US" i="1" dirty="0">
                <a:latin typeface="Raleway Medium" panose="020B0603030101060003" pitchFamily="34" charset="0"/>
                <a:hlinkClick r:id="rId3"/>
              </a:rPr>
              <a:t>https://www.ncacbsa.org/wood-badge/</a:t>
            </a:r>
            <a:endParaRPr lang="en-US" i="1" dirty="0">
              <a:latin typeface="Raleway Medium" panose="020B0603030101060003" pitchFamily="34" charset="0"/>
            </a:endParaRPr>
          </a:p>
          <a:p>
            <a:pPr algn="ctr"/>
            <a:r>
              <a:rPr lang="en-US" dirty="0">
                <a:latin typeface="Raleway Medium" panose="020B0603030101060003" pitchFamily="34" charset="0"/>
              </a:rPr>
              <a:t>Weekend #1: </a:t>
            </a:r>
            <a:r>
              <a:rPr lang="en-US" b="1" dirty="0">
                <a:latin typeface="Raleway Medium" panose="020B0603030101060003" pitchFamily="34" charset="0"/>
              </a:rPr>
              <a:t>April 29 – May 1</a:t>
            </a:r>
          </a:p>
          <a:p>
            <a:pPr algn="ctr"/>
            <a:r>
              <a:rPr lang="en-US" dirty="0">
                <a:latin typeface="Raleway Medium" panose="020B0603030101060003" pitchFamily="34" charset="0"/>
              </a:rPr>
              <a:t>Weekend #2: </a:t>
            </a:r>
            <a:r>
              <a:rPr lang="en-US" b="1" dirty="0">
                <a:latin typeface="Raleway Medium" panose="020B0603030101060003" pitchFamily="34" charset="0"/>
              </a:rPr>
              <a:t>May 14 – 15</a:t>
            </a:r>
          </a:p>
          <a:p>
            <a:pPr algn="ctr"/>
            <a:r>
              <a:rPr lang="en-US" i="1" dirty="0">
                <a:latin typeface="Raleway Medium" panose="020B0603030101060003" pitchFamily="34" charset="0"/>
              </a:rPr>
              <a:t>Course Director: Mr. John </a:t>
            </a:r>
            <a:r>
              <a:rPr lang="en-US" i="1" dirty="0" err="1">
                <a:latin typeface="Raleway Medium" panose="020B0603030101060003" pitchFamily="34" charset="0"/>
              </a:rPr>
              <a:t>Howlin</a:t>
            </a:r>
            <a:endParaRPr lang="en-US" i="1" dirty="0">
              <a:latin typeface="Raleway Medium" panose="020B0603030101060003" pitchFamily="34" charset="0"/>
            </a:endParaRPr>
          </a:p>
          <a:p>
            <a:pPr algn="ctr"/>
            <a:r>
              <a:rPr lang="en-US" i="1" dirty="0">
                <a:latin typeface="Raleway Medium" panose="020B0603030101060003" pitchFamily="34" charset="0"/>
                <a:hlinkClick r:id="rId3"/>
              </a:rPr>
              <a:t>johnhowlinjr@yahoo.com</a:t>
            </a:r>
            <a:endParaRPr lang="en-US" i="1" dirty="0">
              <a:latin typeface="Raleway Medium" panose="020B0603030101060003" pitchFamily="34" charset="0"/>
            </a:endParaRPr>
          </a:p>
        </p:txBody>
      </p:sp>
      <p:sp>
        <p:nvSpPr>
          <p:cNvPr id="8" name="Rectangle 7"/>
          <p:cNvSpPr/>
          <p:nvPr/>
        </p:nvSpPr>
        <p:spPr>
          <a:xfrm>
            <a:off x="202020" y="2062716"/>
            <a:ext cx="8516678" cy="2062103"/>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latin typeface="Raleway Medium" panose="020B0603030101060003" pitchFamily="34" charset="0"/>
              </a:rPr>
              <a:t>BSA’s ultimate leadership training for </a:t>
            </a:r>
            <a:r>
              <a:rPr lang="en-US" u="sng" dirty="0">
                <a:latin typeface="Raleway Medium" panose="020B0603030101060003" pitchFamily="34" charset="0"/>
              </a:rPr>
              <a:t>ALL</a:t>
            </a:r>
            <a:r>
              <a:rPr lang="en-US" dirty="0">
                <a:latin typeface="Raleway Medium" panose="020B0603030101060003" pitchFamily="34" charset="0"/>
              </a:rPr>
              <a:t> adult leaders</a:t>
            </a:r>
          </a:p>
          <a:p>
            <a:pPr marL="285750" indent="-285750">
              <a:spcAft>
                <a:spcPts val="600"/>
              </a:spcAft>
              <a:buFont typeface="Arial" panose="020B0604020202020204" pitchFamily="34" charset="0"/>
              <a:buChar char="•"/>
            </a:pPr>
            <a:r>
              <a:rPr lang="en-US" dirty="0">
                <a:latin typeface="Raleway Medium" panose="020B0603030101060003" pitchFamily="34" charset="0"/>
              </a:rPr>
              <a:t>Applicable to </a:t>
            </a:r>
            <a:r>
              <a:rPr lang="en-US" u="sng" dirty="0">
                <a:latin typeface="Raleway Medium" panose="020B0603030101060003" pitchFamily="34" charset="0"/>
              </a:rPr>
              <a:t>every</a:t>
            </a:r>
            <a:r>
              <a:rPr lang="en-US" dirty="0">
                <a:latin typeface="Raleway Medium" panose="020B0603030101060003" pitchFamily="34" charset="0"/>
              </a:rPr>
              <a:t> program:  Cubs, Scouts BSA, Venturing, Sea Scouts</a:t>
            </a:r>
          </a:p>
          <a:p>
            <a:pPr marL="285750" indent="-285750">
              <a:spcAft>
                <a:spcPts val="600"/>
              </a:spcAft>
              <a:buFont typeface="Arial" panose="020B0604020202020204" pitchFamily="34" charset="0"/>
              <a:buChar char="•"/>
            </a:pPr>
            <a:r>
              <a:rPr lang="en-US" dirty="0">
                <a:latin typeface="Raleway Medium" panose="020B0603030101060003" pitchFamily="34" charset="0"/>
              </a:rPr>
              <a:t>Applicable to </a:t>
            </a:r>
            <a:r>
              <a:rPr lang="en-US" u="sng" dirty="0">
                <a:latin typeface="Raleway Medium" panose="020B0603030101060003" pitchFamily="34" charset="0"/>
              </a:rPr>
              <a:t>every</a:t>
            </a:r>
            <a:r>
              <a:rPr lang="en-US" dirty="0">
                <a:latin typeface="Raleway Medium" panose="020B0603030101060003" pitchFamily="34" charset="0"/>
              </a:rPr>
              <a:t> level: unit, district, or council level</a:t>
            </a:r>
          </a:p>
          <a:p>
            <a:pPr marL="285750" indent="-285750">
              <a:spcAft>
                <a:spcPts val="600"/>
              </a:spcAft>
              <a:buFont typeface="Arial" panose="020B0604020202020204" pitchFamily="34" charset="0"/>
              <a:buChar char="•"/>
            </a:pPr>
            <a:r>
              <a:rPr lang="en-US" dirty="0">
                <a:latin typeface="Raleway Medium" panose="020B0603030101060003" pitchFamily="34" charset="0"/>
              </a:rPr>
              <a:t>An exciting &amp; inspiring course that infuses your units with fun &amp; meaning</a:t>
            </a:r>
          </a:p>
          <a:p>
            <a:pPr marL="285750" indent="-285750">
              <a:spcAft>
                <a:spcPts val="600"/>
              </a:spcAft>
              <a:buFont typeface="Arial" panose="020B0604020202020204" pitchFamily="34" charset="0"/>
              <a:buChar char="•"/>
            </a:pPr>
            <a:r>
              <a:rPr lang="en-US" dirty="0">
                <a:latin typeface="Raleway Medium" panose="020B0603030101060003" pitchFamily="34" charset="0"/>
              </a:rPr>
              <a:t>Leaders develop real-world, hands-on skills to ensure our youth are getting everything they are promised from the program</a:t>
            </a:r>
          </a:p>
        </p:txBody>
      </p:sp>
      <p:pic>
        <p:nvPicPr>
          <p:cNvPr id="10" name="Picture 9">
            <a:extLst>
              <a:ext uri="{FF2B5EF4-FFF2-40B4-BE49-F238E27FC236}">
                <a16:creationId xmlns:a16="http://schemas.microsoft.com/office/drawing/2014/main" id="{C6215F42-FF5B-46D1-8CB7-9A50D64582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8998" y="4135451"/>
            <a:ext cx="798864" cy="1728531"/>
          </a:xfrm>
          <a:prstGeom prst="rect">
            <a:avLst/>
          </a:prstGeom>
        </p:spPr>
      </p:pic>
      <p:pic>
        <p:nvPicPr>
          <p:cNvPr id="2055" name="Picture 7">
            <a:extLst>
              <a:ext uri="{FF2B5EF4-FFF2-40B4-BE49-F238E27FC236}">
                <a16:creationId xmlns:a16="http://schemas.microsoft.com/office/drawing/2014/main" id="{B276B9A9-C8B3-485D-BF85-1ADC0FA9B4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000" y="241300"/>
            <a:ext cx="30861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597173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noGrp="1"/>
          </p:cNvSpPr>
          <p:nvPr>
            <p:ph type="title"/>
          </p:nvPr>
        </p:nvSpPr>
        <p:spPr>
          <a:xfrm>
            <a:off x="838200" y="365125"/>
            <a:ext cx="10515600" cy="1325563"/>
          </a:xfrm>
          <a:prstGeom prst="rect">
            <a:avLst/>
          </a:prstGeom>
        </p:spPr>
        <p:txBody>
          <a:bodyPr/>
          <a:lstStyle/>
          <a:p>
            <a:r>
              <a:rPr b="1" dirty="0"/>
              <a:t>Shooting Sports</a:t>
            </a:r>
          </a:p>
        </p:txBody>
      </p:sp>
      <p:sp>
        <p:nvSpPr>
          <p:cNvPr id="150" name="Content Placeholder 2"/>
          <p:cNvSpPr txBox="1">
            <a:spLocks noGrp="1"/>
          </p:cNvSpPr>
          <p:nvPr>
            <p:ph type="body" idx="1"/>
          </p:nvPr>
        </p:nvSpPr>
        <p:spPr>
          <a:xfrm>
            <a:off x="838200" y="1825625"/>
            <a:ext cx="10515600" cy="4351338"/>
          </a:xfrm>
          <a:prstGeom prst="rect">
            <a:avLst/>
          </a:prstGeom>
        </p:spPr>
        <p:txBody>
          <a:bodyPr/>
          <a:lstStyle/>
          <a:p>
            <a:pPr>
              <a:lnSpc>
                <a:spcPct val="81000"/>
              </a:lnSpc>
            </a:pPr>
            <a:r>
              <a:t>Requests for Shooting Events – Lead Time!</a:t>
            </a:r>
          </a:p>
          <a:p>
            <a:pPr marL="685800" lvl="1" indent="-228600">
              <a:lnSpc>
                <a:spcPct val="81000"/>
              </a:lnSpc>
              <a:spcBef>
                <a:spcPts val="500"/>
              </a:spcBef>
              <a:defRPr sz="2400"/>
            </a:pPr>
            <a:r>
              <a:t>50+ scouts - 6mos</a:t>
            </a:r>
          </a:p>
          <a:p>
            <a:pPr marL="685800" lvl="1" indent="-228600">
              <a:lnSpc>
                <a:spcPct val="81000"/>
              </a:lnSpc>
              <a:spcBef>
                <a:spcPts val="500"/>
              </a:spcBef>
              <a:defRPr sz="2400"/>
            </a:pPr>
            <a:r>
              <a:t>Less than 50 scouts -  3mos</a:t>
            </a:r>
          </a:p>
          <a:p>
            <a:pPr>
              <a:lnSpc>
                <a:spcPct val="81000"/>
              </a:lnSpc>
            </a:pPr>
            <a:r>
              <a:t>Shooting on private land: </a:t>
            </a:r>
          </a:p>
          <a:p>
            <a:pPr marL="685800" lvl="1" indent="-228600">
              <a:lnSpc>
                <a:spcPct val="81000"/>
              </a:lnSpc>
              <a:spcBef>
                <a:spcPts val="500"/>
              </a:spcBef>
              <a:defRPr sz="2400"/>
            </a:pPr>
            <a:r>
              <a:t>Requirements</a:t>
            </a:r>
          </a:p>
          <a:p>
            <a:pPr marL="685800" lvl="1" indent="-228600">
              <a:lnSpc>
                <a:spcPct val="81000"/>
              </a:lnSpc>
              <a:spcBef>
                <a:spcPts val="500"/>
              </a:spcBef>
              <a:defRPr sz="2400"/>
            </a:pPr>
            <a:r>
              <a:t>Permissions/protocols</a:t>
            </a:r>
          </a:p>
          <a:p>
            <a:pPr>
              <a:lnSpc>
                <a:spcPct val="81000"/>
              </a:lnSpc>
            </a:pPr>
            <a:r>
              <a:t>Shooting Sports </a:t>
            </a:r>
            <a:r>
              <a:rPr u="sng">
                <a:solidFill>
                  <a:srgbClr val="0563C1"/>
                </a:solidFill>
                <a:uFill>
                  <a:solidFill>
                    <a:srgbClr val="0563C1"/>
                  </a:solidFill>
                </a:uFill>
                <a:hlinkClick r:id="rId2"/>
              </a:rPr>
              <a:t>web page</a:t>
            </a:r>
            <a:endParaRPr>
              <a:solidFill>
                <a:srgbClr val="002060"/>
              </a:solidFill>
            </a:endParaRPr>
          </a:p>
          <a:p>
            <a:pPr>
              <a:lnSpc>
                <a:spcPct val="81000"/>
              </a:lnSpc>
            </a:pPr>
            <a:r>
              <a:t>Shooting Sports Instructor Classes:</a:t>
            </a:r>
          </a:p>
          <a:p>
            <a:pPr marL="685800" lvl="1" indent="-228600">
              <a:lnSpc>
                <a:spcPct val="81000"/>
              </a:lnSpc>
              <a:spcBef>
                <a:spcPts val="500"/>
              </a:spcBef>
              <a:defRPr sz="2400">
                <a:solidFill>
                  <a:srgbClr val="002060"/>
                </a:solidFill>
              </a:defRPr>
            </a:pPr>
            <a:r>
              <a:rPr u="sng">
                <a:solidFill>
                  <a:srgbClr val="0563C1"/>
                </a:solidFill>
                <a:uFill>
                  <a:solidFill>
                    <a:srgbClr val="0563C1"/>
                  </a:solidFill>
                </a:uFill>
                <a:hlinkClick r:id="rId2"/>
              </a:rPr>
              <a:t>Rifle/Shotgun</a:t>
            </a:r>
            <a:r>
              <a:t>       </a:t>
            </a:r>
          </a:p>
          <a:p>
            <a:pPr marL="685800" lvl="1" indent="-228600">
              <a:lnSpc>
                <a:spcPct val="81000"/>
              </a:lnSpc>
              <a:spcBef>
                <a:spcPts val="500"/>
              </a:spcBef>
              <a:defRPr sz="2400">
                <a:solidFill>
                  <a:srgbClr val="002060"/>
                </a:solidFill>
              </a:defRPr>
            </a:pPr>
            <a:r>
              <a:rPr u="sng">
                <a:solidFill>
                  <a:srgbClr val="0563C1"/>
                </a:solidFill>
                <a:uFill>
                  <a:solidFill>
                    <a:srgbClr val="0563C1"/>
                  </a:solidFill>
                </a:uFill>
                <a:hlinkClick r:id="rId2"/>
              </a:rPr>
              <a:t>Archery</a:t>
            </a:r>
            <a:r>
              <a:rPr>
                <a:solidFill>
                  <a:srgbClr val="000000"/>
                </a:solidFill>
              </a:rPr>
              <a:t> (Virtual classes available)</a:t>
            </a:r>
          </a:p>
        </p:txBody>
      </p:sp>
      <p:pic>
        <p:nvPicPr>
          <p:cNvPr id="151" name="Picture 3" descr="Picture 3"/>
          <p:cNvPicPr>
            <a:picLocks noChangeAspect="1"/>
          </p:cNvPicPr>
          <p:nvPr/>
        </p:nvPicPr>
        <p:blipFill>
          <a:blip r:embed="rId3"/>
          <a:stretch>
            <a:fillRect/>
          </a:stretch>
        </p:blipFill>
        <p:spPr>
          <a:xfrm>
            <a:off x="7449014" y="814852"/>
            <a:ext cx="4138962" cy="2605510"/>
          </a:xfrm>
          <a:prstGeom prst="rect">
            <a:avLst/>
          </a:prstGeom>
          <a:ln w="12700">
            <a:miter lim="400000"/>
          </a:ln>
        </p:spPr>
      </p:pic>
      <p:pic>
        <p:nvPicPr>
          <p:cNvPr id="152" name="Picture 5" descr="Picture 5"/>
          <p:cNvPicPr>
            <a:picLocks noChangeAspect="1"/>
          </p:cNvPicPr>
          <p:nvPr/>
        </p:nvPicPr>
        <p:blipFill>
          <a:blip r:embed="rId4"/>
          <a:stretch>
            <a:fillRect/>
          </a:stretch>
        </p:blipFill>
        <p:spPr>
          <a:xfrm>
            <a:off x="9199756" y="3555298"/>
            <a:ext cx="2690813" cy="2315208"/>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845C2007-E900-4CCD-9A46-F9CB7A4A94FB.jpeg" descr="845C2007-E900-4CCD-9A46-F9CB7A4A94FB.jpeg"/>
          <p:cNvPicPr>
            <a:picLocks noChangeAspect="1"/>
          </p:cNvPicPr>
          <p:nvPr/>
        </p:nvPicPr>
        <p:blipFill>
          <a:blip r:embed="rId2"/>
          <a:srcRect t="75" b="75"/>
          <a:stretch>
            <a:fillRect/>
          </a:stretch>
        </p:blipFill>
        <p:spPr>
          <a:xfrm>
            <a:off x="7323492" y="6296"/>
            <a:ext cx="5297254" cy="5289298"/>
          </a:xfrm>
          <a:prstGeom prst="rect">
            <a:avLst/>
          </a:prstGeom>
          <a:ln w="12700">
            <a:miter lim="400000"/>
          </a:ln>
        </p:spPr>
      </p:pic>
      <p:pic>
        <p:nvPicPr>
          <p:cNvPr id="155" name="01064220-D1F1-4BC8-868D-B347C166080B.jpeg" descr="01064220-D1F1-4BC8-868D-B347C166080B.jpeg"/>
          <p:cNvPicPr>
            <a:picLocks noChangeAspect="1"/>
          </p:cNvPicPr>
          <p:nvPr/>
        </p:nvPicPr>
        <p:blipFill>
          <a:blip r:embed="rId3"/>
          <a:srcRect t="75" b="75"/>
          <a:stretch>
            <a:fillRect/>
          </a:stretch>
        </p:blipFill>
        <p:spPr>
          <a:xfrm>
            <a:off x="-934245" y="-2910"/>
            <a:ext cx="6874208" cy="6863883"/>
          </a:xfrm>
          <a:prstGeom prst="rect">
            <a:avLst/>
          </a:prstGeom>
          <a:ln w="12700">
            <a:miter lim="400000"/>
          </a:ln>
        </p:spPr>
      </p:pic>
      <p:pic>
        <p:nvPicPr>
          <p:cNvPr id="156" name="03F771F7-AF20-43F0-8816-3C98D83FACA7.jpeg" descr="03F771F7-AF20-43F0-8816-3C98D83FACA7.jpeg"/>
          <p:cNvPicPr>
            <a:picLocks noGrp="1" noChangeAspect="1"/>
          </p:cNvPicPr>
          <p:nvPr>
            <p:ph type="pic" idx="21"/>
          </p:nvPr>
        </p:nvPicPr>
        <p:blipFill>
          <a:blip r:embed="rId4"/>
          <a:srcRect t="75" b="75"/>
          <a:stretch>
            <a:fillRect/>
          </a:stretch>
        </p:blipFill>
        <p:spPr>
          <a:xfrm>
            <a:off x="9137942" y="3834025"/>
            <a:ext cx="3007049" cy="3002533"/>
          </a:xfrm>
          <a:prstGeom prst="rect">
            <a:avLst/>
          </a:prstGeom>
          <a:ln w="76200">
            <a:solidFill>
              <a:schemeClr val="accent4"/>
            </a:solidFill>
            <a:miter lim="800000"/>
          </a:ln>
        </p:spPr>
      </p:pic>
      <p:sp>
        <p:nvSpPr>
          <p:cNvPr id="157" name="And don’t forget the District’s various COPE and Climbing Opportunities!…"/>
          <p:cNvSpPr txBox="1">
            <a:spLocks noGrp="1"/>
          </p:cNvSpPr>
          <p:nvPr>
            <p:ph type="title"/>
          </p:nvPr>
        </p:nvSpPr>
        <p:spPr>
          <a:xfrm>
            <a:off x="3340086" y="10205"/>
            <a:ext cx="4481881" cy="5281336"/>
          </a:xfrm>
          <a:prstGeom prst="rect">
            <a:avLst/>
          </a:prstGeom>
          <a:gradFill>
            <a:gsLst>
              <a:gs pos="0">
                <a:schemeClr val="accent4">
                  <a:hueOff val="-406799"/>
                  <a:lumOff val="30382"/>
                </a:schemeClr>
              </a:gs>
              <a:gs pos="50000">
                <a:srgbClr val="FFD58D"/>
              </a:gs>
              <a:gs pos="100000">
                <a:schemeClr val="accent4">
                  <a:hueOff val="-362075"/>
                  <a:lumOff val="23565"/>
                </a:schemeClr>
              </a:gs>
            </a:gsLst>
            <a:lin ang="5400000"/>
          </a:gradFill>
          <a:ln w="6350">
            <a:solidFill>
              <a:schemeClr val="accent4"/>
            </a:solidFill>
            <a:miter lim="800000"/>
          </a:ln>
        </p:spPr>
        <p:txBody>
          <a:bodyPr lIns="101600" tIns="101600" rIns="101600" bIns="101600" anchor="t"/>
          <a:lstStyle/>
          <a:p>
            <a:pPr defTabSz="905255">
              <a:lnSpc>
                <a:spcPct val="100000"/>
              </a:lnSpc>
              <a:defRPr sz="1782" spc="35">
                <a:latin typeface="+mj-lt"/>
                <a:ea typeface="+mj-ea"/>
                <a:cs typeface="+mj-cs"/>
                <a:sym typeface="Calibri"/>
              </a:defRPr>
            </a:pPr>
            <a:r>
              <a:rPr dirty="0"/>
              <a:t>And don’t forget the District’s various COPE and Climbing Opportunities!</a:t>
            </a:r>
          </a:p>
          <a:p>
            <a:pPr marL="178668" indent="-178668" defTabSz="905255">
              <a:lnSpc>
                <a:spcPct val="100000"/>
              </a:lnSpc>
              <a:buSzPct val="100000"/>
              <a:defRPr sz="1782" spc="35">
                <a:latin typeface="+mj-lt"/>
                <a:ea typeface="+mj-ea"/>
                <a:cs typeface="+mj-cs"/>
                <a:sym typeface="Calibri"/>
              </a:defRPr>
            </a:pPr>
            <a:br>
              <a:rPr lang="en-US" dirty="0"/>
            </a:br>
            <a:r>
              <a:rPr lang="en-US" dirty="0"/>
              <a:t>COPE Game Day – Camp Snyder from</a:t>
            </a:r>
            <a:br>
              <a:rPr lang="en-US" dirty="0"/>
            </a:br>
            <a:r>
              <a:rPr lang="en-US" dirty="0"/>
              <a:t>9:00 a.m. to 12:00 p.m.  </a:t>
            </a:r>
            <a:br>
              <a:rPr lang="en-US" dirty="0"/>
            </a:br>
            <a:br>
              <a:rPr lang="en-US" dirty="0"/>
            </a:br>
            <a:r>
              <a:rPr lang="en-US" dirty="0"/>
              <a:t>Dec 11, 2021 (Sat.)</a:t>
            </a:r>
            <a:br>
              <a:rPr lang="en-US" dirty="0"/>
            </a:br>
            <a:r>
              <a:rPr lang="en-US" dirty="0"/>
              <a:t>January 8, 2022 (Sat.)</a:t>
            </a:r>
            <a:br>
              <a:rPr lang="en-US" dirty="0"/>
            </a:br>
            <a:r>
              <a:rPr lang="en-US" dirty="0"/>
              <a:t>February 13, 2022 (Sun.)</a:t>
            </a:r>
            <a:br>
              <a:rPr lang="en-US" dirty="0"/>
            </a:br>
            <a:endParaRPr dirty="0"/>
          </a:p>
          <a:p>
            <a:pPr defTabSz="905255">
              <a:lnSpc>
                <a:spcPct val="100000"/>
              </a:lnSpc>
              <a:defRPr sz="1782" spc="35">
                <a:latin typeface="+mj-lt"/>
                <a:ea typeface="+mj-ea"/>
                <a:cs typeface="+mj-cs"/>
                <a:sym typeface="Calibri"/>
              </a:defRPr>
            </a:pPr>
            <a:r>
              <a:rPr dirty="0"/>
              <a:t>Level 1 &amp; Level 2 training in COPE &amp; Climbing programs need to be coordinated with COPE &amp; Climbing committee chair: Tony </a:t>
            </a:r>
            <a:r>
              <a:rPr dirty="0" err="1"/>
              <a:t>Waisanen</a:t>
            </a:r>
            <a:r>
              <a:rPr dirty="0"/>
              <a:t> &lt;ncac.cope@gmail.com&gt;</a:t>
            </a:r>
          </a:p>
        </p:txBody>
      </p:sp>
      <p:sp>
        <p:nvSpPr>
          <p:cNvPr id="158" name="Interested in obtaining a deck…"/>
          <p:cNvSpPr txBox="1"/>
          <p:nvPr/>
        </p:nvSpPr>
        <p:spPr>
          <a:xfrm>
            <a:off x="5981183" y="5504080"/>
            <a:ext cx="3077504" cy="1209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r>
              <a:t>Interested in obtaining a deck </a:t>
            </a:r>
          </a:p>
          <a:p>
            <a:pPr algn="r"/>
            <a:r>
              <a:t>of COFFFEE &amp; TEA game cards, </a:t>
            </a:r>
          </a:p>
          <a:p>
            <a:pPr algn="r"/>
            <a:r>
              <a:t>E-mail JohnLesko57@gmail.com</a:t>
            </a:r>
          </a:p>
          <a:p>
            <a:pPr algn="r"/>
            <a:r>
              <a:t>—————————————&gt;</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xfrm>
            <a:off x="629194" y="157712"/>
            <a:ext cx="10515601" cy="1325563"/>
          </a:xfrm>
          <a:prstGeom prst="rect">
            <a:avLst/>
          </a:prstGeom>
        </p:spPr>
        <p:txBody>
          <a:bodyPr/>
          <a:lstStyle/>
          <a:p>
            <a:r>
              <a:rPr b="1" dirty="0">
                <a:latin typeface="Arial" panose="020B0604020202020204" pitchFamily="34" charset="0"/>
                <a:cs typeface="Arial" panose="020B0604020202020204" pitchFamily="34" charset="0"/>
              </a:rPr>
              <a:t>Merit Badges</a:t>
            </a:r>
          </a:p>
        </p:txBody>
      </p:sp>
      <p:sp>
        <p:nvSpPr>
          <p:cNvPr id="161" name="Content Placeholder 2"/>
          <p:cNvSpPr txBox="1">
            <a:spLocks noGrp="1"/>
          </p:cNvSpPr>
          <p:nvPr>
            <p:ph type="body" sz="half" idx="1"/>
          </p:nvPr>
        </p:nvSpPr>
        <p:spPr>
          <a:xfrm>
            <a:off x="629193" y="1365835"/>
            <a:ext cx="9860282" cy="5258900"/>
          </a:xfrm>
          <a:prstGeom prst="rect">
            <a:avLst/>
          </a:prstGeom>
        </p:spPr>
        <p:txBody>
          <a:bodyPr>
            <a:normAutofit/>
          </a:bodyPr>
          <a:lstStyle/>
          <a:p>
            <a:pPr>
              <a:lnSpc>
                <a:spcPct val="72000"/>
              </a:lnSpc>
              <a:defRPr sz="1700"/>
            </a:pPr>
            <a:r>
              <a:rPr sz="2000" dirty="0"/>
              <a:t>Every merit badge counselor needs to be on the District </a:t>
            </a:r>
            <a:r>
              <a:rPr lang="en-US" sz="2000" dirty="0"/>
              <a:t>c</a:t>
            </a:r>
            <a:r>
              <a:rPr sz="2000" dirty="0"/>
              <a:t>harter.  The time for action is NOW!</a:t>
            </a:r>
            <a:endParaRPr lang="en-US" sz="2000" dirty="0"/>
          </a:p>
          <a:p>
            <a:pPr>
              <a:lnSpc>
                <a:spcPct val="72000"/>
              </a:lnSpc>
              <a:defRPr sz="1700"/>
            </a:pPr>
            <a:endParaRPr sz="800" dirty="0"/>
          </a:p>
          <a:p>
            <a:pPr>
              <a:lnSpc>
                <a:spcPct val="72000"/>
              </a:lnSpc>
              <a:defRPr sz="1700"/>
            </a:pPr>
            <a:r>
              <a:rPr sz="2000" dirty="0"/>
              <a:t>The online Merit Badge Counselor </a:t>
            </a:r>
            <a:r>
              <a:rPr sz="2000" u="sng" dirty="0">
                <a:solidFill>
                  <a:srgbClr val="0563C1"/>
                </a:solidFill>
                <a:uFill>
                  <a:solidFill>
                    <a:srgbClr val="0563C1"/>
                  </a:solidFill>
                </a:uFill>
                <a:hlinkClick r:id="rId2"/>
              </a:rPr>
              <a:t>registration</a:t>
            </a:r>
            <a:r>
              <a:rPr sz="2000" dirty="0"/>
              <a:t> works for all Scouters who do not already hold another District position. </a:t>
            </a:r>
            <a:endParaRPr lang="en-US" sz="2000" dirty="0"/>
          </a:p>
          <a:p>
            <a:pPr>
              <a:lnSpc>
                <a:spcPct val="72000"/>
              </a:lnSpc>
              <a:defRPr sz="1700"/>
            </a:pPr>
            <a:endParaRPr lang="en-US" sz="800" dirty="0"/>
          </a:p>
          <a:p>
            <a:pPr>
              <a:lnSpc>
                <a:spcPct val="72000"/>
              </a:lnSpc>
              <a:defRPr sz="1700"/>
            </a:pPr>
            <a:r>
              <a:rPr lang="en-US" sz="2000" dirty="0">
                <a:solidFill>
                  <a:srgbClr val="FF0000"/>
                </a:solidFill>
              </a:rPr>
              <a:t>New Merit Badge Counselors must complete online merit badge counselor training, in addition to YPT, after November 1, 2021.  Existing merit badge counselors have until 12/31/22 to complete training.</a:t>
            </a:r>
          </a:p>
          <a:p>
            <a:pPr>
              <a:lnSpc>
                <a:spcPct val="72000"/>
              </a:lnSpc>
              <a:defRPr sz="1700"/>
            </a:pPr>
            <a:endParaRPr sz="800" dirty="0">
              <a:solidFill>
                <a:srgbClr val="FF0000"/>
              </a:solidFill>
            </a:endParaRPr>
          </a:p>
          <a:p>
            <a:pPr>
              <a:lnSpc>
                <a:spcPct val="72000"/>
              </a:lnSpc>
              <a:defRPr sz="1700"/>
            </a:pPr>
            <a:r>
              <a:rPr sz="2000" dirty="0"/>
              <a:t>Be sure the counselor uses his/her legal name – no nicknames.</a:t>
            </a:r>
            <a:endParaRPr lang="en-US" sz="2000" dirty="0"/>
          </a:p>
          <a:p>
            <a:pPr>
              <a:lnSpc>
                <a:spcPct val="72000"/>
              </a:lnSpc>
              <a:defRPr sz="1700"/>
            </a:pPr>
            <a:endParaRPr sz="800" dirty="0"/>
          </a:p>
          <a:p>
            <a:pPr>
              <a:lnSpc>
                <a:spcPct val="72000"/>
              </a:lnSpc>
              <a:defRPr sz="1700"/>
            </a:pPr>
            <a:r>
              <a:rPr sz="2000" dirty="0"/>
              <a:t>Merit Badge Counselors, or the unit Dean/Leader, also need to scan and send Margee the </a:t>
            </a:r>
            <a:r>
              <a:rPr sz="2000" dirty="0">
                <a:solidFill>
                  <a:schemeClr val="tx1"/>
                </a:solidFill>
              </a:rPr>
              <a:t>Merit Badge </a:t>
            </a:r>
            <a:r>
              <a:rPr lang="en-US" sz="2000" dirty="0">
                <a:solidFill>
                  <a:schemeClr val="tx1"/>
                </a:solidFill>
              </a:rPr>
              <a:t>Counselor Information Form</a:t>
            </a:r>
            <a:r>
              <a:rPr sz="2000" dirty="0">
                <a:solidFill>
                  <a:schemeClr val="tx1"/>
                </a:solidFill>
              </a:rPr>
              <a:t> </a:t>
            </a:r>
            <a:r>
              <a:rPr sz="2000" dirty="0"/>
              <a:t>listing the badges the counselor is applying to teach and providing a justification of his/her qualifications.</a:t>
            </a:r>
            <a:endParaRPr lang="en-US" sz="2000" dirty="0"/>
          </a:p>
          <a:p>
            <a:pPr>
              <a:lnSpc>
                <a:spcPct val="72000"/>
              </a:lnSpc>
              <a:defRPr sz="1700"/>
            </a:pPr>
            <a:endParaRPr sz="800" dirty="0"/>
          </a:p>
          <a:p>
            <a:pPr>
              <a:lnSpc>
                <a:spcPct val="72000"/>
              </a:lnSpc>
              <a:defRPr sz="1700"/>
            </a:pPr>
            <a:r>
              <a:rPr sz="2000" dirty="0"/>
              <a:t>Youth Protection Training is the essential first step.  Don’t hit “send” on the application without it!</a:t>
            </a:r>
            <a:endParaRPr lang="en-US" sz="2000" dirty="0"/>
          </a:p>
          <a:p>
            <a:pPr>
              <a:lnSpc>
                <a:spcPct val="72000"/>
              </a:lnSpc>
              <a:defRPr sz="1700"/>
            </a:pPr>
            <a:endParaRPr sz="800" dirty="0"/>
          </a:p>
          <a:p>
            <a:pPr>
              <a:lnSpc>
                <a:spcPct val="72000"/>
              </a:lnSpc>
              <a:defRPr sz="1700"/>
            </a:pPr>
            <a:r>
              <a:rPr sz="2000" dirty="0"/>
              <a:t>Contact Margee if you have questions at </a:t>
            </a:r>
            <a:r>
              <a:rPr sz="2000" u="sng" dirty="0">
                <a:solidFill>
                  <a:srgbClr val="0563C1"/>
                </a:solidFill>
                <a:uFill>
                  <a:solidFill>
                    <a:srgbClr val="0563C1"/>
                  </a:solidFill>
                </a:uFill>
                <a:hlinkClick r:id="rId3"/>
              </a:rPr>
              <a:t>GM.MB.Dean@hotmail.com</a:t>
            </a:r>
            <a:r>
              <a:rPr sz="2000" dirty="0"/>
              <a:t>. </a:t>
            </a:r>
          </a:p>
        </p:txBody>
      </p:sp>
      <p:pic>
        <p:nvPicPr>
          <p:cNvPr id="162" name="Picture 4" descr="Picture 4"/>
          <p:cNvPicPr>
            <a:picLocks noChangeAspect="1"/>
          </p:cNvPicPr>
          <p:nvPr/>
        </p:nvPicPr>
        <p:blipFill>
          <a:blip r:embed="rId4"/>
          <a:stretch>
            <a:fillRect/>
          </a:stretch>
        </p:blipFill>
        <p:spPr>
          <a:xfrm>
            <a:off x="10906125" y="740665"/>
            <a:ext cx="895350" cy="2733676"/>
          </a:xfrm>
          <a:prstGeom prst="rect">
            <a:avLst/>
          </a:prstGeom>
          <a:ln w="12700">
            <a:miter lim="400000"/>
          </a:ln>
        </p:spPr>
      </p:pic>
      <p:pic>
        <p:nvPicPr>
          <p:cNvPr id="163" name="Picture 5" descr="Picture 5"/>
          <p:cNvPicPr>
            <a:picLocks noChangeAspect="1"/>
          </p:cNvPicPr>
          <p:nvPr/>
        </p:nvPicPr>
        <p:blipFill>
          <a:blip r:embed="rId5"/>
          <a:stretch>
            <a:fillRect/>
          </a:stretch>
        </p:blipFill>
        <p:spPr>
          <a:xfrm>
            <a:off x="10906125" y="3474339"/>
            <a:ext cx="904875" cy="2714626"/>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FE9B0-5F5E-45B2-ABEA-2036423CEE0D}"/>
              </a:ext>
            </a:extLst>
          </p:cNvPr>
          <p:cNvSpPr>
            <a:spLocks noGrp="1"/>
          </p:cNvSpPr>
          <p:nvPr>
            <p:ph type="title"/>
          </p:nvPr>
        </p:nvSpPr>
        <p:spPr>
          <a:xfrm>
            <a:off x="655320" y="291234"/>
            <a:ext cx="5120114" cy="789420"/>
          </a:xfrm>
        </p:spPr>
        <p:txBody>
          <a:bodyPr>
            <a:normAutofit/>
          </a:bodyPr>
          <a:lstStyle/>
          <a:p>
            <a:r>
              <a:rPr lang="en-US" b="1" dirty="0"/>
              <a:t>SCHOLARSHIPS</a:t>
            </a:r>
          </a:p>
        </p:txBody>
      </p:sp>
      <p:sp>
        <p:nvSpPr>
          <p:cNvPr id="3" name="Content Placeholder 2">
            <a:extLst>
              <a:ext uri="{FF2B5EF4-FFF2-40B4-BE49-F238E27FC236}">
                <a16:creationId xmlns:a16="http://schemas.microsoft.com/office/drawing/2014/main" id="{AEC7E480-B5FD-43B0-90A5-D977FA9B9981}"/>
              </a:ext>
            </a:extLst>
          </p:cNvPr>
          <p:cNvSpPr>
            <a:spLocks noGrp="1"/>
          </p:cNvSpPr>
          <p:nvPr>
            <p:ph idx="1"/>
          </p:nvPr>
        </p:nvSpPr>
        <p:spPr>
          <a:xfrm>
            <a:off x="655320" y="1525280"/>
            <a:ext cx="5120113" cy="4271836"/>
          </a:xfrm>
        </p:spPr>
        <p:txBody>
          <a:bodyPr>
            <a:normAutofit/>
          </a:bodyPr>
          <a:lstStyle/>
          <a:p>
            <a:pPr marL="0" indent="0">
              <a:buNone/>
            </a:pPr>
            <a:r>
              <a:rPr lang="en-US" sz="1700" dirty="0"/>
              <a:t>Deadlines Approaching!!!</a:t>
            </a:r>
          </a:p>
          <a:p>
            <a:r>
              <a:rPr lang="en-US" sz="1700" dirty="0"/>
              <a:t>BSA Scholarship page - </a:t>
            </a:r>
            <a:r>
              <a:rPr lang="en-US" sz="1700" dirty="0">
                <a:hlinkClick r:id="rId2"/>
              </a:rPr>
              <a:t>https://www.scouting.org/awards/scholarships/</a:t>
            </a:r>
            <a:endParaRPr lang="en-US" sz="1700" dirty="0"/>
          </a:p>
          <a:p>
            <a:endParaRPr lang="en-US" sz="900" dirty="0"/>
          </a:p>
          <a:p>
            <a:r>
              <a:rPr lang="en-US" sz="1700" dirty="0"/>
              <a:t>Sons of American Revolution – Deadline Dec 15, 2021 </a:t>
            </a:r>
            <a:r>
              <a:rPr lang="en-US" sz="1200" dirty="0">
                <a:hlinkClick r:id="rId2"/>
              </a:rPr>
              <a:t>Arthur M. &amp; </a:t>
            </a:r>
            <a:r>
              <a:rPr lang="en-US" sz="1200" dirty="0" err="1">
                <a:hlinkClick r:id="rId2"/>
              </a:rPr>
              <a:t>Berdena</a:t>
            </a:r>
            <a:r>
              <a:rPr lang="en-US" sz="1200" dirty="0">
                <a:hlinkClick r:id="rId2"/>
              </a:rPr>
              <a:t> King Eagle Scout Contest – National Society Sons of the American Revolution (sar.org)</a:t>
            </a:r>
            <a:endParaRPr lang="en-US" sz="1700" dirty="0"/>
          </a:p>
          <a:p>
            <a:pPr marL="0" indent="0">
              <a:buNone/>
            </a:pPr>
            <a:r>
              <a:rPr lang="en-US" sz="1700" dirty="0"/>
              <a:t>    For more info/questions, contact Bill </a:t>
            </a:r>
            <a:r>
              <a:rPr lang="en-US" sz="1700" dirty="0" err="1"/>
              <a:t>Denk</a:t>
            </a:r>
            <a:r>
              <a:rPr lang="en-US" sz="1700" dirty="0"/>
              <a:t> at </a:t>
            </a:r>
            <a:r>
              <a:rPr lang="en-US" sz="1700" dirty="0">
                <a:hlinkClick r:id="rId2"/>
              </a:rPr>
              <a:t>thinkdenk3@msn.com</a:t>
            </a:r>
            <a:r>
              <a:rPr lang="en-US" sz="1700" dirty="0"/>
              <a:t>.</a:t>
            </a:r>
          </a:p>
          <a:p>
            <a:r>
              <a:rPr lang="en-US" sz="1700" dirty="0"/>
              <a:t>Campaign Pay it Forward – Deadline December 31, 2021 </a:t>
            </a:r>
            <a:r>
              <a:rPr lang="en-US" sz="1500" dirty="0">
                <a:hlinkClick r:id="rId2"/>
              </a:rPr>
              <a:t>Free Scholarship (campaignpayitforward.com)</a:t>
            </a:r>
            <a:endParaRPr lang="en-US" sz="1500" dirty="0"/>
          </a:p>
          <a:p>
            <a:endParaRPr lang="en-US" sz="900" dirty="0"/>
          </a:p>
          <a:p>
            <a:r>
              <a:rPr lang="en-US" sz="1700" dirty="0"/>
              <a:t>National Eagle Scout Association – Deadline January 31, 2022  </a:t>
            </a:r>
            <a:r>
              <a:rPr lang="en-US" sz="1200" dirty="0">
                <a:hlinkClick r:id="rId2"/>
              </a:rPr>
              <a:t>Scholarships - The National Eagle Scout Association (nesa.org)</a:t>
            </a:r>
            <a:endParaRPr lang="en-US" sz="1700" dirty="0"/>
          </a:p>
          <a:p>
            <a:endParaRPr lang="en-US" sz="1700" dirty="0"/>
          </a:p>
        </p:txBody>
      </p:sp>
      <p:pic>
        <p:nvPicPr>
          <p:cNvPr id="5" name="Picture 4" descr="A group of people posing for the camera&#10;&#10;Description automatically generated">
            <a:extLst>
              <a:ext uri="{FF2B5EF4-FFF2-40B4-BE49-F238E27FC236}">
                <a16:creationId xmlns:a16="http://schemas.microsoft.com/office/drawing/2014/main" id="{203F1940-6B65-40E7-8035-D6D62670C97B}"/>
              </a:ext>
            </a:extLst>
          </p:cNvPr>
          <p:cNvPicPr>
            <a:picLocks noChangeAspect="1"/>
          </p:cNvPicPr>
          <p:nvPr/>
        </p:nvPicPr>
        <p:blipFill rotWithShape="1">
          <a:blip r:embed="rId3">
            <a:extLst>
              <a:ext uri="{28A0092B-C50C-407E-A947-70E740481C1C}">
                <a14:useLocalDpi xmlns:a14="http://schemas.microsoft.com/office/drawing/2010/main" val="0"/>
              </a:ext>
            </a:extLst>
          </a:blip>
          <a:srcRect l="21406" r="26813"/>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673983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8640C-10C4-4C84-AB42-465565CB4F2C}"/>
              </a:ext>
            </a:extLst>
          </p:cNvPr>
          <p:cNvSpPr>
            <a:spLocks noGrp="1"/>
          </p:cNvSpPr>
          <p:nvPr>
            <p:ph type="title"/>
          </p:nvPr>
        </p:nvSpPr>
        <p:spPr>
          <a:xfrm>
            <a:off x="643467" y="640080"/>
            <a:ext cx="3096427" cy="5613236"/>
          </a:xfrm>
        </p:spPr>
        <p:txBody>
          <a:bodyPr anchor="ctr">
            <a:normAutofit/>
          </a:bodyPr>
          <a:lstStyle/>
          <a:p>
            <a:r>
              <a:rPr lang="nb-NO" b="1" dirty="0">
                <a:solidFill>
                  <a:schemeClr val="tx1"/>
                </a:solidFill>
              </a:rPr>
              <a:t>Glenn A. and Melinda W. Adams</a:t>
            </a:r>
            <a:r>
              <a:rPr lang="en-US" dirty="0">
                <a:solidFill>
                  <a:schemeClr val="tx1"/>
                </a:solidFill>
              </a:rPr>
              <a:t> </a:t>
            </a:r>
            <a:r>
              <a:rPr lang="en-US" b="1" dirty="0">
                <a:solidFill>
                  <a:schemeClr val="tx1"/>
                </a:solidFill>
              </a:rPr>
              <a:t>Award</a:t>
            </a:r>
          </a:p>
        </p:txBody>
      </p:sp>
      <p:sp>
        <p:nvSpPr>
          <p:cNvPr id="3" name="Content Placeholder 2">
            <a:extLst>
              <a:ext uri="{FF2B5EF4-FFF2-40B4-BE49-F238E27FC236}">
                <a16:creationId xmlns:a16="http://schemas.microsoft.com/office/drawing/2014/main" id="{E1E428D5-E312-4C5D-B21B-3DF8AFD084B4}"/>
              </a:ext>
            </a:extLst>
          </p:cNvPr>
          <p:cNvSpPr>
            <a:spLocks noGrp="1"/>
          </p:cNvSpPr>
          <p:nvPr>
            <p:ph idx="1"/>
          </p:nvPr>
        </p:nvSpPr>
        <p:spPr>
          <a:xfrm>
            <a:off x="4699818" y="640082"/>
            <a:ext cx="6848715" cy="4730080"/>
          </a:xfrm>
        </p:spPr>
        <p:txBody>
          <a:bodyPr anchor="ctr">
            <a:normAutofit/>
          </a:bodyPr>
          <a:lstStyle/>
          <a:p>
            <a:r>
              <a:rPr lang="en-US" sz="2000" dirty="0"/>
              <a:t>Recognizes a noteworthy Eagle Scout Service Project.</a:t>
            </a:r>
          </a:p>
          <a:p>
            <a:r>
              <a:rPr lang="en-US" sz="2000" dirty="0"/>
              <a:t>Deadline is January 21, 2022</a:t>
            </a:r>
          </a:p>
          <a:p>
            <a:r>
              <a:rPr lang="en-US" sz="2000" dirty="0"/>
              <a:t>Anyone can make a nomination. </a:t>
            </a:r>
            <a:r>
              <a:rPr lang="en-US" sz="1400" dirty="0">
                <a:hlinkClick r:id="rId2"/>
              </a:rPr>
              <a:t>ADAMS-NATIONAL-EAGLE-SCOUT-SERVICE-PROJECT-OF-THE-YEAR-NOMINATION-FORM.pdf (nesa.org)</a:t>
            </a:r>
            <a:endParaRPr lang="en-US" sz="2000" dirty="0"/>
          </a:p>
          <a:p>
            <a:r>
              <a:rPr lang="en-US" sz="2000" dirty="0"/>
              <a:t>Scout must sign application to document their “consent.”</a:t>
            </a:r>
          </a:p>
          <a:p>
            <a:r>
              <a:rPr lang="en-US" sz="2000" dirty="0"/>
              <a:t>Also needs an electronic copy of the project workbook.</a:t>
            </a:r>
          </a:p>
          <a:p>
            <a:r>
              <a:rPr lang="en-US" sz="2000" dirty="0"/>
              <a:t>Some nominations include video.</a:t>
            </a:r>
          </a:p>
          <a:p>
            <a:r>
              <a:rPr lang="en-US" sz="2000" dirty="0"/>
              <a:t>Winners can receive:</a:t>
            </a:r>
          </a:p>
          <a:p>
            <a:pPr lvl="1"/>
            <a:r>
              <a:rPr lang="en-US" sz="2000" dirty="0"/>
              <a:t>$500 at the Council level.</a:t>
            </a:r>
          </a:p>
          <a:p>
            <a:pPr lvl="1"/>
            <a:r>
              <a:rPr lang="en-US" sz="2000" dirty="0"/>
              <a:t>$500 at the Regional (Northeast) level.</a:t>
            </a:r>
          </a:p>
          <a:p>
            <a:pPr lvl="1"/>
            <a:r>
              <a:rPr lang="en-US" sz="2000" dirty="0"/>
              <a:t>$2,500 for National winner.</a:t>
            </a:r>
          </a:p>
        </p:txBody>
      </p:sp>
      <p:pic>
        <p:nvPicPr>
          <p:cNvPr id="5" name="Picture 4" descr="A picture containing bird, clock&#10;&#10;Description automatically generated">
            <a:extLst>
              <a:ext uri="{FF2B5EF4-FFF2-40B4-BE49-F238E27FC236}">
                <a16:creationId xmlns:a16="http://schemas.microsoft.com/office/drawing/2014/main" id="{866EACF0-560D-4E49-B292-07CE2507D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762" y="5370162"/>
            <a:ext cx="6894236" cy="1085842"/>
          </a:xfrm>
          <a:prstGeom prst="rect">
            <a:avLst/>
          </a:prstGeom>
        </p:spPr>
      </p:pic>
    </p:spTree>
    <p:extLst>
      <p:ext uri="{BB962C8B-B14F-4D97-AF65-F5344CB8AC3E}">
        <p14:creationId xmlns:p14="http://schemas.microsoft.com/office/powerpoint/2010/main" val="423103261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116F110-EDE3-4E56-9ADD-14CC65C5C0DA}"/>
              </a:ext>
            </a:extLst>
          </p:cNvPr>
          <p:cNvSpPr txBox="1">
            <a:spLocks/>
          </p:cNvSpPr>
          <p:nvPr/>
        </p:nvSpPr>
        <p:spPr>
          <a:xfrm>
            <a:off x="838200" y="458299"/>
            <a:ext cx="10515600" cy="1325563"/>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b="1" dirty="0"/>
              <a:t>OA Leadership to Troops Report	</a:t>
            </a:r>
          </a:p>
        </p:txBody>
      </p:sp>
    </p:spTree>
    <p:extLst>
      <p:ext uri="{BB962C8B-B14F-4D97-AF65-F5344CB8AC3E}">
        <p14:creationId xmlns:p14="http://schemas.microsoft.com/office/powerpoint/2010/main" val="149645568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7D78B-D608-4618-A33A-CF49CFD80764}"/>
              </a:ext>
            </a:extLst>
          </p:cNvPr>
          <p:cNvSpPr>
            <a:spLocks noGrp="1"/>
          </p:cNvSpPr>
          <p:nvPr>
            <p:ph type="ctrTitle" idx="4294967295"/>
          </p:nvPr>
        </p:nvSpPr>
        <p:spPr>
          <a:xfrm>
            <a:off x="1066801" y="1783862"/>
            <a:ext cx="10058398" cy="1325563"/>
          </a:xfrm>
        </p:spPr>
        <p:txBody>
          <a:bodyPr vert="horz" lIns="91440" tIns="45720" rIns="91440" bIns="45720" rtlCol="0" anchor="b">
            <a:noAutofit/>
          </a:bodyPr>
          <a:lstStyle/>
          <a:p>
            <a:pPr algn="ctr"/>
            <a:r>
              <a:rPr lang="en-US" sz="4800" b="1" kern="1200" dirty="0">
                <a:solidFill>
                  <a:schemeClr val="tx1"/>
                </a:solidFill>
                <a:latin typeface="+mj-lt"/>
                <a:ea typeface="+mj-ea"/>
                <a:cs typeface="+mj-cs"/>
              </a:rPr>
              <a:t>What Do Units Need from the District (continued)? </a:t>
            </a:r>
            <a:endParaRPr lang="en-US" sz="4800" b="1" i="1" kern="1200" dirty="0">
              <a:solidFill>
                <a:schemeClr val="tx1"/>
              </a:solidFill>
              <a:latin typeface="+mj-lt"/>
              <a:ea typeface="+mj-ea"/>
              <a:cs typeface="+mj-cs"/>
            </a:endParaRPr>
          </a:p>
        </p:txBody>
      </p:sp>
      <p:sp>
        <p:nvSpPr>
          <p:cNvPr id="19" name="Title 1">
            <a:extLst>
              <a:ext uri="{FF2B5EF4-FFF2-40B4-BE49-F238E27FC236}">
                <a16:creationId xmlns:a16="http://schemas.microsoft.com/office/drawing/2014/main" id="{4116F110-EDE3-4E56-9ADD-14CC65C5C0DA}"/>
              </a:ext>
            </a:extLst>
          </p:cNvPr>
          <p:cNvSpPr txBox="1">
            <a:spLocks/>
          </p:cNvSpPr>
          <p:nvPr/>
        </p:nvSpPr>
        <p:spPr>
          <a:xfrm>
            <a:off x="838200" y="365125"/>
            <a:ext cx="10515600" cy="1325563"/>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b="1" dirty="0"/>
              <a:t>Big Rock</a:t>
            </a:r>
            <a:r>
              <a:rPr lang="en-US" dirty="0"/>
              <a:t>	</a:t>
            </a:r>
          </a:p>
        </p:txBody>
      </p:sp>
      <p:sp>
        <p:nvSpPr>
          <p:cNvPr id="4" name="Content Placeholder 2">
            <a:extLst>
              <a:ext uri="{FF2B5EF4-FFF2-40B4-BE49-F238E27FC236}">
                <a16:creationId xmlns:a16="http://schemas.microsoft.com/office/drawing/2014/main" id="{708ACAB7-21AA-4069-9CCC-C74E41E7CDFF}"/>
              </a:ext>
            </a:extLst>
          </p:cNvPr>
          <p:cNvSpPr txBox="1">
            <a:spLocks/>
          </p:cNvSpPr>
          <p:nvPr/>
        </p:nvSpPr>
        <p:spPr>
          <a:xfrm>
            <a:off x="2727298" y="3643676"/>
            <a:ext cx="7768423" cy="2057409"/>
          </a:xfrm>
          <a:prstGeom prst="rect">
            <a:avLst/>
          </a:prstGeom>
        </p:spPr>
        <p:txBody>
          <a:bodyPr>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hangingPunct="1">
              <a:defRPr sz="2000"/>
            </a:pPr>
            <a:r>
              <a:rPr lang="fr-FR" sz="4000" dirty="0"/>
              <a:t>2 </a:t>
            </a:r>
            <a:r>
              <a:rPr lang="fr-FR" sz="4000" dirty="0" err="1"/>
              <a:t>responses</a:t>
            </a:r>
            <a:r>
              <a:rPr lang="fr-FR" sz="4000" dirty="0"/>
              <a:t> to </a:t>
            </a:r>
            <a:r>
              <a:rPr lang="fr-FR" sz="4000" dirty="0" err="1"/>
              <a:t>Cub</a:t>
            </a:r>
            <a:r>
              <a:rPr lang="fr-FR" sz="4000" dirty="0"/>
              <a:t> </a:t>
            </a:r>
            <a:r>
              <a:rPr lang="fr-FR" sz="4000" dirty="0" err="1"/>
              <a:t>survey</a:t>
            </a:r>
            <a:endParaRPr lang="fr-FR" sz="4000" dirty="0"/>
          </a:p>
          <a:p>
            <a:pPr hangingPunct="1">
              <a:defRPr sz="2000"/>
            </a:pPr>
            <a:endParaRPr lang="fr-FR" sz="4000" dirty="0"/>
          </a:p>
          <a:p>
            <a:pPr hangingPunct="1">
              <a:defRPr sz="2000"/>
            </a:pPr>
            <a:r>
              <a:rPr lang="fr-FR" sz="4000" dirty="0"/>
              <a:t>15 </a:t>
            </a:r>
            <a:r>
              <a:rPr lang="fr-FR" sz="4000" dirty="0" err="1"/>
              <a:t>responses</a:t>
            </a:r>
            <a:r>
              <a:rPr lang="fr-FR" sz="4000" dirty="0"/>
              <a:t> to Scouts BSA </a:t>
            </a:r>
            <a:r>
              <a:rPr lang="fr-FR" sz="4000" dirty="0" err="1"/>
              <a:t>survey</a:t>
            </a:r>
            <a:endParaRPr lang="fr-FR" sz="4000" dirty="0"/>
          </a:p>
          <a:p>
            <a:pPr hangingPunct="1">
              <a:defRPr sz="2000"/>
            </a:pPr>
            <a:endParaRPr lang="fr-FR" sz="2000" dirty="0"/>
          </a:p>
        </p:txBody>
      </p:sp>
    </p:spTree>
    <p:extLst>
      <p:ext uri="{BB962C8B-B14F-4D97-AF65-F5344CB8AC3E}">
        <p14:creationId xmlns:p14="http://schemas.microsoft.com/office/powerpoint/2010/main" val="288094774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7736A7-AA24-4C70-B5A3-3450C2543145}"/>
              </a:ext>
            </a:extLst>
          </p:cNvPr>
          <p:cNvPicPr>
            <a:picLocks noChangeAspect="1"/>
          </p:cNvPicPr>
          <p:nvPr/>
        </p:nvPicPr>
        <p:blipFill>
          <a:blip r:embed="rId2"/>
          <a:stretch>
            <a:fillRect/>
          </a:stretch>
        </p:blipFill>
        <p:spPr>
          <a:xfrm>
            <a:off x="0" y="0"/>
            <a:ext cx="12192000" cy="6862854"/>
          </a:xfrm>
          <a:prstGeom prst="rect">
            <a:avLst/>
          </a:prstGeom>
        </p:spPr>
      </p:pic>
    </p:spTree>
    <p:extLst>
      <p:ext uri="{BB962C8B-B14F-4D97-AF65-F5344CB8AC3E}">
        <p14:creationId xmlns:p14="http://schemas.microsoft.com/office/powerpoint/2010/main" val="43182245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E7B70A-A077-4BC8-9A1E-0B5F9CD524F6}"/>
              </a:ext>
            </a:extLst>
          </p:cNvPr>
          <p:cNvPicPr>
            <a:picLocks noChangeAspect="1"/>
          </p:cNvPicPr>
          <p:nvPr/>
        </p:nvPicPr>
        <p:blipFill>
          <a:blip r:embed="rId2"/>
          <a:stretch>
            <a:fillRect/>
          </a:stretch>
        </p:blipFill>
        <p:spPr>
          <a:xfrm>
            <a:off x="0" y="0"/>
            <a:ext cx="12192000" cy="6862854"/>
          </a:xfrm>
          <a:prstGeom prst="rect">
            <a:avLst/>
          </a:prstGeom>
        </p:spPr>
      </p:pic>
    </p:spTree>
    <p:extLst>
      <p:ext uri="{BB962C8B-B14F-4D97-AF65-F5344CB8AC3E}">
        <p14:creationId xmlns:p14="http://schemas.microsoft.com/office/powerpoint/2010/main" val="229908386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A69B02-BFA8-4E4F-AFEF-66870FB1F589}"/>
              </a:ext>
            </a:extLst>
          </p:cNvPr>
          <p:cNvPicPr>
            <a:picLocks noChangeAspect="1"/>
          </p:cNvPicPr>
          <p:nvPr/>
        </p:nvPicPr>
        <p:blipFill>
          <a:blip r:embed="rId2"/>
          <a:stretch>
            <a:fillRect/>
          </a:stretch>
        </p:blipFill>
        <p:spPr>
          <a:xfrm>
            <a:off x="0" y="0"/>
            <a:ext cx="12216719" cy="6858000"/>
          </a:xfrm>
          <a:prstGeom prst="rect">
            <a:avLst/>
          </a:prstGeom>
        </p:spPr>
      </p:pic>
    </p:spTree>
    <p:extLst>
      <p:ext uri="{BB962C8B-B14F-4D97-AF65-F5344CB8AC3E}">
        <p14:creationId xmlns:p14="http://schemas.microsoft.com/office/powerpoint/2010/main" val="61398493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42ED717A-FA3A-4F58-94D8-DC7773E84FB4}"/>
              </a:ext>
            </a:extLst>
          </p:cNvPr>
          <p:cNvSpPr>
            <a:spLocks noGrp="1"/>
          </p:cNvSpPr>
          <p:nvPr>
            <p:ph type="title"/>
          </p:nvPr>
        </p:nvSpPr>
        <p:spPr/>
        <p:txBody>
          <a:bodyPr/>
          <a:lstStyle/>
          <a:p>
            <a:r>
              <a:rPr lang="en-US" altLang="en-US" b="1" dirty="0">
                <a:latin typeface="Arial" panose="020B0604020202020204" pitchFamily="34" charset="0"/>
                <a:ea typeface="ヒラギノ角ゴ Pro W3" charset="-128"/>
                <a:cs typeface="Arial" panose="020B0604020202020204" pitchFamily="34" charset="0"/>
              </a:rPr>
              <a:t>Other Topics</a:t>
            </a:r>
          </a:p>
        </p:txBody>
      </p:sp>
      <p:sp>
        <p:nvSpPr>
          <p:cNvPr id="3" name="Content Placeholder 2">
            <a:extLst>
              <a:ext uri="{FF2B5EF4-FFF2-40B4-BE49-F238E27FC236}">
                <a16:creationId xmlns:a16="http://schemas.microsoft.com/office/drawing/2014/main" id="{F199C177-CE9F-403A-9687-7FCF2C8307AC}"/>
              </a:ext>
            </a:extLst>
          </p:cNvPr>
          <p:cNvSpPr>
            <a:spLocks noGrp="1"/>
          </p:cNvSpPr>
          <p:nvPr>
            <p:ph idx="1"/>
          </p:nvPr>
        </p:nvSpPr>
        <p:spPr/>
        <p:txBody>
          <a:bodyPr>
            <a:normAutofit/>
          </a:bodyPr>
          <a:lstStyle/>
          <a:p>
            <a:pPr>
              <a:defRPr/>
            </a:pPr>
            <a:r>
              <a:rPr lang="en-US" dirty="0">
                <a:latin typeface="Arial" panose="020B0604020202020204" pitchFamily="34" charset="0"/>
                <a:cs typeface="Arial" panose="020B0604020202020204" pitchFamily="34" charset="0"/>
              </a:rPr>
              <a:t>General Announcements</a:t>
            </a:r>
          </a:p>
          <a:p>
            <a:pPr>
              <a:defRPr/>
            </a:pPr>
            <a:r>
              <a:rPr lang="en-US" dirty="0">
                <a:latin typeface="Arial" panose="020B0604020202020204" pitchFamily="34" charset="0"/>
                <a:cs typeface="Arial" panose="020B0604020202020204" pitchFamily="34" charset="0"/>
              </a:rPr>
              <a:t>District Executive Minute</a:t>
            </a:r>
          </a:p>
          <a:p>
            <a:pPr>
              <a:defRPr/>
            </a:pPr>
            <a:r>
              <a:rPr lang="en-US" dirty="0">
                <a:latin typeface="Arial" panose="020B0604020202020204" pitchFamily="34" charset="0"/>
                <a:cs typeface="Arial" panose="020B0604020202020204" pitchFamily="34" charset="0"/>
              </a:rPr>
              <a:t>District Chair Minute</a:t>
            </a:r>
          </a:p>
          <a:p>
            <a:pPr>
              <a:defRPr/>
            </a:pPr>
            <a:r>
              <a:rPr lang="en-US" dirty="0">
                <a:latin typeface="Arial" panose="020B0604020202020204" pitchFamily="34" charset="0"/>
                <a:cs typeface="Arial" panose="020B0604020202020204" pitchFamily="34" charset="0"/>
              </a:rPr>
              <a:t>District Commissioner Minute</a:t>
            </a:r>
          </a:p>
          <a:p>
            <a:pPr marL="0" indent="0">
              <a:buNone/>
              <a:defRPr/>
            </a:pPr>
            <a:endParaRPr lang="en-US" dirty="0">
              <a:latin typeface="Arial" panose="020B0604020202020204" pitchFamily="34" charset="0"/>
              <a:cs typeface="Arial" panose="020B0604020202020204" pitchFamily="34" charset="0"/>
            </a:endParaRPr>
          </a:p>
          <a:p>
            <a:pPr>
              <a:defRPr/>
            </a:pPr>
            <a:r>
              <a:rPr lang="en-US" i="1" dirty="0">
                <a:latin typeface="Arial" panose="020B0604020202020204" pitchFamily="34" charset="0"/>
                <a:cs typeface="Arial" panose="020B0604020202020204" pitchFamily="34" charset="0"/>
              </a:rPr>
              <a:t>Minutes and slides available on the </a:t>
            </a:r>
            <a:r>
              <a:rPr lang="en-US" i="1" dirty="0">
                <a:latin typeface="Arial" panose="020B0604020202020204" pitchFamily="34" charset="0"/>
                <a:cs typeface="Arial" panose="020B0604020202020204" pitchFamily="34" charset="0"/>
                <a:hlinkClick r:id="rId2"/>
              </a:rPr>
              <a:t>GMD web site </a:t>
            </a:r>
            <a:r>
              <a:rPr lang="en-US" i="1" dirty="0">
                <a:latin typeface="Arial" panose="020B0604020202020204" pitchFamily="34" charset="0"/>
                <a:cs typeface="Arial" panose="020B0604020202020204" pitchFamily="34" charset="0"/>
              </a:rPr>
              <a:t>(District Resources, Roundtable).  Password is “GMDRT”</a:t>
            </a:r>
          </a:p>
          <a:p>
            <a:pPr>
              <a:defRPr/>
            </a:pPr>
            <a:r>
              <a:rPr lang="en-US" i="1" dirty="0">
                <a:latin typeface="Arial" panose="020B0604020202020204" pitchFamily="34" charset="0"/>
                <a:cs typeface="Arial" panose="020B0604020202020204" pitchFamily="34" charset="0"/>
              </a:rPr>
              <a:t>Next meeting – January 13, 2022 at 7:30pm (Thoreau MS)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509951" y="222477"/>
            <a:ext cx="10306522" cy="1325563"/>
          </a:xfrm>
          <a:prstGeom prst="rect">
            <a:avLst/>
          </a:prstGeom>
        </p:spPr>
        <p:txBody>
          <a:bodyPr/>
          <a:lstStyle>
            <a:lvl1pPr>
              <a:defRPr sz="4000"/>
            </a:lvl1pPr>
          </a:lstStyle>
          <a:p>
            <a:r>
              <a:rPr lang="en-US" dirty="0"/>
              <a:t>2022 Activities – Unit Plans to Participate?</a:t>
            </a:r>
            <a:endParaRPr dirty="0"/>
          </a:p>
        </p:txBody>
      </p:sp>
      <p:graphicFrame>
        <p:nvGraphicFramePr>
          <p:cNvPr id="5" name="Chart 4">
            <a:extLst>
              <a:ext uri="{FF2B5EF4-FFF2-40B4-BE49-F238E27FC236}">
                <a16:creationId xmlns:a16="http://schemas.microsoft.com/office/drawing/2014/main" id="{987BE17E-6B83-4AFA-AD28-76B25D166B40}"/>
              </a:ext>
            </a:extLst>
          </p:cNvPr>
          <p:cNvGraphicFramePr>
            <a:graphicFrameLocks/>
          </p:cNvGraphicFramePr>
          <p:nvPr/>
        </p:nvGraphicFramePr>
        <p:xfrm>
          <a:off x="5963477" y="1769104"/>
          <a:ext cx="5840690" cy="430569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B370C219-A07F-4924-A395-BAE11EB8EF73}"/>
              </a:ext>
            </a:extLst>
          </p:cNvPr>
          <p:cNvGraphicFramePr>
            <a:graphicFrameLocks/>
          </p:cNvGraphicFramePr>
          <p:nvPr/>
        </p:nvGraphicFramePr>
        <p:xfrm>
          <a:off x="509951" y="1548039"/>
          <a:ext cx="5453526" cy="44097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8953672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509951" y="222478"/>
            <a:ext cx="10306522" cy="918166"/>
          </a:xfrm>
          <a:prstGeom prst="rect">
            <a:avLst/>
          </a:prstGeom>
        </p:spPr>
        <p:txBody>
          <a:bodyPr/>
          <a:lstStyle>
            <a:lvl1pPr>
              <a:defRPr sz="4000"/>
            </a:lvl1pPr>
          </a:lstStyle>
          <a:p>
            <a:r>
              <a:rPr lang="en-US" dirty="0"/>
              <a:t>Activities to Add to GM Program</a:t>
            </a:r>
            <a:endParaRPr dirty="0"/>
          </a:p>
        </p:txBody>
      </p:sp>
      <p:sp>
        <p:nvSpPr>
          <p:cNvPr id="2" name="TextBox 1">
            <a:extLst>
              <a:ext uri="{FF2B5EF4-FFF2-40B4-BE49-F238E27FC236}">
                <a16:creationId xmlns:a16="http://schemas.microsoft.com/office/drawing/2014/main" id="{51C63CA1-3EF0-4220-A8A0-0BF8E7612921}"/>
              </a:ext>
            </a:extLst>
          </p:cNvPr>
          <p:cNvSpPr txBox="1"/>
          <p:nvPr/>
        </p:nvSpPr>
        <p:spPr>
          <a:xfrm>
            <a:off x="430438" y="4881199"/>
            <a:ext cx="11626444"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Scouts BSA </a:t>
            </a:r>
          </a:p>
          <a:p>
            <a:pPr marR="0" algn="l" defTabSz="914400" rtl="0" fontAlgn="auto" latinLnBrk="0" hangingPunct="0">
              <a:lnSpc>
                <a:spcPct val="100000"/>
              </a:lnSpc>
              <a:spcBef>
                <a:spcPts val="0"/>
              </a:spcBef>
              <a:spcAft>
                <a:spcPts val="0"/>
              </a:spcAft>
              <a:buClrTx/>
              <a:buSzTx/>
              <a:tabLst/>
            </a:pPr>
            <a:r>
              <a:rPr kumimoji="0" lang="en-US" sz="1800" b="0" i="0" u="none" strike="noStrike" cap="none" spc="0" normalizeH="0" baseline="0" dirty="0">
                <a:ln>
                  <a:noFill/>
                </a:ln>
                <a:solidFill>
                  <a:srgbClr val="000000"/>
                </a:solidFill>
                <a:effectLst/>
                <a:uFillTx/>
                <a:latin typeface="+mj-lt"/>
                <a:ea typeface="+mj-ea"/>
                <a:cs typeface="+mj-cs"/>
                <a:sym typeface="Calibri"/>
              </a:rPr>
              <a:t>S</a:t>
            </a:r>
            <a:r>
              <a:rPr lang="en-US" dirty="0"/>
              <a:t>uggestions – </a:t>
            </a:r>
          </a:p>
          <a:p>
            <a:pPr marL="285750" lvl="2" indent="-285750">
              <a:buFont typeface="Arial" panose="020B0604020202020204" pitchFamily="34" charset="0"/>
              <a:buChar char="•"/>
            </a:pPr>
            <a:r>
              <a:rPr lang="en-US" b="0" i="0" dirty="0">
                <a:solidFill>
                  <a:schemeClr val="tx1"/>
                </a:solidFill>
                <a:effectLst/>
                <a:latin typeface="National2"/>
              </a:rPr>
              <a:t>A competition event that is Scouting focused like a mini-Olympics, where a Troop and Pack join up to make a team and compete against other such teams. I would be happy to elaborate further on this vision.</a:t>
            </a:r>
            <a:endParaRPr kumimoji="0" lang="en-US" b="0" i="0" u="none" strike="noStrike" cap="none" spc="0" normalizeH="0" baseline="0" dirty="0">
              <a:ln>
                <a:noFill/>
              </a:ln>
              <a:solidFill>
                <a:schemeClr val="tx1"/>
              </a:solidFill>
              <a:effectLst/>
              <a:uFillTx/>
              <a:latin typeface="+mj-lt"/>
              <a:ea typeface="+mj-ea"/>
              <a:cs typeface="+mj-cs"/>
              <a:sym typeface="Calibri"/>
            </a:endParaRPr>
          </a:p>
          <a:p>
            <a:pPr marL="285750" lvl="2" indent="-285750">
              <a:buFont typeface="Arial" panose="020B0604020202020204" pitchFamily="34" charset="0"/>
              <a:buChar char="•"/>
            </a:pPr>
            <a:r>
              <a:rPr kumimoji="0" lang="en-US" b="0" i="0" u="none" strike="noStrike" cap="none" spc="0" normalizeH="0" baseline="0" dirty="0">
                <a:ln>
                  <a:noFill/>
                </a:ln>
                <a:solidFill>
                  <a:srgbClr val="000000"/>
                </a:solidFill>
                <a:effectLst/>
                <a:uFillTx/>
                <a:latin typeface="+mj-lt"/>
                <a:ea typeface="+mj-ea"/>
                <a:cs typeface="+mj-cs"/>
                <a:sym typeface="Calibri"/>
              </a:rPr>
              <a:t>OA Chapter lead spaghetti dinner for OA members.</a:t>
            </a:r>
          </a:p>
          <a:p>
            <a:pPr marL="285750" lvl="2" indent="-285750">
              <a:buFont typeface="Arial" panose="020B0604020202020204" pitchFamily="34" charset="0"/>
              <a:buChar char="•"/>
            </a:pPr>
            <a:r>
              <a:rPr lang="en-US" dirty="0"/>
              <a:t>Klondike Derby can be dependent on weather.</a:t>
            </a:r>
            <a:endParaRPr kumimoji="0" lang="en-US" b="0" i="0" u="none" strike="noStrike" cap="none" spc="0" normalizeH="0" baseline="0" dirty="0">
              <a:ln>
                <a:noFill/>
              </a:ln>
              <a:solidFill>
                <a:srgbClr val="000000"/>
              </a:solidFill>
              <a:effectLst/>
              <a:uFillTx/>
              <a:latin typeface="+mj-lt"/>
              <a:ea typeface="+mj-ea"/>
              <a:cs typeface="+mj-cs"/>
              <a:sym typeface="Calibri"/>
            </a:endParaRPr>
          </a:p>
        </p:txBody>
      </p:sp>
      <p:graphicFrame>
        <p:nvGraphicFramePr>
          <p:cNvPr id="6" name="Chart 5">
            <a:extLst>
              <a:ext uri="{FF2B5EF4-FFF2-40B4-BE49-F238E27FC236}">
                <a16:creationId xmlns:a16="http://schemas.microsoft.com/office/drawing/2014/main" id="{0F93A14D-A009-4870-9A9C-9DBA3425DE73}"/>
              </a:ext>
            </a:extLst>
          </p:cNvPr>
          <p:cNvGraphicFramePr>
            <a:graphicFrameLocks/>
          </p:cNvGraphicFramePr>
          <p:nvPr/>
        </p:nvGraphicFramePr>
        <p:xfrm>
          <a:off x="5817909" y="1237268"/>
          <a:ext cx="5864140" cy="41265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B8A8BA75-CBE3-4FF3-AEF7-058B248DA76A}"/>
              </a:ext>
            </a:extLst>
          </p:cNvPr>
          <p:cNvGraphicFramePr>
            <a:graphicFrameLocks/>
          </p:cNvGraphicFramePr>
          <p:nvPr/>
        </p:nvGraphicFramePr>
        <p:xfrm>
          <a:off x="430438" y="1237268"/>
          <a:ext cx="5294502" cy="33347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7017638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509950" y="222477"/>
            <a:ext cx="11027625" cy="1325563"/>
          </a:xfrm>
          <a:prstGeom prst="rect">
            <a:avLst/>
          </a:prstGeom>
        </p:spPr>
        <p:txBody>
          <a:bodyPr/>
          <a:lstStyle>
            <a:lvl1pPr>
              <a:defRPr sz="4000"/>
            </a:lvl1pPr>
          </a:lstStyle>
          <a:p>
            <a:r>
              <a:rPr lang="en-US" dirty="0"/>
              <a:t>What Changes does your unit want in GM Program?</a:t>
            </a:r>
            <a:endParaRPr dirty="0"/>
          </a:p>
        </p:txBody>
      </p:sp>
      <p:sp>
        <p:nvSpPr>
          <p:cNvPr id="112" name="Content Placeholder 2"/>
          <p:cNvSpPr txBox="1">
            <a:spLocks noGrp="1"/>
          </p:cNvSpPr>
          <p:nvPr>
            <p:ph type="body" sz="half" idx="1"/>
          </p:nvPr>
        </p:nvSpPr>
        <p:spPr>
          <a:xfrm>
            <a:off x="509951" y="1548040"/>
            <a:ext cx="10893155" cy="4785525"/>
          </a:xfrm>
          <a:prstGeom prst="rect">
            <a:avLst/>
          </a:prstGeom>
        </p:spPr>
        <p:txBody>
          <a:bodyPr>
            <a:normAutofit fontScale="62500" lnSpcReduction="20000"/>
          </a:bodyPr>
          <a:lstStyle/>
          <a:p>
            <a:pPr marL="0" indent="0">
              <a:buNone/>
              <a:defRPr sz="2000"/>
            </a:pPr>
            <a:r>
              <a:rPr lang="en-US" sz="4500" b="1" dirty="0"/>
              <a:t>Cubs</a:t>
            </a:r>
          </a:p>
          <a:p>
            <a:pPr marL="0" indent="0">
              <a:buNone/>
              <a:defRPr sz="2000"/>
            </a:pPr>
            <a:r>
              <a:rPr lang="en-US" sz="1800" dirty="0"/>
              <a:t>No responses</a:t>
            </a:r>
            <a:endParaRPr lang="en-US" sz="3800" dirty="0"/>
          </a:p>
          <a:p>
            <a:pPr marL="0" indent="0">
              <a:buNone/>
              <a:defRPr sz="2000"/>
            </a:pPr>
            <a:endParaRPr lang="en-US" sz="3000" b="1" dirty="0"/>
          </a:p>
          <a:p>
            <a:pPr marL="0" indent="0">
              <a:buNone/>
              <a:defRPr sz="2000"/>
            </a:pPr>
            <a:r>
              <a:rPr lang="en-US" sz="4500" b="1" dirty="0"/>
              <a:t>Scouts BSA</a:t>
            </a:r>
          </a:p>
          <a:p>
            <a:pPr>
              <a:defRPr sz="2000"/>
            </a:pPr>
            <a:r>
              <a:rPr lang="en-US" b="0" i="0" dirty="0">
                <a:solidFill>
                  <a:schemeClr val="tx1"/>
                </a:solidFill>
                <a:effectLst/>
                <a:latin typeface="National2"/>
              </a:rPr>
              <a:t>More interaction between Scouts and Packs, perhaps through group games, campouts or some kind of joint activity, really build a relationship between the two. Unique activities and opportunities for the district, several years ago someone was able to bring a group of scouts to visit an embassy near by. I thought that was pretty amazing and educational for all who attended.</a:t>
            </a:r>
            <a:endParaRPr lang="en-US" dirty="0">
              <a:solidFill>
                <a:schemeClr val="tx1"/>
              </a:solidFill>
            </a:endParaRPr>
          </a:p>
          <a:p>
            <a:pPr>
              <a:defRPr sz="2000"/>
            </a:pPr>
            <a:r>
              <a:rPr lang="en-US" dirty="0">
                <a:solidFill>
                  <a:schemeClr val="tx1"/>
                </a:solidFill>
              </a:rPr>
              <a:t>Continue current program</a:t>
            </a:r>
          </a:p>
          <a:p>
            <a:pPr>
              <a:defRPr sz="2000"/>
            </a:pPr>
            <a:r>
              <a:rPr lang="en-US" dirty="0">
                <a:solidFill>
                  <a:schemeClr val="tx1"/>
                </a:solidFill>
              </a:rPr>
              <a:t>Continue Flags In</a:t>
            </a:r>
          </a:p>
          <a:p>
            <a:pPr>
              <a:defRPr sz="2000"/>
            </a:pPr>
            <a:r>
              <a:rPr lang="en-US" dirty="0">
                <a:solidFill>
                  <a:schemeClr val="tx1"/>
                </a:solidFill>
              </a:rPr>
              <a:t>More Scout led programs</a:t>
            </a:r>
          </a:p>
          <a:p>
            <a:pPr>
              <a:defRPr sz="2000"/>
            </a:pPr>
            <a:r>
              <a:rPr lang="en-US" dirty="0">
                <a:solidFill>
                  <a:schemeClr val="tx1"/>
                </a:solidFill>
              </a:rPr>
              <a:t>Can’t think of anything now. </a:t>
            </a:r>
          </a:p>
          <a:p>
            <a:pPr>
              <a:defRPr sz="2000"/>
            </a:pPr>
            <a:r>
              <a:rPr lang="en-US" dirty="0">
                <a:solidFill>
                  <a:schemeClr val="tx1"/>
                </a:solidFill>
              </a:rPr>
              <a:t>None at this time (2)</a:t>
            </a:r>
          </a:p>
          <a:p>
            <a:pPr>
              <a:defRPr sz="2000"/>
            </a:pPr>
            <a:r>
              <a:rPr lang="en-US" dirty="0">
                <a:solidFill>
                  <a:schemeClr val="tx1"/>
                </a:solidFill>
              </a:rPr>
              <a:t>Start – Single point of contact for CCs and SMs for all items.  Start – Single page how to Eagle with single point of contact for each Troop.  Stop – Multiple e-mails per month.</a:t>
            </a:r>
          </a:p>
          <a:p>
            <a:pPr>
              <a:defRPr sz="2000"/>
            </a:pPr>
            <a:r>
              <a:rPr lang="en-US" dirty="0">
                <a:solidFill>
                  <a:schemeClr val="tx1"/>
                </a:solidFill>
              </a:rPr>
              <a:t>Continue District MB Day</a:t>
            </a:r>
          </a:p>
          <a:p>
            <a:pPr>
              <a:defRPr sz="2000"/>
            </a:pPr>
            <a:r>
              <a:rPr lang="en-US" dirty="0">
                <a:solidFill>
                  <a:schemeClr val="tx1"/>
                </a:solidFill>
              </a:rPr>
              <a:t>Continue – does not feel as if the District program needs to expand – lots of opportunities being offered and they begin to create conflicts with Unit program time.</a:t>
            </a:r>
          </a:p>
          <a:p>
            <a:pPr>
              <a:defRPr sz="2000"/>
            </a:pPr>
            <a:r>
              <a:rPr lang="en-US" dirty="0">
                <a:solidFill>
                  <a:schemeClr val="tx1"/>
                </a:solidFill>
              </a:rPr>
              <a:t>Execute what you plan.  Several times our Troop added a GM District event to our annual plan only for it to be cancelled.  As a result, I’m hesitant to add District events to our annual plan.</a:t>
            </a:r>
          </a:p>
          <a:p>
            <a:pPr marL="0" indent="0">
              <a:buNone/>
              <a:defRPr sz="2000"/>
            </a:pPr>
            <a:endParaRPr dirty="0"/>
          </a:p>
        </p:txBody>
      </p:sp>
    </p:spTree>
    <p:extLst>
      <p:ext uri="{BB962C8B-B14F-4D97-AF65-F5344CB8AC3E}">
        <p14:creationId xmlns:p14="http://schemas.microsoft.com/office/powerpoint/2010/main" val="129523479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98171-39A0-4DF1-838E-0AC627B9CC8B}"/>
              </a:ext>
            </a:extLst>
          </p:cNvPr>
          <p:cNvSpPr>
            <a:spLocks noGrp="1"/>
          </p:cNvSpPr>
          <p:nvPr>
            <p:ph type="title"/>
          </p:nvPr>
        </p:nvSpPr>
        <p:spPr>
          <a:xfrm>
            <a:off x="838200" y="365126"/>
            <a:ext cx="10515600" cy="1001762"/>
          </a:xfrm>
        </p:spPr>
        <p:txBody>
          <a:bodyPr>
            <a:normAutofit fontScale="90000"/>
          </a:bodyPr>
          <a:lstStyle/>
          <a:p>
            <a:r>
              <a:rPr lang="en-US" dirty="0"/>
              <a:t>How Likely Is Your Unit to Supply Volunteers for District Events?</a:t>
            </a:r>
          </a:p>
        </p:txBody>
      </p:sp>
      <p:sp>
        <p:nvSpPr>
          <p:cNvPr id="3" name="Text Placeholder 2">
            <a:extLst>
              <a:ext uri="{FF2B5EF4-FFF2-40B4-BE49-F238E27FC236}">
                <a16:creationId xmlns:a16="http://schemas.microsoft.com/office/drawing/2014/main" id="{9D8E0B1A-782C-4DA5-9491-8924BA8437BE}"/>
              </a:ext>
            </a:extLst>
          </p:cNvPr>
          <p:cNvSpPr>
            <a:spLocks noGrp="1"/>
          </p:cNvSpPr>
          <p:nvPr>
            <p:ph type="body" idx="1"/>
          </p:nvPr>
        </p:nvSpPr>
        <p:spPr>
          <a:xfrm>
            <a:off x="664464" y="5419852"/>
            <a:ext cx="10515600" cy="1073023"/>
          </a:xfrm>
        </p:spPr>
        <p:txBody>
          <a:bodyPr/>
          <a:lstStyle/>
          <a:p>
            <a:pPr marL="0" indent="0">
              <a:buNone/>
            </a:pPr>
            <a:r>
              <a:rPr lang="en-US" b="1" dirty="0"/>
              <a:t>Scouts BSA</a:t>
            </a:r>
          </a:p>
          <a:p>
            <a:r>
              <a:rPr lang="en-US" sz="1050" b="0" i="0" dirty="0">
                <a:solidFill>
                  <a:srgbClr val="333E48"/>
                </a:solidFill>
                <a:effectLst/>
                <a:latin typeface="National2"/>
              </a:rPr>
              <a:t>Troop has only 5 active scouts, small # of parents makes it unlikely troop will have volunteers to organize and execute District events.</a:t>
            </a:r>
          </a:p>
          <a:p>
            <a:r>
              <a:rPr lang="en-US" sz="1050" b="0" i="0" dirty="0">
                <a:solidFill>
                  <a:srgbClr val="333E48"/>
                </a:solidFill>
                <a:effectLst/>
                <a:latin typeface="National2"/>
              </a:rPr>
              <a:t>We run a 9 month Troop program with our volunteers. We look to district, council, and national events to give us a break during the three months..</a:t>
            </a:r>
            <a:endParaRPr lang="en-US" sz="1400" dirty="0"/>
          </a:p>
        </p:txBody>
      </p:sp>
      <p:graphicFrame>
        <p:nvGraphicFramePr>
          <p:cNvPr id="4" name="Chart 3">
            <a:extLst>
              <a:ext uri="{FF2B5EF4-FFF2-40B4-BE49-F238E27FC236}">
                <a16:creationId xmlns:a16="http://schemas.microsoft.com/office/drawing/2014/main" id="{AA1AAF39-8787-4CF6-8854-DA73D9947AE8}"/>
              </a:ext>
            </a:extLst>
          </p:cNvPr>
          <p:cNvGraphicFramePr>
            <a:graphicFrameLocks/>
          </p:cNvGraphicFramePr>
          <p:nvPr/>
        </p:nvGraphicFramePr>
        <p:xfrm>
          <a:off x="6095999" y="1463511"/>
          <a:ext cx="5564957" cy="38720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56AF502D-B2F2-4FFD-B567-D2812D0831AA}"/>
              </a:ext>
            </a:extLst>
          </p:cNvPr>
          <p:cNvGraphicFramePr>
            <a:graphicFrameLocks/>
          </p:cNvGraphicFramePr>
          <p:nvPr/>
        </p:nvGraphicFramePr>
        <p:xfrm>
          <a:off x="664463" y="1463510"/>
          <a:ext cx="5227453" cy="38161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7944515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604081" y="222477"/>
            <a:ext cx="10306522" cy="1325563"/>
          </a:xfrm>
          <a:prstGeom prst="rect">
            <a:avLst/>
          </a:prstGeom>
        </p:spPr>
        <p:txBody>
          <a:bodyPr/>
          <a:lstStyle>
            <a:lvl1pPr>
              <a:defRPr sz="4000"/>
            </a:lvl1pPr>
          </a:lstStyle>
          <a:p>
            <a:r>
              <a:rPr lang="en-US" dirty="0"/>
              <a:t>What is Unit’s Role in Supporting District?</a:t>
            </a:r>
            <a:endParaRPr dirty="0"/>
          </a:p>
        </p:txBody>
      </p:sp>
      <p:sp>
        <p:nvSpPr>
          <p:cNvPr id="112" name="Content Placeholder 2"/>
          <p:cNvSpPr txBox="1">
            <a:spLocks noGrp="1"/>
          </p:cNvSpPr>
          <p:nvPr>
            <p:ph type="body" sz="half" idx="1"/>
          </p:nvPr>
        </p:nvSpPr>
        <p:spPr>
          <a:xfrm>
            <a:off x="509951" y="1548040"/>
            <a:ext cx="11440859" cy="4153395"/>
          </a:xfrm>
          <a:prstGeom prst="rect">
            <a:avLst/>
          </a:prstGeom>
        </p:spPr>
        <p:txBody>
          <a:bodyPr>
            <a:normAutofit fontScale="92500" lnSpcReduction="20000"/>
          </a:bodyPr>
          <a:lstStyle/>
          <a:p>
            <a:pPr marL="0" indent="0">
              <a:buNone/>
              <a:defRPr sz="2000"/>
            </a:pPr>
            <a:r>
              <a:rPr lang="en-US" sz="3000" b="1" dirty="0"/>
              <a:t>Cubs</a:t>
            </a:r>
          </a:p>
          <a:p>
            <a:pPr>
              <a:defRPr sz="2000"/>
            </a:pPr>
            <a:r>
              <a:rPr lang="en-US" dirty="0"/>
              <a:t>No response.</a:t>
            </a:r>
          </a:p>
          <a:p>
            <a:pPr marL="0" indent="0">
              <a:buNone/>
              <a:defRPr sz="2000"/>
            </a:pPr>
            <a:endParaRPr lang="en-US" dirty="0"/>
          </a:p>
          <a:p>
            <a:pPr marL="0" indent="0">
              <a:buNone/>
              <a:defRPr sz="2000"/>
            </a:pPr>
            <a:r>
              <a:rPr lang="en-US" sz="3000" b="1" dirty="0"/>
              <a:t>Scouts BSA</a:t>
            </a:r>
          </a:p>
          <a:p>
            <a:pPr>
              <a:defRPr sz="2000"/>
            </a:pPr>
            <a:r>
              <a:rPr lang="en-US" b="0" i="0" dirty="0">
                <a:solidFill>
                  <a:srgbClr val="333E48"/>
                </a:solidFill>
                <a:effectLst/>
                <a:latin typeface="National2"/>
              </a:rPr>
              <a:t>We are all in it together but when troop size is small, it's the same folks doing everything so to add on additional volunteer work would be difficult </a:t>
            </a:r>
            <a:r>
              <a:rPr lang="en-US" dirty="0"/>
              <a:t>I believe we are doing our part, admittedly everyone can do more.</a:t>
            </a:r>
          </a:p>
          <a:p>
            <a:pPr>
              <a:defRPr sz="2000"/>
            </a:pPr>
            <a:r>
              <a:rPr lang="en-US" dirty="0"/>
              <a:t>We support district as we are able.</a:t>
            </a:r>
          </a:p>
          <a:p>
            <a:pPr>
              <a:defRPr sz="2000"/>
            </a:pPr>
            <a:r>
              <a:rPr lang="en-US" dirty="0"/>
              <a:t>Very limited.</a:t>
            </a:r>
          </a:p>
          <a:p>
            <a:pPr>
              <a:defRPr sz="2000"/>
            </a:pPr>
            <a:r>
              <a:rPr lang="en-US" dirty="0"/>
              <a:t>Supply volunteers to help with district events, participate in FOS, Scouting for Food, other service events.</a:t>
            </a:r>
          </a:p>
          <a:p>
            <a:pPr>
              <a:defRPr sz="2000"/>
            </a:pPr>
            <a:r>
              <a:rPr lang="en-US" dirty="0"/>
              <a:t>Participate in Scouting for Food covering our unit’s assigned territory, attend district Spring and Fall </a:t>
            </a:r>
            <a:r>
              <a:rPr lang="en-US" dirty="0" err="1"/>
              <a:t>caomporee</a:t>
            </a:r>
            <a:r>
              <a:rPr lang="en-US" dirty="0"/>
              <a:t> when possible (sorry we missed the CY21 Fall Camporee as our Scouts chose to attend Marshall High School homecoming event.)</a:t>
            </a:r>
          </a:p>
          <a:p>
            <a:pPr>
              <a:defRPr sz="2000"/>
            </a:pPr>
            <a:r>
              <a:rPr lang="en-US" dirty="0"/>
              <a:t>By attending and supporting the District’s programs.</a:t>
            </a:r>
          </a:p>
          <a:p>
            <a:pPr marL="0" indent="0">
              <a:buNone/>
              <a:defRPr sz="2000"/>
            </a:pPr>
            <a:endParaRPr dirty="0"/>
          </a:p>
        </p:txBody>
      </p:sp>
    </p:spTree>
    <p:extLst>
      <p:ext uri="{BB962C8B-B14F-4D97-AF65-F5344CB8AC3E}">
        <p14:creationId xmlns:p14="http://schemas.microsoft.com/office/powerpoint/2010/main" val="1417220357"/>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C5E0B4"/>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1330</TotalTime>
  <Words>3836</Words>
  <Application>Microsoft Office PowerPoint</Application>
  <PresentationFormat>Widescreen</PresentationFormat>
  <Paragraphs>343</Paragraphs>
  <Slides>43</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Arial</vt:lpstr>
      <vt:lpstr>Calibri</vt:lpstr>
      <vt:lpstr>Calibri Light</vt:lpstr>
      <vt:lpstr>Courier New</vt:lpstr>
      <vt:lpstr>National2</vt:lpstr>
      <vt:lpstr>New serif</vt:lpstr>
      <vt:lpstr>Nunito</vt:lpstr>
      <vt:lpstr>Raleway Medium</vt:lpstr>
      <vt:lpstr>Symbol</vt:lpstr>
      <vt:lpstr>Times New Roman</vt:lpstr>
      <vt:lpstr>Office Theme</vt:lpstr>
      <vt:lpstr>George Mason District  Roundtable</vt:lpstr>
      <vt:lpstr>PowerPoint Presentation</vt:lpstr>
      <vt:lpstr>Charter Renewal Status</vt:lpstr>
      <vt:lpstr>What Do Units Need from the District (continued)? </vt:lpstr>
      <vt:lpstr>2022 Activities – Unit Plans to Participate?</vt:lpstr>
      <vt:lpstr>Activities to Add to GM Program</vt:lpstr>
      <vt:lpstr>What Changes does your unit want in GM Program?</vt:lpstr>
      <vt:lpstr>How Likely Is Your Unit to Supply Volunteers for District Events?</vt:lpstr>
      <vt:lpstr>What is Unit’s Role in Supporting District?</vt:lpstr>
      <vt:lpstr>What is Unit’s Role in Supporting District (cont.)?</vt:lpstr>
      <vt:lpstr>Support Your Unit Needs from District?</vt:lpstr>
      <vt:lpstr>Support Your Unit Needs from District (Cont.)?</vt:lpstr>
      <vt:lpstr>Roundtable Attendance</vt:lpstr>
      <vt:lpstr>What Changes Would you Make to Roundtable?</vt:lpstr>
      <vt:lpstr>What Changes Would You Make to Roundtable (cont.)?</vt:lpstr>
      <vt:lpstr>International Peace Light – 12/13 @ 7:30pm - FUMC</vt:lpstr>
      <vt:lpstr>George Mason Program </vt:lpstr>
      <vt:lpstr>Current 2022 GM Calendar</vt:lpstr>
      <vt:lpstr>Scouting for Food</vt:lpstr>
      <vt:lpstr>Pi Day! Monday, March 14, 2022</vt:lpstr>
      <vt:lpstr>2022 George Mason Pinewood Derby</vt:lpstr>
      <vt:lpstr>District Court of Honor </vt:lpstr>
      <vt:lpstr>George Mason Hike-O-Ree</vt:lpstr>
      <vt:lpstr>Civic and Related Activities of Interest to Scouts </vt:lpstr>
      <vt:lpstr>Civic and Related Activities of Interest to Scouts – Cont.</vt:lpstr>
      <vt:lpstr>SCOUTS BSA Roundtable</vt:lpstr>
      <vt:lpstr>District Life to Eagle Seminar</vt:lpstr>
      <vt:lpstr>2022 District Merit Badge Event</vt:lpstr>
      <vt:lpstr>GEORGE MASON DISTRICT CAMPOREE </vt:lpstr>
      <vt:lpstr>Future Camporees</vt:lpstr>
      <vt:lpstr>GM High Adventure (December 2021)</vt:lpstr>
      <vt:lpstr>Training</vt:lpstr>
      <vt:lpstr>PowerPoint Presentation</vt:lpstr>
      <vt:lpstr>Shooting Sports</vt:lpstr>
      <vt:lpstr>And don’t forget the District’s various COPE and Climbing Opportunities!  COPE Game Day – Camp Snyder from 9:00 a.m. to 12:00 p.m.    Dec 11, 2021 (Sat.) January 8, 2022 (Sat.) February 13, 2022 (Sun.)  Level 1 &amp; Level 2 training in COPE &amp; Climbing programs need to be coordinated with COPE &amp; Climbing committee chair: Tony Waisanen &lt;ncac.cope@gmail.com&gt;</vt:lpstr>
      <vt:lpstr>Merit Badges</vt:lpstr>
      <vt:lpstr>SCHOLARSHIPS</vt:lpstr>
      <vt:lpstr>Glenn A. and Melinda W. Adams Award</vt:lpstr>
      <vt:lpstr>PowerPoint Presentation</vt:lpstr>
      <vt:lpstr>PowerPoint Presentation</vt:lpstr>
      <vt:lpstr>PowerPoint Presentation</vt:lpstr>
      <vt:lpstr>PowerPoint Presentation</vt:lpstr>
      <vt:lpstr>Other Topics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George Mason  District Roundtable</dc:title>
  <cp:lastModifiedBy>Merit_Badge Dean</cp:lastModifiedBy>
  <cp:revision>47</cp:revision>
  <cp:lastPrinted>2021-10-28T12:49:10Z</cp:lastPrinted>
  <dcterms:modified xsi:type="dcterms:W3CDTF">2021-12-10T21:21:23Z</dcterms:modified>
</cp:coreProperties>
</file>