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609" r:id="rId2"/>
    <p:sldId id="612" r:id="rId3"/>
    <p:sldId id="660" r:id="rId4"/>
    <p:sldId id="661" r:id="rId5"/>
    <p:sldId id="257" r:id="rId6"/>
    <p:sldId id="258" r:id="rId7"/>
    <p:sldId id="611" r:id="rId8"/>
    <p:sldId id="581" r:id="rId9"/>
    <p:sldId id="300" r:id="rId10"/>
    <p:sldId id="608" r:id="rId11"/>
    <p:sldId id="601" r:id="rId12"/>
    <p:sldId id="618" r:id="rId13"/>
    <p:sldId id="262" r:id="rId14"/>
    <p:sldId id="657" r:id="rId15"/>
    <p:sldId id="428" r:id="rId16"/>
    <p:sldId id="614" r:id="rId17"/>
    <p:sldId id="603" r:id="rId18"/>
    <p:sldId id="264" r:id="rId19"/>
    <p:sldId id="659" r:id="rId20"/>
    <p:sldId id="265" r:id="rId21"/>
    <p:sldId id="594" r:id="rId22"/>
    <p:sldId id="658" r:id="rId23"/>
    <p:sldId id="267" r:id="rId24"/>
    <p:sldId id="268" r:id="rId25"/>
    <p:sldId id="654" r:id="rId26"/>
    <p:sldId id="617" r:id="rId27"/>
    <p:sldId id="650" r:id="rId28"/>
  </p:sldIdLst>
  <p:sldSz cx="12192000" cy="68580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9ED"/>
    <a:srgbClr val="1C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outing.org/coronavirus/covid-19-faq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scoutingevent.com/082-5277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gmasonmeritbadgeday@gmail.co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uting.org/outdooradventures/open4adventure/" TargetMode="External"/><Relationship Id="rId2" Type="http://schemas.openxmlformats.org/officeDocument/2006/relationships/hyperlink" Target="https://www.ncacbsa.org/high-adventu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mailto:knechtjoe@yahoo.com" TargetMode="External"/><Relationship Id="rId4" Type="http://schemas.openxmlformats.org/officeDocument/2006/relationships/hyperlink" Target="https://tap.scouting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scoutingevent.com/082-53132" TargetMode="External"/><Relationship Id="rId7" Type="http://schemas.openxmlformats.org/officeDocument/2006/relationships/hyperlink" Target="https://scoutingevent.com/082-53087" TargetMode="External"/><Relationship Id="rId2" Type="http://schemas.openxmlformats.org/officeDocument/2006/relationships/hyperlink" Target="mailto:eaglescoutroy@cox.ne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cacbsa.org/the-university-of-scouting/" TargetMode="External"/><Relationship Id="rId5" Type="http://schemas.openxmlformats.org/officeDocument/2006/relationships/hyperlink" Target="https://scoutingevent.com/082-PWDBALOOMarch2022" TargetMode="External"/><Relationship Id="rId4" Type="http://schemas.openxmlformats.org/officeDocument/2006/relationships/hyperlink" Target="https://scoutingevent.com/082-PAXIOLSSPRING202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rsrogers4@gmail.com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mailto:johnhowlinjr@yahoo.com" TargetMode="External"/><Relationship Id="rId4" Type="http://schemas.openxmlformats.org/officeDocument/2006/relationships/hyperlink" Target="https://www.ncacbsa.org/wood-badg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ncacbsa-org.zoom.us/meeting/register/tZwkc-qspzwuG9DZE1skApoUPv8JCIB4uWN5?fbclid=IwAR2Y4qUrW4QGgWaIvNPcAuD1OfelDcBZ0QwsUIL_Gt0Fu8K1LbFhV6sPvks" TargetMode="External"/><Relationship Id="rId2" Type="http://schemas.openxmlformats.org/officeDocument/2006/relationships/hyperlink" Target="https://bit.ly/3flsIs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www.facebook.com/events/347492930170297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cbsa.org/george-mason/district-resources/merit-badges/rifle-shotgun-training/" TargetMode="External"/><Relationship Id="rId2" Type="http://schemas.openxmlformats.org/officeDocument/2006/relationships/hyperlink" Target="https://www.scouting.org/outdoor-programs/shooting-spor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ncacbsa.org/george-mason/district-resources/merit-badges/archery-trainin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M.MB.Dean@hotmail.com" TargetMode="External"/><Relationship Id="rId2" Type="http://schemas.openxmlformats.org/officeDocument/2006/relationships/hyperlink" Target="https://my.scouting.org/online-registration/65db9d1b-cedd-4900-a5ce-1c637b6aaf9e/applicant-typ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nesa.org/for-eagle-scouts/awards-and-recognition/service-project-of-the-year-award-2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acbsa.org/george-maso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hyperlink" Target="http://www.ncacbsa.org/stem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outingevent.com/082-5277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mailto:gm.adultrecognition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xfrm>
            <a:off x="167951" y="406400"/>
            <a:ext cx="12024049" cy="2387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George Mason District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Roundtable</a:t>
            </a:r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635968" y="3060862"/>
            <a:ext cx="9448800" cy="165576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, 202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oundtables - Patriot">
            <a:extLst>
              <a:ext uri="{FF2B5EF4-FFF2-40B4-BE49-F238E27FC236}">
                <a16:creationId xmlns:a16="http://schemas.microsoft.com/office/drawing/2014/main" id="{BECD56B6-7C0E-4BD1-8262-D63277E1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09" y="4028182"/>
            <a:ext cx="5916917" cy="24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11C05-B868-4752-B1CC-E09BEE0A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7720"/>
          </a:xfrm>
        </p:spPr>
        <p:txBody>
          <a:bodyPr/>
          <a:lstStyle/>
          <a:p>
            <a:r>
              <a:rPr lang="en-US" b="1" dirty="0"/>
              <a:t>George Mason Hike-O-</a:t>
            </a:r>
            <a:r>
              <a:rPr lang="en-US" b="1" dirty="0" err="1"/>
              <a:t>Ree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FA71-A77F-47C7-8CE0-47449395F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801" y="1292846"/>
            <a:ext cx="7051703" cy="54683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Annual GM Hike-O-</a:t>
            </a:r>
            <a:r>
              <a:rPr lang="en-US" dirty="0" err="1"/>
              <a:t>Ree</a:t>
            </a:r>
            <a:r>
              <a:rPr lang="en-US" dirty="0"/>
              <a:t> on weekends of May 7 and May 14 – 5/6 to 5/15/22.</a:t>
            </a:r>
          </a:p>
          <a:p>
            <a:r>
              <a:rPr lang="en-US" dirty="0"/>
              <a:t>Open to all (Cubs, Scouts BSA and Venturing Scouts), families and friends.</a:t>
            </a:r>
          </a:p>
          <a:p>
            <a:endParaRPr lang="en-US" sz="1300" dirty="0"/>
          </a:p>
          <a:p>
            <a:r>
              <a:rPr lang="en-US" dirty="0"/>
              <a:t>Any age, any place and any appropriate grouping – just keep track of how far you hiked.</a:t>
            </a:r>
          </a:p>
          <a:p>
            <a:endParaRPr lang="en-US" sz="1200" dirty="0"/>
          </a:p>
          <a:p>
            <a:r>
              <a:rPr lang="en-US" dirty="0"/>
              <a:t>Register on Council website (registration opening in early 2022).  $5.00 for a patch.  </a:t>
            </a:r>
          </a:p>
          <a:p>
            <a:endParaRPr lang="en-US" sz="1200" dirty="0"/>
          </a:p>
          <a:p>
            <a:r>
              <a:rPr lang="en-US" dirty="0"/>
              <a:t>Challenge – District Scouts, Scouters and families hike 2,022 miles.</a:t>
            </a:r>
          </a:p>
          <a:p>
            <a:endParaRPr lang="en-US" sz="1200" dirty="0"/>
          </a:p>
          <a:p>
            <a:r>
              <a:rPr lang="en-US" dirty="0"/>
              <a:t>Total the miles for each unit and notify Matt Burns at Burnsmj509@gmail.com.  We’ll see how big a total we reach.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3CF9A40-C74C-4218-A555-86F17FE8B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2" y="2669404"/>
            <a:ext cx="3745976" cy="24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3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0AC-446B-49BA-9D48-C1A35CA8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2997" cy="1325563"/>
          </a:xfrm>
        </p:spPr>
        <p:txBody>
          <a:bodyPr/>
          <a:lstStyle/>
          <a:p>
            <a:r>
              <a:rPr lang="en-US" b="1" dirty="0"/>
              <a:t>Civic and Related Activities of Interest to Scouts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6664-8F3B-4934-B74A-B194996F9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Dyke Marsh Sunday Morning Bird Walks – 8:00 a.m. on Sundays at Dyke Marsh in Alexandria</a:t>
            </a:r>
          </a:p>
          <a:p>
            <a:r>
              <a:rPr lang="en-US" dirty="0"/>
              <a:t>Huntley Meadows Monday Morning Bird Walk at 7:00 a.m. in Alexandria</a:t>
            </a:r>
          </a:p>
          <a:p>
            <a:r>
              <a:rPr lang="en-US" dirty="0"/>
              <a:t>Sully Historic Site Tours – Recurring weekly on Sunday, Thursday, Friday and Saturday.</a:t>
            </a:r>
          </a:p>
          <a:p>
            <a:r>
              <a:rPr lang="en-US" dirty="0"/>
              <a:t>Winter Waterfowl Hike – Jan 14 and Feb 11, 2022 from 9:00 a.m. to 11:00 a.m., Riverbend Park in Great Falls, VA.</a:t>
            </a:r>
          </a:p>
          <a:p>
            <a:r>
              <a:rPr lang="en-US" dirty="0"/>
              <a:t>Drawing and Learning About Animal Tracks &amp; Signs, 1/15/22 from 9:30 AM to 11:30 AM, Hidden Oaks Nature Center in Annadale</a:t>
            </a:r>
          </a:p>
          <a:p>
            <a:r>
              <a:rPr lang="en-US" dirty="0"/>
              <a:t>Family Fun – Bedrock to </a:t>
            </a:r>
            <a:r>
              <a:rPr lang="en-US" dirty="0" err="1"/>
              <a:t>Gardenbed</a:t>
            </a:r>
            <a:r>
              <a:rPr lang="en-US" dirty="0"/>
              <a:t> – 1/15/22 from 11:00 </a:t>
            </a:r>
            <a:r>
              <a:rPr lang="en-US" dirty="0" err="1"/>
              <a:t>a.m</a:t>
            </a:r>
            <a:r>
              <a:rPr lang="en-US" dirty="0"/>
              <a:t> to 12:00 at Green Spring Gardens and Horticultural Center, Alexandria, VA.</a:t>
            </a:r>
          </a:p>
          <a:p>
            <a:r>
              <a:rPr lang="en-US" dirty="0"/>
              <a:t>Beginning Wood Carving – 1/16/22, 2/6/22 and 2/20/22, from 1:00 to 3:00 p.m. at Colvin Run Mill in Great Falls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6552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0AC-446B-49BA-9D48-C1A35CA8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Civic and Related Activities of Interest to Scouts – Cont.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6664-8F3B-4934-B74A-B194996F9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Nature Explorers Virtual Club – Winter – Eight sessions from 1/17 to 3/9 at 10 a.m. on Mondays and 4 p.m. on Wednesdays, Huntley Meadows Park in Alexandria, VA.</a:t>
            </a:r>
          </a:p>
          <a:p>
            <a:r>
              <a:rPr lang="en-US" dirty="0"/>
              <a:t>Wildlife Walk at Huntley Meadows – 1/17 and 2/8/22 at Huntley Meadows Park in Alexandria</a:t>
            </a:r>
          </a:p>
          <a:p>
            <a:r>
              <a:rPr lang="en-US" dirty="0"/>
              <a:t>Friday Night </a:t>
            </a:r>
            <a:r>
              <a:rPr lang="en-US" dirty="0" err="1"/>
              <a:t>Skywatching</a:t>
            </a:r>
            <a:r>
              <a:rPr lang="en-US" dirty="0"/>
              <a:t> – The Turner Farm in Great Falls at 8:30 p.m.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Note: Tickets may be required or there may be charges for these activities.  We recommend checking the event website in advance.</a:t>
            </a:r>
          </a:p>
        </p:txBody>
      </p:sp>
    </p:spTree>
    <p:extLst>
      <p:ext uri="{BB962C8B-B14F-4D97-AF65-F5344CB8AC3E}">
        <p14:creationId xmlns:p14="http://schemas.microsoft.com/office/powerpoint/2010/main" val="3862223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xfrm>
            <a:off x="1051984" y="2304095"/>
            <a:ext cx="10515601" cy="1325564"/>
          </a:xfrm>
          <a:prstGeom prst="rect">
            <a:avLst/>
          </a:prstGeom>
        </p:spPr>
        <p:txBody>
          <a:bodyPr/>
          <a:lstStyle>
            <a:lvl1pPr algn="ctr"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b="1" dirty="0"/>
              <a:t>SCOUTS BSA Roundtable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A791-96E0-4CE5-88D4-C51B2142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Advancement 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0BB03-1010-474C-BC44-C5270D40F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904" y="1690688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BSA COVID Advancement Exceptions</a:t>
            </a:r>
          </a:p>
          <a:p>
            <a:pPr lvl="1"/>
            <a:r>
              <a:rPr lang="en-US" dirty="0"/>
              <a:t>Any requirements earned are earned – and must be counted toward advancement including after 3/1/22.</a:t>
            </a:r>
          </a:p>
          <a:p>
            <a:pPr lvl="1"/>
            <a:r>
              <a:rPr lang="en-US" dirty="0"/>
              <a:t>Examples of COVID Advancement Exceptions (see </a:t>
            </a:r>
            <a:r>
              <a:rPr lang="en-US" dirty="0">
                <a:hlinkClick r:id="rId2"/>
              </a:rPr>
              <a:t>COVID-19 FAQ | Boy Scouts of America (scouting.org)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Swimming – Second and First Class requirements deferred up to Life ranks.</a:t>
            </a:r>
          </a:p>
          <a:p>
            <a:pPr lvl="2"/>
            <a:r>
              <a:rPr lang="en-US" dirty="0"/>
              <a:t>Camping – Up to three nights of virtual camping per month allowed.</a:t>
            </a:r>
          </a:p>
          <a:p>
            <a:pPr lvl="1"/>
            <a:r>
              <a:rPr lang="en-US" dirty="0"/>
              <a:t>Effective February 28, 2022, these exceptions expire.  As of March 1, 2022, youth must complete all original rank and merit badge requirements as published by the BSA.</a:t>
            </a:r>
          </a:p>
          <a:p>
            <a:r>
              <a:rPr lang="en-US" u="sng" dirty="0"/>
              <a:t>Citizenship in Society Merit Badge</a:t>
            </a:r>
            <a:r>
              <a:rPr lang="en-US" dirty="0"/>
              <a:t> – Required as of 7/1/22</a:t>
            </a:r>
          </a:p>
          <a:p>
            <a:r>
              <a:rPr lang="en-US" u="sng" dirty="0"/>
              <a:t>New BSA Software for Councils</a:t>
            </a:r>
            <a:r>
              <a:rPr lang="en-US" dirty="0"/>
              <a:t> – Issues impacting units – Procedural Changes Coming Soon</a:t>
            </a:r>
          </a:p>
          <a:p>
            <a:pPr lvl="1"/>
            <a:r>
              <a:rPr lang="en-US" dirty="0"/>
              <a:t>Temporary delays in ESRA verification</a:t>
            </a:r>
          </a:p>
          <a:p>
            <a:pPr lvl="1"/>
            <a:r>
              <a:rPr lang="en-US" dirty="0"/>
              <a:t>Council working on new verification procedures.  Expect approval soon and delegation of verification to District Eagle Representatives.</a:t>
            </a:r>
          </a:p>
          <a:p>
            <a:pPr lvl="1"/>
            <a:r>
              <a:rPr lang="en-US" dirty="0"/>
              <a:t>Units will send ONLY ESRA electronically to Bethesda after Eagle Board of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827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4FAC4-7F0D-4F04-80FB-6395B06BD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4" y="126060"/>
            <a:ext cx="10515600" cy="1020262"/>
          </a:xfrm>
        </p:spPr>
        <p:txBody>
          <a:bodyPr/>
          <a:lstStyle/>
          <a:p>
            <a:r>
              <a:rPr lang="en-US" b="1" dirty="0"/>
              <a:t>District Life to Eagle Seminar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19B8B-CA7E-466D-B304-B27403471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001" y="1296418"/>
            <a:ext cx="7858233" cy="160315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Saturday, 29 January 2022</a:t>
            </a:r>
            <a:endParaRPr lang="en-US" dirty="0"/>
          </a:p>
          <a:p>
            <a:r>
              <a:rPr lang="en-US" b="1" dirty="0"/>
              <a:t>1:00 to 4:00 p.m.</a:t>
            </a:r>
            <a:endParaRPr lang="en-US" dirty="0"/>
          </a:p>
          <a:p>
            <a:r>
              <a:rPr lang="en-US" b="1" dirty="0"/>
              <a:t>Virtual</a:t>
            </a:r>
          </a:p>
          <a:p>
            <a:r>
              <a:rPr lang="en-US" b="1" dirty="0"/>
              <a:t>Register at:  </a:t>
            </a:r>
            <a:r>
              <a:rPr lang="en-US" b="1" dirty="0">
                <a:solidFill>
                  <a:srgbClr val="1C07B9"/>
                </a:solidFill>
                <a:hlinkClick r:id="rId2"/>
              </a:rPr>
              <a:t>https://scoutingevent.com/082-52778</a:t>
            </a:r>
            <a:endParaRPr lang="en-US" b="1" dirty="0">
              <a:solidFill>
                <a:srgbClr val="1C07B9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453816A-EBA4-46A7-B0ED-ABB67D79394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5" y="1065475"/>
            <a:ext cx="2043485" cy="2323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17EEEB-6990-4160-979C-1760F2989DB1}"/>
              </a:ext>
            </a:extLst>
          </p:cNvPr>
          <p:cNvSpPr txBox="1"/>
          <p:nvPr/>
        </p:nvSpPr>
        <p:spPr>
          <a:xfrm>
            <a:off x="151074" y="3468712"/>
            <a:ext cx="7399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Who should attend: </a:t>
            </a:r>
          </a:p>
          <a:p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Life Scouts or advanced Star Scouts who want to pursue the Eagle Rank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Eagle advisors, coaches or unit leaders that haven’t attended a seminar in two years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Parents of Scouts working on Eagle or other adults interested in Scouting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2CCAF4-D785-4100-A436-86F99F29D06A}"/>
              </a:ext>
            </a:extLst>
          </p:cNvPr>
          <p:cNvSpPr txBox="1"/>
          <p:nvPr/>
        </p:nvSpPr>
        <p:spPr>
          <a:xfrm>
            <a:off x="7550331" y="3898311"/>
            <a:ext cx="3766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Registration will be done online and must be received by 27 January 2022 to get the Zoom link.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Any questions contact Jack Lundin at 703-938-0369. </a:t>
            </a:r>
          </a:p>
        </p:txBody>
      </p:sp>
    </p:spTree>
    <p:extLst>
      <p:ext uri="{BB962C8B-B14F-4D97-AF65-F5344CB8AC3E}">
        <p14:creationId xmlns:p14="http://schemas.microsoft.com/office/powerpoint/2010/main" val="285164205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BD18-9B8E-4818-98FA-2EBE2B5C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20" y="204952"/>
            <a:ext cx="7809949" cy="972824"/>
          </a:xfrm>
        </p:spPr>
        <p:txBody>
          <a:bodyPr>
            <a:normAutofit/>
          </a:bodyPr>
          <a:lstStyle/>
          <a:p>
            <a:r>
              <a:rPr lang="en-US" b="1" dirty="0"/>
              <a:t>2022 District Merit Badge Event</a:t>
            </a: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DC58F37-8F6B-4663-9289-47F691804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0" y="1713548"/>
            <a:ext cx="3267942" cy="32679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D526DA-4309-4ED4-BF88-70ABE592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6" y="1292772"/>
            <a:ext cx="8293643" cy="5360276"/>
          </a:xfrm>
        </p:spPr>
        <p:txBody>
          <a:bodyPr>
            <a:normAutofit fontScale="92500"/>
          </a:bodyPr>
          <a:lstStyle/>
          <a:p>
            <a:r>
              <a:rPr lang="en-US" dirty="0"/>
              <a:t>March 5</a:t>
            </a:r>
            <a:r>
              <a:rPr lang="en-US" baseline="30000" dirty="0"/>
              <a:t>th</a:t>
            </a:r>
            <a:r>
              <a:rPr lang="en-US" dirty="0"/>
              <a:t>, 2022 at Fairfax Presbyterian Church in Fairfax.</a:t>
            </a:r>
          </a:p>
          <a:p>
            <a:r>
              <a:rPr lang="en-US" dirty="0"/>
              <a:t>Registration opened on December 23, 2021</a:t>
            </a:r>
          </a:p>
          <a:p>
            <a:r>
              <a:rPr lang="en-US" dirty="0"/>
              <a:t>Encourage Scouts to get merit badge books, read requirements and start tackling “pre-work” by early January 2022.</a:t>
            </a:r>
          </a:p>
          <a:p>
            <a:r>
              <a:rPr lang="en-US" dirty="0"/>
              <a:t>Adults needed to help staff merit badge classes and comply with YPT requirements.</a:t>
            </a:r>
          </a:p>
          <a:p>
            <a:r>
              <a:rPr lang="en-US" dirty="0"/>
              <a:t>Will need to meet NCAC, Virginia and Fairfax Presbyterian COVID protocols.  Policy coming soon to unit POCs.</a:t>
            </a:r>
          </a:p>
          <a:p>
            <a:r>
              <a:rPr lang="en-US" dirty="0"/>
              <a:t>Be prepared for possible changes. </a:t>
            </a:r>
          </a:p>
          <a:p>
            <a:r>
              <a:rPr lang="en-US" dirty="0"/>
              <a:t>Feedback to John Drisco at </a:t>
            </a:r>
            <a:r>
              <a:rPr lang="en-US" dirty="0">
                <a:hlinkClick r:id="rId3"/>
              </a:rPr>
              <a:t>gmasonmeritbadgeday@gmail.com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049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09C5-03CC-42CD-AC10-A01CC2E8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08" y="675860"/>
            <a:ext cx="3231412" cy="18322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GEORGE MASON DISTRICT CAMPOREE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26B6-1FC1-431C-8281-F6635395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0725" y="229358"/>
            <a:ext cx="3467967" cy="5799909"/>
          </a:xfrm>
        </p:spPr>
        <p:txBody>
          <a:bodyPr>
            <a:normAutofit fontScale="92500" lnSpcReduction="10000"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Date: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29 – May 1, 2022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and Theme: Rock Enon Scout Camp, Gore VA.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Shooting Sports</a:t>
            </a:r>
          </a:p>
          <a:p>
            <a:r>
              <a:rPr lang="en-US" sz="2400" dirty="0"/>
              <a:t>Online registration available on Council website in early 2022. </a:t>
            </a:r>
          </a:p>
          <a:p>
            <a:r>
              <a:rPr lang="en-US" sz="2400" dirty="0"/>
              <a:t>Leader Guide will be available on registration site a few weeks ahead of event.</a:t>
            </a:r>
          </a:p>
          <a:p>
            <a:r>
              <a:rPr lang="en-US" sz="2400" dirty="0"/>
              <a:t>Need unit volunteers to help run event.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DAE4D-2D90-4609-A004-DA578013D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18" y="1174623"/>
            <a:ext cx="4557063" cy="4154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0530F-44DD-469B-B755-F0361666C1FF}"/>
              </a:ext>
            </a:extLst>
          </p:cNvPr>
          <p:cNvSpPr txBox="1"/>
          <p:nvPr/>
        </p:nvSpPr>
        <p:spPr>
          <a:xfrm>
            <a:off x="444137" y="2416629"/>
            <a:ext cx="255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Camporee Director Andrew Zaso </a:t>
            </a:r>
          </a:p>
          <a:p>
            <a:r>
              <a:rPr lang="en-US" dirty="0"/>
              <a:t>(703) 434-2907 - AndrewZaso@gmail.com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F8030-C197-4F02-8795-44BE9AE9C22A}"/>
              </a:ext>
            </a:extLst>
          </p:cNvPr>
          <p:cNvSpPr txBox="1"/>
          <p:nvPr/>
        </p:nvSpPr>
        <p:spPr>
          <a:xfrm>
            <a:off x="934518" y="5683377"/>
            <a:ext cx="9188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Registration will open in early 2022</a:t>
            </a:r>
          </a:p>
        </p:txBody>
      </p:sp>
    </p:spTree>
    <p:extLst>
      <p:ext uri="{BB962C8B-B14F-4D97-AF65-F5344CB8AC3E}">
        <p14:creationId xmlns:p14="http://schemas.microsoft.com/office/powerpoint/2010/main" val="3574730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Future Camporees</a:t>
            </a:r>
          </a:p>
        </p:txBody>
      </p:sp>
      <p:sp>
        <p:nvSpPr>
          <p:cNvPr id="13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38199" y="1825625"/>
            <a:ext cx="5015486" cy="4351338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dirty="0"/>
              <a:t>Save the Dates!!!</a:t>
            </a:r>
          </a:p>
          <a:p>
            <a:pPr>
              <a:defRPr sz="1600"/>
            </a:pPr>
            <a:endParaRPr dirty="0"/>
          </a:p>
          <a:p>
            <a:pPr>
              <a:defRPr sz="2000"/>
            </a:pPr>
            <a:r>
              <a:rPr dirty="0"/>
              <a:t>George Mason </a:t>
            </a:r>
            <a:r>
              <a:rPr lang="en-US" dirty="0"/>
              <a:t>Fall </a:t>
            </a:r>
            <a:r>
              <a:rPr dirty="0"/>
              <a:t>2022 Camporee – </a:t>
            </a:r>
            <a:r>
              <a:rPr lang="en-US" dirty="0"/>
              <a:t>October 21 - 23</a:t>
            </a:r>
            <a:r>
              <a:rPr dirty="0"/>
              <a:t>, 2022</a:t>
            </a:r>
          </a:p>
          <a:p>
            <a:pPr marL="685800" lvl="1" indent="-228600">
              <a:spcBef>
                <a:spcPts val="500"/>
              </a:spcBef>
              <a:defRPr sz="1600"/>
            </a:pPr>
            <a:r>
              <a:rPr dirty="0"/>
              <a:t>Theme and Site TBD</a:t>
            </a:r>
            <a:endParaRPr sz="2400" dirty="0"/>
          </a:p>
          <a:p>
            <a:pPr>
              <a:defRPr sz="2000"/>
            </a:pPr>
            <a:r>
              <a:rPr dirty="0"/>
              <a:t>George Mason </a:t>
            </a:r>
            <a:r>
              <a:rPr lang="en-US" dirty="0"/>
              <a:t>Spring</a:t>
            </a:r>
            <a:r>
              <a:rPr dirty="0"/>
              <a:t> 202</a:t>
            </a:r>
            <a:r>
              <a:rPr lang="en-US" dirty="0"/>
              <a:t>3</a:t>
            </a:r>
            <a:r>
              <a:rPr dirty="0"/>
              <a:t> Camporee – </a:t>
            </a:r>
            <a:r>
              <a:rPr lang="en-US" dirty="0"/>
              <a:t>May 5-7</a:t>
            </a:r>
            <a:r>
              <a:rPr dirty="0"/>
              <a:t>, 202</a:t>
            </a:r>
            <a:r>
              <a:rPr lang="en-US" dirty="0"/>
              <a:t>3</a:t>
            </a:r>
            <a:endParaRPr dirty="0"/>
          </a:p>
          <a:p>
            <a:pPr marL="685800" lvl="1" indent="-228600">
              <a:spcBef>
                <a:spcPts val="500"/>
              </a:spcBef>
              <a:defRPr sz="1600"/>
            </a:pPr>
            <a:r>
              <a:rPr dirty="0"/>
              <a:t>Theme and Site TBD</a:t>
            </a:r>
            <a:endParaRPr sz="2400" dirty="0"/>
          </a:p>
          <a:p>
            <a:pPr>
              <a:defRPr sz="1600"/>
            </a:pPr>
            <a:endParaRPr sz="2400" dirty="0"/>
          </a:p>
          <a:p>
            <a:pPr>
              <a:defRPr sz="1600"/>
            </a:pPr>
            <a:r>
              <a:rPr dirty="0"/>
              <a:t>Please factor this into unit calendars/planning.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/>
              <a:t>Scouts are loyal – including loyalty to District activities.</a:t>
            </a:r>
          </a:p>
        </p:txBody>
      </p:sp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2"/>
          <a:srcRect l="4237" r="6810"/>
          <a:stretch>
            <a:fillRect/>
          </a:stretch>
        </p:blipFill>
        <p:spPr>
          <a:xfrm>
            <a:off x="6338315" y="1513490"/>
            <a:ext cx="5538159" cy="466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1B45-EE0C-409A-B547-13E58D36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83" y="851178"/>
            <a:ext cx="2898892" cy="1608059"/>
          </a:xfrm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 High Adventure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70296-5720-42C0-827D-D05CE08CCED9}"/>
              </a:ext>
            </a:extLst>
          </p:cNvPr>
          <p:cNvSpPr txBox="1"/>
          <p:nvPr/>
        </p:nvSpPr>
        <p:spPr>
          <a:xfrm>
            <a:off x="3206775" y="510684"/>
            <a:ext cx="8802623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NCAC High Adventure Committee (HAC)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pdates and announcements: </a:t>
            </a:r>
            <a:r>
              <a:rPr lang="en-US" sz="2000" b="1" i="0" u="sng" dirty="0">
                <a:solidFill>
                  <a:srgbClr val="196AD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https://www.ncacbsa.org/high-adventure/</a:t>
            </a:r>
            <a:endParaRPr lang="en-US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National High Adventure Base slots still available; 2023 registrations underway now (began 12 January).  Unified registration site: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https://www.scouting.org/outdooradventures/open4adventure/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Lenhok’sin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James River Canoe Trek (provisional and unit) spaces available for the 17-23 July expedition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Philmont Camperships deadline extended into January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Philmont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Preparedeness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Seminars (virtual)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Adventure Source Book, Volumes I and II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Wilderness First Aid vendor list updated (minimum 1 adult per crew)</a:t>
            </a:r>
            <a:endParaRPr lang="en-US" b="1" dirty="0">
              <a:solidFill>
                <a:srgbClr val="1D22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BSA Adventure Planning Resource: The Adventure Plan (TAP)    	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https://tap.scouting.org/ </a:t>
            </a:r>
            <a:endParaRPr lang="en-US" sz="2000" b="1" i="0" dirty="0">
              <a:solidFill>
                <a:srgbClr val="1D22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Contact Joe Knecht at 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knechtjoe@yahoo.com 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 you have questions regarding high adventure planning or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1D2228"/>
              </a:solidFill>
              <a:latin typeface="New serif"/>
            </a:endParaRPr>
          </a:p>
          <a:p>
            <a:endParaRPr lang="en-US" sz="1800" b="0" i="0" dirty="0">
              <a:solidFill>
                <a:srgbClr val="1D2228"/>
              </a:solidFill>
              <a:effectLst/>
              <a:latin typeface="New serif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47561B-52C9-4F94-AC17-0B8495C9642E}"/>
              </a:ext>
            </a:extLst>
          </p:cNvPr>
          <p:cNvSpPr txBox="1">
            <a:spLocks/>
          </p:cNvSpPr>
          <p:nvPr/>
        </p:nvSpPr>
        <p:spPr>
          <a:xfrm>
            <a:off x="307883" y="4626365"/>
            <a:ext cx="2898892" cy="90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CCED72-A6A7-454C-88F0-61C8E90719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3" y="2677812"/>
            <a:ext cx="2934089" cy="16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274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F634C833-9E10-489D-B007-573C4730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 b="8559"/>
          <a:stretch>
            <a:fillRect/>
          </a:stretch>
        </p:blipFill>
        <p:spPr bwMode="auto">
          <a:xfrm>
            <a:off x="1462088" y="1"/>
            <a:ext cx="920591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237308" y="208371"/>
            <a:ext cx="5120114" cy="87584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/>
              <a:t>Training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37622" y="1108364"/>
            <a:ext cx="7408801" cy="574963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 sz="2000" b="1"/>
            </a:pPr>
            <a:r>
              <a:rPr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Training </a:t>
            </a:r>
            <a:r>
              <a:rPr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For position-specific training at your unit, </a:t>
            </a:r>
            <a:endParaRPr lang="en-US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 sz="2000" b="1"/>
            </a:pPr>
            <a:r>
              <a:rPr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Roy De Lauder at </a:t>
            </a:r>
            <a:r>
              <a:rPr sz="2200" u="sng" dirty="0">
                <a:solidFill>
                  <a:srgbClr val="0000FF"/>
                </a:solidFill>
                <a:uFill>
                  <a:solidFill>
                    <a:srgbClr val="0563C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EagleScout.Roy@cox.net</a:t>
            </a:r>
            <a:r>
              <a:rPr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endParaRPr lang="en-US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 sz="2000" b="1"/>
            </a:pPr>
            <a:r>
              <a:rPr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Training Opportunities page on GM Web Site.</a:t>
            </a:r>
            <a:endParaRPr lang="en-US" sz="2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Country Outdoor Leadership Skills – </a:t>
            </a:r>
            <a:r>
              <a:rPr lang="en-US" sz="2200" b="1" dirty="0">
                <a:solidFill>
                  <a:srgbClr val="1C07B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03/05/22 </a:t>
            </a:r>
            <a:r>
              <a:rPr lang="en-US" sz="2200" b="1" dirty="0" err="1">
                <a:solidFill>
                  <a:srgbClr val="1C07B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Huntingtown</a:t>
            </a:r>
            <a:r>
              <a:rPr lang="en-US" sz="2200" b="1" dirty="0">
                <a:solidFill>
                  <a:srgbClr val="1C07B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, MD</a:t>
            </a:r>
            <a:endParaRPr lang="en-US" sz="2200" b="1" dirty="0">
              <a:solidFill>
                <a:srgbClr val="1C0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b="1" dirty="0">
              <a:solidFill>
                <a:srgbClr val="1C0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IOLS/BALOO –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2/19, 2/26 in Cheltenham, MD.  Campout on 3/19/22-3/20/22. </a:t>
            </a:r>
            <a:r>
              <a:rPr lang="en-US" sz="2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https://scoutingevent.com/082-PAXIOLSSPRING2022</a:t>
            </a:r>
            <a:endParaRPr lang="en-US" sz="2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BALOO – </a:t>
            </a:r>
            <a:r>
              <a:rPr lang="en-US" sz="2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03/26/22 Camp Snyder, Haymarket, VA</a:t>
            </a:r>
            <a:endParaRPr lang="en-US" sz="2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Scouting - </a:t>
            </a:r>
            <a:r>
              <a:rPr lang="en-US" sz="22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02/26/22 – Alexandria, VA</a:t>
            </a:r>
            <a:endParaRPr lang="en-US" sz="22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Wilderness First Aid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02/12/22 – Camp Snyder, Haymarket, VA</a:t>
            </a:r>
            <a:endParaRPr lang="en-US" sz="22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03/12/22 – Camp Snyder, Haymarket, VA</a:t>
            </a:r>
            <a:endParaRPr lang="en-US" sz="22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04/09/22 – Camp Snyder, Haymarket, VA</a:t>
            </a:r>
            <a:endParaRPr lang="en-US" sz="2200" b="1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8"/>
          <a:srcRect l="4616" r="15757"/>
          <a:stretch>
            <a:fillRect/>
          </a:stretch>
        </p:blipFill>
        <p:spPr>
          <a:xfrm>
            <a:off x="7415784" y="1"/>
            <a:ext cx="4776156" cy="5749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lnTo>
                  <a:pt x="107" y="900"/>
                </a:lnTo>
                <a:cubicBezTo>
                  <a:pt x="36" y="1590"/>
                  <a:pt x="0" y="2290"/>
                  <a:pt x="0" y="2998"/>
                </a:cubicBezTo>
                <a:cubicBezTo>
                  <a:pt x="0" y="10781"/>
                  <a:pt x="4417" y="17615"/>
                  <a:pt x="11071" y="21490"/>
                </a:cubicBezTo>
                <a:lnTo>
                  <a:pt x="1127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2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MJ\000 to sort\BSA Wood Badge\Branding\Woodbadge-_Horizonal_Full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9" y="243379"/>
            <a:ext cx="7252254" cy="17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C5B1-3A90-426A-B71E-24335B5BDFAE}"/>
              </a:ext>
            </a:extLst>
          </p:cNvPr>
          <p:cNvSpPr txBox="1"/>
          <p:nvPr/>
        </p:nvSpPr>
        <p:spPr>
          <a:xfrm>
            <a:off x="6445530" y="4282165"/>
            <a:ext cx="48356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aleway Medium" panose="020B0603030101060003" pitchFamily="34" charset="0"/>
              </a:rPr>
              <a:t>Fall Course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Registration Opens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April 30, 2022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#1: </a:t>
            </a:r>
            <a:r>
              <a:rPr lang="en-US" b="1" dirty="0">
                <a:latin typeface="Raleway Medium" panose="020B0603030101060003" pitchFamily="34" charset="0"/>
              </a:rPr>
              <a:t>September 9 – 11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#2: </a:t>
            </a:r>
            <a:r>
              <a:rPr lang="en-US" b="1" dirty="0">
                <a:latin typeface="Raleway Medium" panose="020B0603030101060003" pitchFamily="34" charset="0"/>
              </a:rPr>
              <a:t>October 8 – 9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Course Director: Mr. Rick Rogers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3"/>
              </a:rPr>
              <a:t>rsrogers4@gmail.com</a:t>
            </a:r>
            <a:endParaRPr lang="en-US" i="1" dirty="0">
              <a:latin typeface="Raleway Medium" panose="020B06030301010600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A2914-B7E1-4322-BA62-3C60A207A568}"/>
              </a:ext>
            </a:extLst>
          </p:cNvPr>
          <p:cNvSpPr txBox="1"/>
          <p:nvPr/>
        </p:nvSpPr>
        <p:spPr>
          <a:xfrm>
            <a:off x="927233" y="4282165"/>
            <a:ext cx="48356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aleway Medium" panose="020B0603030101060003" pitchFamily="34" charset="0"/>
              </a:rPr>
              <a:t>Spring Course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Register at: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4"/>
              </a:rPr>
              <a:t>https://www.ncacbsa.org/wood-badge/</a:t>
            </a:r>
            <a:endParaRPr lang="en-US" i="1" dirty="0">
              <a:latin typeface="Raleway Medium" panose="020B0603030101060003" pitchFamily="34" charset="0"/>
            </a:endParaRP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#1: </a:t>
            </a:r>
            <a:r>
              <a:rPr lang="en-US" b="1" dirty="0">
                <a:latin typeface="Raleway Medium" panose="020B0603030101060003" pitchFamily="34" charset="0"/>
              </a:rPr>
              <a:t>April 29 – May 1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#2: </a:t>
            </a:r>
            <a:r>
              <a:rPr lang="en-US" b="1" dirty="0">
                <a:latin typeface="Raleway Medium" panose="020B0603030101060003" pitchFamily="34" charset="0"/>
              </a:rPr>
              <a:t>May 14 – 15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Course Director: Mr. John </a:t>
            </a:r>
            <a:r>
              <a:rPr lang="en-US" i="1" dirty="0" err="1">
                <a:latin typeface="Raleway Medium" panose="020B0603030101060003" pitchFamily="34" charset="0"/>
              </a:rPr>
              <a:t>Howlin</a:t>
            </a:r>
            <a:endParaRPr lang="en-US" i="1" dirty="0">
              <a:latin typeface="Raleway Medium" panose="020B0603030101060003" pitchFamily="34" charset="0"/>
            </a:endParaRP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5"/>
              </a:rPr>
              <a:t>johnhowlinjr@yahoo.com</a:t>
            </a:r>
            <a:endParaRPr lang="en-US" i="1" dirty="0">
              <a:latin typeface="Raleway Medium" panose="020B060303010106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20" y="2062716"/>
            <a:ext cx="8516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BSA’s ultimate leadership training for </a:t>
            </a:r>
            <a:r>
              <a:rPr lang="en-US" u="sng" dirty="0">
                <a:latin typeface="Raleway Medium" panose="020B0603030101060003" pitchFamily="34" charset="0"/>
              </a:rPr>
              <a:t>ALL</a:t>
            </a:r>
            <a:r>
              <a:rPr lang="en-US" dirty="0">
                <a:latin typeface="Raleway Medium" panose="020B0603030101060003" pitchFamily="34" charset="0"/>
              </a:rPr>
              <a:t> adult leaders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Applicable to </a:t>
            </a:r>
            <a:r>
              <a:rPr lang="en-US" u="sng" dirty="0">
                <a:latin typeface="Raleway Medium" panose="020B0603030101060003" pitchFamily="34" charset="0"/>
              </a:rPr>
              <a:t>every</a:t>
            </a:r>
            <a:r>
              <a:rPr lang="en-US" dirty="0">
                <a:latin typeface="Raleway Medium" panose="020B0603030101060003" pitchFamily="34" charset="0"/>
              </a:rPr>
              <a:t> program:  Cubs, Scouts BSA, Venturing, Sea Scouts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Applicable to </a:t>
            </a:r>
            <a:r>
              <a:rPr lang="en-US" u="sng" dirty="0">
                <a:latin typeface="Raleway Medium" panose="020B0603030101060003" pitchFamily="34" charset="0"/>
              </a:rPr>
              <a:t>every</a:t>
            </a:r>
            <a:r>
              <a:rPr lang="en-US" dirty="0">
                <a:latin typeface="Raleway Medium" panose="020B0603030101060003" pitchFamily="34" charset="0"/>
              </a:rPr>
              <a:t> level: unit, district, or council level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An exciting &amp; inspiring course that infuses your units with fun &amp; meaning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Leaders develop real-world, hands-on skills to ensure our youth are getting everything they are promised from the program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215F42-FF5B-46D1-8CB7-9A50D64582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98" y="4135451"/>
            <a:ext cx="798864" cy="1728531"/>
          </a:xfrm>
          <a:prstGeom prst="rect">
            <a:avLst/>
          </a:prstGeom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B276B9A9-C8B3-485D-BF85-1ADC0FA9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41300"/>
            <a:ext cx="30861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173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F7A59-D0A1-465E-BE0F-A47A0AF16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Invasive Species (Vine) Webinar – 1/19/22 @7:30pm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47DAD8-0906-42ED-9B09-4826D6D88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173" y="3836504"/>
            <a:ext cx="11009243" cy="222636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Join the tree rescuers: Learn how to spot and report trees that are being killed by invasive non-native vines. Help educate your community and save our trees.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Open to all (Cubs, Scouts BSA and Venturing Scouts).</a:t>
            </a:r>
            <a:b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Participation in the Tree Rescuer project will meet the requirement for conservation hours and several BSA conservation awards.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Register at -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https://bit.ly/3flsIss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here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u="sng" dirty="0">
                <a:solidFill>
                  <a:srgbClr val="1B6AC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u="sng" dirty="0">
              <a:solidFill>
                <a:srgbClr val="1B6AC9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 details - </a:t>
            </a:r>
            <a:r>
              <a:rPr lang="en-US" sz="1800" i="1" u="sng" dirty="0">
                <a:solidFill>
                  <a:srgbClr val="1B6AC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https://www.facebook.com/events/347492930170297/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in a forest&#10;&#10;Description automatically generated with low confidence">
            <a:extLst>
              <a:ext uri="{FF2B5EF4-FFF2-40B4-BE49-F238E27FC236}">
                <a16:creationId xmlns:a16="http://schemas.microsoft.com/office/drawing/2014/main" id="{C3A8EC13-EF7C-405F-A5EF-A3E04C9D2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086" y="1353985"/>
            <a:ext cx="7935558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562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Shooting Sports</a:t>
            </a:r>
          </a:p>
        </p:txBody>
      </p:sp>
      <p:sp>
        <p:nvSpPr>
          <p:cNvPr id="1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rPr dirty="0"/>
              <a:t>Requests for Shooting Events – Lead Time!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50+ scouts - 6mos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Less than 50 scouts -  3mos</a:t>
            </a:r>
          </a:p>
          <a:p>
            <a:pPr>
              <a:lnSpc>
                <a:spcPct val="81000"/>
              </a:lnSpc>
            </a:pPr>
            <a:r>
              <a:rPr dirty="0"/>
              <a:t>Shooting on private land: 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Requirements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Permissions/protocols</a:t>
            </a:r>
          </a:p>
          <a:p>
            <a:pPr>
              <a:lnSpc>
                <a:spcPct val="81000"/>
              </a:lnSpc>
            </a:pPr>
            <a:r>
              <a:rPr dirty="0"/>
              <a:t>Shooting Sports</a:t>
            </a:r>
            <a:r>
              <a:rPr lang="en-US" dirty="0"/>
              <a:t> – </a:t>
            </a:r>
            <a:r>
              <a:rPr lang="en-US" dirty="0">
                <a:hlinkClick r:id="rId2"/>
              </a:rPr>
              <a:t>scouting.org/outdoor-programs/shooting Sports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81000"/>
              </a:lnSpc>
            </a:pPr>
            <a:r>
              <a:rPr dirty="0"/>
              <a:t>Shooting Sports Instructor Classes: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Rifle/Shotgun</a:t>
            </a:r>
            <a:r>
              <a:rPr dirty="0"/>
              <a:t>       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Archery</a:t>
            </a:r>
            <a:r>
              <a:rPr dirty="0">
                <a:solidFill>
                  <a:srgbClr val="000000"/>
                </a:solidFill>
              </a:rPr>
              <a:t> (Virtual classes available)</a:t>
            </a:r>
          </a:p>
        </p:txBody>
      </p:sp>
      <p:pic>
        <p:nvPicPr>
          <p:cNvPr id="151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590" y="202292"/>
            <a:ext cx="3105571" cy="195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371" y="2276660"/>
            <a:ext cx="2004428" cy="1724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845C2007-E900-4CCD-9A46-F9CB7A4A94FB.jpeg" descr="845C2007-E900-4CCD-9A46-F9CB7A4A94FB.jpeg"/>
          <p:cNvPicPr>
            <a:picLocks noChangeAspect="1"/>
          </p:cNvPicPr>
          <p:nvPr/>
        </p:nvPicPr>
        <p:blipFill>
          <a:blip r:embed="rId2"/>
          <a:srcRect t="75" b="75"/>
          <a:stretch>
            <a:fillRect/>
          </a:stretch>
        </p:blipFill>
        <p:spPr>
          <a:xfrm>
            <a:off x="7323492" y="6296"/>
            <a:ext cx="5297254" cy="5289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01064220-D1F1-4BC8-868D-B347C166080B.jpeg" descr="01064220-D1F1-4BC8-868D-B347C166080B.jpeg"/>
          <p:cNvPicPr>
            <a:picLocks noChangeAspect="1"/>
          </p:cNvPicPr>
          <p:nvPr/>
        </p:nvPicPr>
        <p:blipFill>
          <a:blip r:embed="rId3"/>
          <a:srcRect t="75" b="75"/>
          <a:stretch>
            <a:fillRect/>
          </a:stretch>
        </p:blipFill>
        <p:spPr>
          <a:xfrm>
            <a:off x="-924703" y="-2942"/>
            <a:ext cx="6874208" cy="6863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03F771F7-AF20-43F0-8816-3C98D83FACA7.jpeg" descr="03F771F7-AF20-43F0-8816-3C98D83FACA7.jpe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75" b="75"/>
          <a:stretch>
            <a:fillRect/>
          </a:stretch>
        </p:blipFill>
        <p:spPr>
          <a:xfrm>
            <a:off x="9137942" y="3834025"/>
            <a:ext cx="3007049" cy="3002533"/>
          </a:xfrm>
          <a:prstGeom prst="rect">
            <a:avLst/>
          </a:prstGeom>
          <a:ln w="76200">
            <a:solidFill>
              <a:schemeClr val="accent4"/>
            </a:solidFill>
            <a:miter lim="800000"/>
          </a:ln>
        </p:spPr>
      </p:pic>
      <p:sp>
        <p:nvSpPr>
          <p:cNvPr id="157" name="And don’t forget the District’s various COPE and Climbing Opportunities!…"/>
          <p:cNvSpPr txBox="1">
            <a:spLocks noGrp="1"/>
          </p:cNvSpPr>
          <p:nvPr>
            <p:ph type="title"/>
          </p:nvPr>
        </p:nvSpPr>
        <p:spPr>
          <a:xfrm>
            <a:off x="3340086" y="10205"/>
            <a:ext cx="4481881" cy="5281336"/>
          </a:xfrm>
          <a:prstGeom prst="rect">
            <a:avLst/>
          </a:prstGeom>
          <a:gradFill>
            <a:gsLst>
              <a:gs pos="0">
                <a:schemeClr val="accent4">
                  <a:hueOff val="-406799"/>
                  <a:lumOff val="30382"/>
                </a:schemeClr>
              </a:gs>
              <a:gs pos="50000">
                <a:srgbClr val="FFD58D"/>
              </a:gs>
              <a:gs pos="100000">
                <a:schemeClr val="accent4">
                  <a:hueOff val="-362075"/>
                  <a:lumOff val="23565"/>
                </a:schemeClr>
              </a:gs>
            </a:gsLst>
            <a:lin ang="5400000"/>
          </a:gradFill>
          <a:ln w="6350">
            <a:solidFill>
              <a:schemeClr val="accent4"/>
            </a:solidFill>
            <a:miter lim="800000"/>
          </a:ln>
        </p:spPr>
        <p:txBody>
          <a:bodyPr lIns="101600" tIns="101600" rIns="101600" bIns="101600" anchor="t"/>
          <a:lstStyle/>
          <a:p>
            <a:pPr defTabSz="905255">
              <a:lnSpc>
                <a:spcPct val="100000"/>
              </a:lnSpc>
              <a:defRPr sz="1782" spc="35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And don’t forget the District’s various COPE and Climbing Opportunities!</a:t>
            </a:r>
          </a:p>
          <a:p>
            <a:pPr marL="178668" indent="-178668" defTabSz="905255">
              <a:lnSpc>
                <a:spcPct val="100000"/>
              </a:lnSpc>
              <a:buSzPct val="100000"/>
              <a:defRPr sz="1782" spc="35">
                <a:latin typeface="+mj-lt"/>
                <a:ea typeface="+mj-ea"/>
                <a:cs typeface="+mj-cs"/>
                <a:sym typeface="Calibri"/>
              </a:defRPr>
            </a:pPr>
            <a:br>
              <a:rPr lang="en-US" dirty="0"/>
            </a:br>
            <a:r>
              <a:rPr lang="en-US" dirty="0"/>
              <a:t>COPE Game Day – Camp Snyder from</a:t>
            </a:r>
            <a:br>
              <a:rPr lang="en-US" dirty="0"/>
            </a:br>
            <a:r>
              <a:rPr lang="en-US" dirty="0"/>
              <a:t>9:00 a.m. to 12:00 p.m.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February 13, 2022 (Sun.)</a:t>
            </a:r>
            <a:br>
              <a:rPr lang="en-US" dirty="0"/>
            </a:br>
            <a:endParaRPr dirty="0"/>
          </a:p>
          <a:p>
            <a:pPr defTabSz="905255">
              <a:lnSpc>
                <a:spcPct val="100000"/>
              </a:lnSpc>
              <a:defRPr sz="1782" spc="35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Level 1 &amp; Level 2 training in COPE &amp; Climbing programs need to be coordinated with COPE &amp; Climbing committee chair: Tony </a:t>
            </a:r>
            <a:r>
              <a:rPr dirty="0" err="1"/>
              <a:t>Waisanen</a:t>
            </a:r>
            <a:r>
              <a:rPr dirty="0"/>
              <a:t> &lt;</a:t>
            </a:r>
            <a:r>
              <a:rPr u="sng" dirty="0">
                <a:solidFill>
                  <a:srgbClr val="2409ED"/>
                </a:solidFill>
              </a:rPr>
              <a:t>ncac.cope@gmail.com</a:t>
            </a:r>
            <a:r>
              <a:rPr dirty="0"/>
              <a:t>&gt;</a:t>
            </a:r>
          </a:p>
        </p:txBody>
      </p:sp>
      <p:sp>
        <p:nvSpPr>
          <p:cNvPr id="158" name="Interested in obtaining a deck…"/>
          <p:cNvSpPr txBox="1"/>
          <p:nvPr/>
        </p:nvSpPr>
        <p:spPr>
          <a:xfrm>
            <a:off x="5949505" y="5504080"/>
            <a:ext cx="310918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/>
            <a:r>
              <a:rPr dirty="0"/>
              <a:t>Interested in obtaining a deck </a:t>
            </a:r>
          </a:p>
          <a:p>
            <a:pPr algn="r"/>
            <a:r>
              <a:rPr dirty="0"/>
              <a:t>of COFFFEE &amp; TEA game cards, </a:t>
            </a:r>
          </a:p>
          <a:p>
            <a:pPr algn="r"/>
            <a:r>
              <a:rPr dirty="0"/>
              <a:t>E-mail </a:t>
            </a:r>
            <a:r>
              <a:rPr u="sng" dirty="0">
                <a:solidFill>
                  <a:srgbClr val="2409ED"/>
                </a:solidFill>
              </a:rPr>
              <a:t>JohnLesko57@gmail.com</a:t>
            </a:r>
          </a:p>
          <a:p>
            <a:pPr algn="r"/>
            <a:r>
              <a:rPr dirty="0"/>
              <a:t>—————————————&gt;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xfrm>
            <a:off x="629194" y="157712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Merit Badges</a:t>
            </a:r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29193" y="1365835"/>
            <a:ext cx="9860282" cy="5258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72000"/>
              </a:lnSpc>
              <a:defRPr sz="1700"/>
            </a:pPr>
            <a:r>
              <a:rPr sz="2000" dirty="0"/>
              <a:t>Every merit badge counselor needs to be on the District </a:t>
            </a:r>
            <a:r>
              <a:rPr lang="en-US" sz="2000" dirty="0"/>
              <a:t>c</a:t>
            </a:r>
            <a:r>
              <a:rPr sz="2000" dirty="0"/>
              <a:t>harter.  The time for action is NOW!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The online Merit Badge Counselor </a:t>
            </a:r>
            <a:r>
              <a:rPr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registration</a:t>
            </a:r>
            <a:r>
              <a:rPr sz="2000" dirty="0"/>
              <a:t> works for all Scouters who do not already hold another District position. 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lang="en-US" sz="800" dirty="0"/>
          </a:p>
          <a:p>
            <a:pPr>
              <a:lnSpc>
                <a:spcPct val="72000"/>
              </a:lnSpc>
              <a:defRPr sz="1700"/>
            </a:pPr>
            <a:r>
              <a:rPr lang="en-US" sz="2000" dirty="0">
                <a:solidFill>
                  <a:srgbClr val="FF0000"/>
                </a:solidFill>
              </a:rPr>
              <a:t>New Merit Badge Counselors must complete online merit badge counselor training, in addition to YPT, after November 1, 2021.  Existing merit badge counselors have until 12/31/22 to complete training.</a:t>
            </a:r>
          </a:p>
          <a:p>
            <a:pPr>
              <a:lnSpc>
                <a:spcPct val="72000"/>
              </a:lnSpc>
              <a:defRPr sz="1700"/>
            </a:pPr>
            <a:endParaRPr sz="800" dirty="0">
              <a:solidFill>
                <a:srgbClr val="FF0000"/>
              </a:solidFill>
            </a:endParaRPr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Be sure the counselor uses his/her legal name – no nicknames.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Merit Badge Counselors, or the unit Dean/Leader, also need to scan and send Margee the </a:t>
            </a:r>
            <a:r>
              <a:rPr sz="2000" dirty="0">
                <a:solidFill>
                  <a:schemeClr val="tx1"/>
                </a:solidFill>
              </a:rPr>
              <a:t>Merit Badge </a:t>
            </a:r>
            <a:r>
              <a:rPr lang="en-US" sz="2000" dirty="0">
                <a:solidFill>
                  <a:schemeClr val="tx1"/>
                </a:solidFill>
              </a:rPr>
              <a:t>Counselor Information Form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/>
              <a:t>listing the badges the counselor is applying to teach and providing a justification of his/her qualifications.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Youth Protection Training is the essential first step.  Don’t hit “send” on the application without it!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Contact Margee if you have questions at </a:t>
            </a:r>
            <a:r>
              <a:rPr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GM.MB.Dean@hotmail.com</a:t>
            </a:r>
            <a:r>
              <a:rPr sz="2000" dirty="0"/>
              <a:t>. </a:t>
            </a:r>
          </a:p>
        </p:txBody>
      </p:sp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5" y="740665"/>
            <a:ext cx="895350" cy="273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125" y="3474339"/>
            <a:ext cx="904875" cy="271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640C-10C4-4C84-AB42-465565CB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chemeClr val="tx1"/>
                </a:solidFill>
              </a:rPr>
              <a:t>Glenn A. and Melinda W. Adams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28D5-E312-4C5D-B21B-3DF8AFD08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473008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Recognizes a noteworthy Eagle Scout Service Project.</a:t>
            </a:r>
          </a:p>
          <a:p>
            <a:r>
              <a:rPr lang="en-US" sz="2000" dirty="0"/>
              <a:t>Deadline is January 21, 2022</a:t>
            </a:r>
          </a:p>
          <a:p>
            <a:r>
              <a:rPr lang="en-US" sz="2000" dirty="0"/>
              <a:t>Anyone can make a nomination. </a:t>
            </a:r>
            <a:r>
              <a:rPr lang="en-US" sz="1400" dirty="0">
                <a:hlinkClick r:id="rId2"/>
              </a:rPr>
              <a:t>ADAMS-NATIONAL-EAGLE-SCOUT-SERVICE-PROJECT-OF-THE-YEAR-NOMINATION-FORM.pdf (nesa.org)</a:t>
            </a:r>
            <a:endParaRPr lang="en-US" sz="2000" dirty="0"/>
          </a:p>
          <a:p>
            <a:r>
              <a:rPr lang="en-US" sz="2000" dirty="0"/>
              <a:t>Scout must sign application to document their “consent.”</a:t>
            </a:r>
          </a:p>
          <a:p>
            <a:r>
              <a:rPr lang="en-US" sz="2000" dirty="0"/>
              <a:t>Also needs an electronic copy of the project workbook.</a:t>
            </a:r>
          </a:p>
          <a:p>
            <a:r>
              <a:rPr lang="en-US" sz="2000" dirty="0"/>
              <a:t>Some nominations include video.</a:t>
            </a:r>
          </a:p>
          <a:p>
            <a:r>
              <a:rPr lang="en-US" sz="2000" dirty="0"/>
              <a:t>Winners can receive:</a:t>
            </a:r>
          </a:p>
          <a:p>
            <a:pPr lvl="1"/>
            <a:r>
              <a:rPr lang="en-US" sz="2000" dirty="0"/>
              <a:t>$500 at the Council level.</a:t>
            </a:r>
          </a:p>
          <a:p>
            <a:pPr lvl="1"/>
            <a:r>
              <a:rPr lang="en-US" sz="2000" dirty="0"/>
              <a:t>$500 at the Regional (Northeast) level.</a:t>
            </a:r>
          </a:p>
          <a:p>
            <a:pPr lvl="1"/>
            <a:r>
              <a:rPr lang="en-US" sz="2000" dirty="0"/>
              <a:t>$2,500 for National winner.</a:t>
            </a:r>
          </a:p>
        </p:txBody>
      </p:sp>
      <p:pic>
        <p:nvPicPr>
          <p:cNvPr id="5" name="Picture 4" descr="A picture containing bird, clock&#10;&#10;Description automatically generated">
            <a:extLst>
              <a:ext uri="{FF2B5EF4-FFF2-40B4-BE49-F238E27FC236}">
                <a16:creationId xmlns:a16="http://schemas.microsoft.com/office/drawing/2014/main" id="{866EACF0-560D-4E49-B292-07CE2507D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62" y="5370162"/>
            <a:ext cx="6894236" cy="10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261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42ED717A-FA3A-4F58-94D8-DC7773E8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Other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C177-CE9F-403A-9687-7FCF2C830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Order of the Arrow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Announcements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Executive Minute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Chair Minute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Commissioner Minute</a:t>
            </a:r>
          </a:p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Minutes and slides available on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GMD web site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(District Resources, Roundtable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>
              <a:defRPr/>
            </a:pP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meeting – February 10, 2022 at 7:30pm (Thoreau MS)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EEA3-8C61-4894-85F2-39B9F948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Council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40941-7A55-4DA3-B933-0470FF654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4173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9813-E83D-45EC-A0E2-B9D5B338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Rock – Open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C82F-48E0-4503-B1D8-278005B42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5031"/>
            <a:ext cx="10515600" cy="5332820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Cub Scout Adult Participation</a:t>
            </a:r>
            <a:r>
              <a:rPr lang="en-US" dirty="0"/>
              <a:t> – How do I get parents to volunteer?</a:t>
            </a:r>
          </a:p>
          <a:p>
            <a:r>
              <a:rPr lang="en-US" u="sng" dirty="0"/>
              <a:t>Recharter “on-hold</a:t>
            </a:r>
            <a:r>
              <a:rPr lang="en-US" dirty="0"/>
              <a:t>” – What does that mean, when will I get updates, will we lose access like last year?</a:t>
            </a:r>
          </a:p>
          <a:p>
            <a:r>
              <a:rPr lang="en-US" u="sng" dirty="0"/>
              <a:t>Merit Badge Counselors </a:t>
            </a:r>
            <a:r>
              <a:rPr lang="en-US" dirty="0"/>
              <a:t>– Lost several last year due to the switch to the new system.  How to get them reregistered?  Paperwork seems to get lost when we send it in.</a:t>
            </a:r>
          </a:p>
          <a:p>
            <a:r>
              <a:rPr lang="en-US" u="sng" dirty="0"/>
              <a:t>Recruiting event in Spring </a:t>
            </a:r>
            <a:r>
              <a:rPr lang="en-US" dirty="0"/>
              <a:t>– Does anyone else do a spring recruitment?  Do you hold a special event or invite to a unit meeting? Can we use the Geofencing for recruiting during the Spring? </a:t>
            </a:r>
          </a:p>
          <a:p>
            <a:r>
              <a:rPr lang="en-US" u="sng" dirty="0"/>
              <a:t>System issues</a:t>
            </a:r>
            <a:r>
              <a:rPr lang="en-US" dirty="0"/>
              <a:t> – I have had issues with my.scouting.org and Scoutbook and the recharter system in IA.  Is there a better way than email to resolve?</a:t>
            </a:r>
          </a:p>
          <a:p>
            <a:r>
              <a:rPr lang="en-US" u="sng" dirty="0"/>
              <a:t>Charter Renewal </a:t>
            </a:r>
            <a:r>
              <a:rPr lang="en-US" dirty="0"/>
              <a:t>– Still have some adults that haven’t turned in their paperwork (Incomplete App, CBC, or YPT).  How do you get them to do this timely?  We are late on Charter Renewal.</a:t>
            </a:r>
          </a:p>
          <a:p>
            <a:r>
              <a:rPr lang="en-US" u="sng" dirty="0"/>
              <a:t>Cub Campout </a:t>
            </a:r>
            <a:r>
              <a:rPr lang="en-US" dirty="0"/>
              <a:t>– What has been your best location for a cub campout?</a:t>
            </a:r>
          </a:p>
        </p:txBody>
      </p:sp>
    </p:spTree>
    <p:extLst>
      <p:ext uri="{BB962C8B-B14F-4D97-AF65-F5344CB8AC3E}">
        <p14:creationId xmlns:p14="http://schemas.microsoft.com/office/powerpoint/2010/main" val="28081732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 txBox="1">
            <a:spLocks noGrp="1"/>
          </p:cNvSpPr>
          <p:nvPr>
            <p:ph type="ctrTitle"/>
          </p:nvPr>
        </p:nvSpPr>
        <p:spPr>
          <a:xfrm>
            <a:off x="1524000" y="149402"/>
            <a:ext cx="9144000" cy="989272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George Mason Program </a:t>
            </a:r>
          </a:p>
        </p:txBody>
      </p:sp>
      <p:pic>
        <p:nvPicPr>
          <p:cNvPr id="9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714" y="1022870"/>
            <a:ext cx="3249386" cy="408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874" y="5187950"/>
            <a:ext cx="2222190" cy="167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9447"/>
            <a:ext cx="3764192" cy="1443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714" y="5331459"/>
            <a:ext cx="2074546" cy="138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074" y="2292350"/>
            <a:ext cx="1574801" cy="289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14" descr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45537"/>
            <a:ext cx="1965961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6" descr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66" y="848015"/>
            <a:ext cx="1965960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8" descr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6029" y="3120482"/>
            <a:ext cx="1965960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0" descr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3995" y="1670342"/>
            <a:ext cx="1676719" cy="1257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22" descr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7918" y="3325586"/>
            <a:ext cx="2070101" cy="155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24" descr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5356" y="1220543"/>
            <a:ext cx="1159917" cy="19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 txBox="1"/>
          <p:nvPr/>
        </p:nvSpPr>
        <p:spPr>
          <a:xfrm>
            <a:off x="3809911" y="5414838"/>
            <a:ext cx="400820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Matt Burns, Vice Chair Program</a:t>
            </a:r>
          </a:p>
          <a:p>
            <a:r>
              <a:rPr dirty="0"/>
              <a:t>George Mason District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>
            <a:spLocks noGrp="1"/>
          </p:cNvSpPr>
          <p:nvPr>
            <p:ph type="title"/>
          </p:nvPr>
        </p:nvSpPr>
        <p:spPr>
          <a:xfrm>
            <a:off x="509951" y="222477"/>
            <a:ext cx="10306522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b="1" dirty="0"/>
              <a:t>Current 202</a:t>
            </a:r>
            <a:r>
              <a:rPr lang="en-US" b="1" dirty="0"/>
              <a:t>2</a:t>
            </a:r>
            <a:r>
              <a:rPr b="1" dirty="0"/>
              <a:t> GM Calendar</a:t>
            </a:r>
          </a:p>
        </p:txBody>
      </p:sp>
      <p:sp>
        <p:nvSpPr>
          <p:cNvPr id="1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09951" y="1548040"/>
            <a:ext cx="5885829" cy="415339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 dirty="0"/>
              <a:t>January 29, 2022 – Life to Eagle Seminar</a:t>
            </a:r>
          </a:p>
          <a:p>
            <a:pPr>
              <a:defRPr sz="2000"/>
            </a:pPr>
            <a:r>
              <a:rPr lang="en-US" dirty="0"/>
              <a:t>March 5, 2022 – GM Merit Badge Day</a:t>
            </a:r>
          </a:p>
          <a:p>
            <a:pPr>
              <a:defRPr sz="2000"/>
            </a:pPr>
            <a:r>
              <a:rPr lang="en-US" dirty="0"/>
              <a:t>March 14, 2022 – PI Day</a:t>
            </a:r>
          </a:p>
          <a:p>
            <a:pPr>
              <a:defRPr sz="2000"/>
            </a:pPr>
            <a:r>
              <a:rPr lang="en-US" dirty="0"/>
              <a:t>March 19, 2022 – GM Pinewood Derby</a:t>
            </a:r>
          </a:p>
          <a:p>
            <a:pPr>
              <a:defRPr sz="2000"/>
            </a:pPr>
            <a:r>
              <a:rPr lang="en-US" dirty="0"/>
              <a:t>April 14, 2022 – GM District COH</a:t>
            </a:r>
          </a:p>
          <a:p>
            <a:pPr>
              <a:defRPr sz="2000"/>
            </a:pPr>
            <a:r>
              <a:rPr lang="en-US" dirty="0"/>
              <a:t>April 29 to May 1, 2022 – GM Spring Camporee</a:t>
            </a:r>
          </a:p>
          <a:p>
            <a:pPr>
              <a:defRPr sz="2000"/>
            </a:pPr>
            <a:r>
              <a:rPr lang="en-US" dirty="0"/>
              <a:t>May 1 to May 15, 2022  – GM Hike-O-</a:t>
            </a:r>
            <a:r>
              <a:rPr lang="en-US" dirty="0" err="1"/>
              <a:t>Ree</a:t>
            </a:r>
            <a:endParaRPr lang="en-US" dirty="0"/>
          </a:p>
          <a:p>
            <a:pPr>
              <a:defRPr sz="2000"/>
            </a:pPr>
            <a:r>
              <a:rPr lang="en-US" dirty="0"/>
              <a:t>May 14, 2022 – Jamboree on the Trail </a:t>
            </a:r>
          </a:p>
          <a:p>
            <a:pPr>
              <a:defRPr sz="2000"/>
            </a:pPr>
            <a:r>
              <a:rPr lang="en-US" dirty="0"/>
              <a:t>May 30, 2022 – Flags In</a:t>
            </a:r>
            <a:endParaRPr dirty="0"/>
          </a:p>
        </p:txBody>
      </p:sp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2"/>
          <a:srcRect t="1067"/>
          <a:stretch>
            <a:fillRect/>
          </a:stretch>
        </p:blipFill>
        <p:spPr>
          <a:xfrm>
            <a:off x="6693251" y="1867637"/>
            <a:ext cx="4802406" cy="3563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9D8D-341B-4AAB-A994-D6532B88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/>
          <a:lstStyle/>
          <a:p>
            <a:r>
              <a:rPr lang="en-US" b="1" dirty="0"/>
              <a:t>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4C1B4-74DB-4ADF-A269-C48427804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7452"/>
            <a:ext cx="10515600" cy="540967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NCAC Akela Chess Classic Tournament</a:t>
            </a:r>
          </a:p>
          <a:p>
            <a:pPr lvl="1"/>
            <a:r>
              <a:rPr lang="en-US" sz="2400" dirty="0"/>
              <a:t>Hosted by NCAC STEM, hosted at NCAC HQ in Bethesda, MD</a:t>
            </a:r>
          </a:p>
          <a:p>
            <a:pPr lvl="1"/>
            <a:r>
              <a:rPr lang="en-US" sz="2400" dirty="0"/>
              <a:t>5 Feb – Cubs Tournament; 12 Feb – Scouts Tournament</a:t>
            </a:r>
          </a:p>
          <a:p>
            <a:pPr lvl="1"/>
            <a:r>
              <a:rPr lang="en-US" sz="2400" dirty="0"/>
              <a:t>Sign up at </a:t>
            </a:r>
            <a:r>
              <a:rPr lang="en-US" sz="2400" dirty="0">
                <a:hlinkClick r:id="rId2"/>
              </a:rPr>
              <a:t>www.ncacbsa.org/stem</a:t>
            </a:r>
            <a:endParaRPr lang="en-US" sz="2400" dirty="0"/>
          </a:p>
          <a:p>
            <a:r>
              <a:rPr lang="en-US" u="sng" dirty="0"/>
              <a:t>Pi Day! – March 14</a:t>
            </a:r>
          </a:p>
          <a:p>
            <a:pPr lvl="1"/>
            <a:r>
              <a:rPr lang="en-US" sz="2400" dirty="0"/>
              <a:t>Open to all – Cubs, Scouts, and parents</a:t>
            </a:r>
          </a:p>
          <a:p>
            <a:pPr lvl="1"/>
            <a:r>
              <a:rPr lang="en-US" sz="2400" dirty="0"/>
              <a:t>Will provide activities to do at home or in small groups</a:t>
            </a:r>
          </a:p>
          <a:p>
            <a:pPr lvl="1"/>
            <a:r>
              <a:rPr lang="en-US" sz="2400" dirty="0"/>
              <a:t>Some specific activities tied to advancement</a:t>
            </a:r>
          </a:p>
          <a:p>
            <a:r>
              <a:rPr lang="en-US" u="sng" dirty="0"/>
              <a:t>Welding &amp; Composite Materials MB Sessions</a:t>
            </a:r>
          </a:p>
          <a:p>
            <a:pPr lvl="1"/>
            <a:r>
              <a:rPr lang="en-US" sz="2400" dirty="0"/>
              <a:t>Hosted by Building Momentum in Alexandria, VA</a:t>
            </a:r>
          </a:p>
          <a:p>
            <a:pPr lvl="1"/>
            <a:r>
              <a:rPr lang="en-US" sz="2400" dirty="0"/>
              <a:t>23 April and 21 May</a:t>
            </a:r>
          </a:p>
          <a:p>
            <a:pPr lvl="1"/>
            <a:r>
              <a:rPr lang="en-US" sz="2400" dirty="0"/>
              <a:t>Sign up at </a:t>
            </a:r>
            <a:r>
              <a:rPr lang="en-US" sz="2400" dirty="0">
                <a:hlinkClick r:id="rId2"/>
              </a:rPr>
              <a:t>www.ncacbsa.org/stem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97CB5C-AC69-40E7-8012-C911AD947AE1}"/>
              </a:ext>
            </a:extLst>
          </p:cNvPr>
          <p:cNvGrpSpPr/>
          <p:nvPr/>
        </p:nvGrpSpPr>
        <p:grpSpPr>
          <a:xfrm>
            <a:off x="7948538" y="4787551"/>
            <a:ext cx="2695788" cy="1879579"/>
            <a:chOff x="8152409" y="4956453"/>
            <a:chExt cx="2446231" cy="17045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4D9B8E-284F-42C4-B56D-740E49E5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3" b="95988" l="3204" r="96218">
                          <a14:foregroundMark x1="17857" y1="21914" x2="49632" y2="11317"/>
                          <a14:foregroundMark x1="49632" y1="11317" x2="55672" y2="11317"/>
                          <a14:foregroundMark x1="18382" y1="20319" x2="46481" y2="5504"/>
                          <a14:foregroundMark x1="46481" y1="5504" x2="46481" y2="5504"/>
                          <a14:foregroundMark x1="18382" y1="19805" x2="3256" y2="47119"/>
                          <a14:foregroundMark x1="3256" y1="47119" x2="12342" y2="75566"/>
                          <a14:foregroundMark x1="12342" y1="75566" x2="19485" y2="85957"/>
                          <a14:foregroundMark x1="19485" y1="85442" x2="45431" y2="98457"/>
                          <a14:foregroundMark x1="45431" y1="98457" x2="75893" y2="91924"/>
                          <a14:foregroundMark x1="75893" y1="91924" x2="88130" y2="78549"/>
                          <a14:foregroundMark x1="36239" y1="95525" x2="61082" y2="96039"/>
                          <a14:foregroundMark x1="88655" y1="78035" x2="96218" y2="48251"/>
                          <a14:foregroundMark x1="96218" y1="48251" x2="87027" y2="20422"/>
                          <a14:foregroundMark x1="87027" y1="20422" x2="84349" y2="17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409" y="4956453"/>
              <a:ext cx="1356583" cy="1385083"/>
            </a:xfrm>
            <a:prstGeom prst="rect">
              <a:avLst/>
            </a:prstGeom>
          </p:spPr>
        </p:pic>
        <p:pic>
          <p:nvPicPr>
            <p:cNvPr id="7" name="Picture 6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73F30357-7AA8-4609-92E7-542962C5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97500" l="6047" r="92791">
                          <a14:foregroundMark x1="60233" y1="2250" x2="73023" y2="9750"/>
                          <a14:foregroundMark x1="73023" y1="9750" x2="89767" y2="30500"/>
                          <a14:foregroundMark x1="89767" y1="30500" x2="94186" y2="45750"/>
                          <a14:foregroundMark x1="93738" y1="59000" x2="93721" y2="59500"/>
                          <a14:foregroundMark x1="93784" y1="57642" x2="93738" y2="59000"/>
                          <a14:foregroundMark x1="94186" y1="45750" x2="93814" y2="56745"/>
                          <a14:foregroundMark x1="92627" y1="62750" x2="89767" y2="71250"/>
                          <a14:foregroundMark x1="93721" y1="59500" x2="92627" y2="62750"/>
                          <a14:foregroundMark x1="89767" y1="71250" x2="67442" y2="93750"/>
                          <a14:foregroundMark x1="64651" y1="94750" x2="39830" y2="97394"/>
                          <a14:foregroundMark x1="37714" y1="96648" x2="19070" y2="82500"/>
                          <a14:foregroundMark x1="92181" y1="59000" x2="92791" y2="41750"/>
                          <a14:foregroundMark x1="92093" y1="61500" x2="92181" y2="59000"/>
                          <a14:foregroundMark x1="69535" y1="7500" x2="57442" y2="3000"/>
                          <a14:foregroundMark x1="57442" y1="3000" x2="41860" y2="2250"/>
                          <a14:foregroundMark x1="41860" y1="2250" x2="30000" y2="6000"/>
                          <a14:foregroundMark x1="30000" y1="6000" x2="30000" y2="6250"/>
                          <a14:foregroundMark x1="10000" y1="29250" x2="6279" y2="43500"/>
                          <a14:foregroundMark x1="6279" y1="43500" x2="10698" y2="71750"/>
                          <a14:foregroundMark x1="11512" y1="73500" x2="11628" y2="73750"/>
                          <a14:foregroundMark x1="11047" y1="72500" x2="11512" y2="73500"/>
                          <a14:foregroundMark x1="10698" y1="71750" x2="11047" y2="72500"/>
                          <a14:foregroundMark x1="41628" y1="3000" x2="55116" y2="2000"/>
                          <a14:foregroundMark x1="55116" y1="2000" x2="60233" y2="3000"/>
                          <a14:backgroundMark x1="37209" y1="97500" x2="39767" y2="97500"/>
                          <a14:backgroundMark x1="10698" y1="73500" x2="10698" y2="73500"/>
                          <a14:backgroundMark x1="11163" y1="74250" x2="11163" y2="74250"/>
                          <a14:backgroundMark x1="11163" y1="73500" x2="11163" y2="73500"/>
                          <a14:backgroundMark x1="10698" y1="72500" x2="10698" y2="72500"/>
                          <a14:backgroundMark x1="94186" y1="61500" x2="94419" y2="57250"/>
                          <a14:backgroundMark x1="93488" y1="61500" x2="93953" y2="56000"/>
                          <a14:backgroundMark x1="93953" y1="59000" x2="93953" y2="59000"/>
                          <a14:backgroundMark x1="94186" y1="59000" x2="94186" y2="58000"/>
                          <a14:backgroundMark x1="92558" y1="62750" x2="92558" y2="62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421" y="5325024"/>
              <a:ext cx="1436219" cy="133601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2B3908-6A81-4566-8BD7-DB8158C56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6154" l="4587" r="92355">
                        <a14:foregroundMark x1="32416" y1="7692" x2="49235" y2="4167"/>
                        <a14:foregroundMark x1="49235" y1="4167" x2="67890" y2="8013"/>
                        <a14:foregroundMark x1="67890" y1="8013" x2="82569" y2="19872"/>
                        <a14:foregroundMark x1="82569" y1="19872" x2="91743" y2="36218"/>
                        <a14:foregroundMark x1="91743" y1="36218" x2="95107" y2="55128"/>
                        <a14:foregroundMark x1="95107" y1="55128" x2="89297" y2="74679"/>
                        <a14:foregroundMark x1="87518" y1="76699" x2="78287" y2="87179"/>
                        <a14:foregroundMark x1="89297" y1="74679" x2="87952" y2="76206"/>
                        <a14:foregroundMark x1="73953" y1="88590" x2="46789" y2="97436"/>
                        <a14:foregroundMark x1="78287" y1="87179" x2="76718" y2="87690"/>
                        <a14:foregroundMark x1="46789" y1="97436" x2="30510" y2="93403"/>
                        <a14:foregroundMark x1="28390" y1="92115" x2="21650" y2="87186"/>
                        <a14:foregroundMark x1="16137" y1="82568" x2="7951" y2="69551"/>
                        <a14:foregroundMark x1="4981" y1="54270" x2="4587" y2="52244"/>
                        <a14:foregroundMark x1="7951" y1="69551" x2="5948" y2="59246"/>
                        <a14:foregroundMark x1="4587" y1="52244" x2="6728" y2="35897"/>
                        <a14:foregroundMark x1="6728" y1="35897" x2="28637" y2="8901"/>
                        <a14:foregroundMark x1="30298" y1="8013" x2="32110" y2="8013"/>
                        <a14:foregroundMark x1="5735" y1="56755" x2="5505" y2="41987"/>
                        <a14:foregroundMark x1="5810" y1="61538" x2="5799" y2="60809"/>
                        <a14:foregroundMark x1="5505" y1="41987" x2="6728" y2="37179"/>
                        <a14:foregroundMark x1="30509" y1="93405" x2="45872" y2="96795"/>
                        <a14:foregroundMark x1="45872" y1="96795" x2="62691" y2="96154"/>
                        <a14:foregroundMark x1="62691" y1="96154" x2="72236" y2="92438"/>
                        <a14:foregroundMark x1="25688" y1="84295" x2="41284" y2="70192"/>
                        <a14:foregroundMark x1="41284" y1="70192" x2="28440" y2="84615"/>
                        <a14:foregroundMark x1="28440" y1="84615" x2="25124" y2="84326"/>
                        <a14:foregroundMark x1="27523" y1="27564" x2="17125" y2="42949"/>
                        <a14:foregroundMark x1="17125" y1="42949" x2="12232" y2="63782"/>
                        <a14:foregroundMark x1="12232" y1="63782" x2="19586" y2="79728"/>
                        <a14:foregroundMark x1="25376" y1="84118" x2="43425" y2="88782"/>
                        <a14:foregroundMark x1="43425" y1="88782" x2="64832" y2="87500"/>
                        <a14:foregroundMark x1="64832" y1="87500" x2="81651" y2="81731"/>
                        <a14:foregroundMark x1="86796" y1="72398" x2="89602" y2="67308"/>
                        <a14:foregroundMark x1="81651" y1="81731" x2="86419" y2="73081"/>
                        <a14:foregroundMark x1="89602" y1="67308" x2="92355" y2="48077"/>
                        <a14:foregroundMark x1="92355" y1="48077" x2="82569" y2="34295"/>
                        <a14:foregroundMark x1="82569" y1="34295" x2="48930" y2="23718"/>
                        <a14:foregroundMark x1="48930" y1="23718" x2="30581" y2="25000"/>
                        <a14:foregroundMark x1="30581" y1="25000" x2="26911" y2="28526"/>
                        <a14:foregroundMark x1="22936" y1="37179" x2="18043" y2="43590"/>
                        <a14:foregroundMark x1="36697" y1="35577" x2="37309" y2="38141"/>
                        <a14:foregroundMark x1="43425" y1="46474" x2="44648" y2="46154"/>
                        <a14:foregroundMark x1="14373" y1="60577" x2="22324" y2="65064"/>
                        <a14:foregroundMark x1="13761" y1="62821" x2="15902" y2="60577"/>
                        <a14:foregroundMark x1="19266" y1="59615" x2="20183" y2="59615"/>
                        <a14:foregroundMark x1="22324" y1="60897" x2="25688" y2="72115"/>
                        <a14:foregroundMark x1="35780" y1="83333" x2="52599" y2="57051"/>
                        <a14:foregroundMark x1="71560" y1="79808" x2="60550" y2="65064"/>
                        <a14:foregroundMark x1="60550" y1="65064" x2="61468" y2="57372"/>
                        <a14:foregroundMark x1="66361" y1="78846" x2="77370" y2="64103"/>
                        <a14:foregroundMark x1="77370" y1="64103" x2="80734" y2="62500"/>
                        <a14:foregroundMark x1="75535" y1="79808" x2="74312" y2="70192"/>
                        <a14:foregroundMark x1="85015" y1="66987" x2="79205" y2="61538"/>
                        <a14:foregroundMark x1="65749" y1="56731" x2="56575" y2="63462"/>
                        <a14:foregroundMark x1="61774" y1="52885" x2="66361" y2="53526"/>
                        <a14:foregroundMark x1="70642" y1="48397" x2="70642" y2="48397"/>
                        <a14:foregroundMark x1="66972" y1="46474" x2="72171" y2="46795"/>
                        <a14:foregroundMark x1="60245" y1="43910" x2="59327" y2="40705"/>
                        <a14:foregroundMark x1="46177" y1="48718" x2="44648" y2="50962"/>
                        <a14:foregroundMark x1="35780" y1="59295" x2="30887" y2="56410"/>
                        <a14:foregroundMark x1="29052" y1="51923" x2="37615" y2="55769"/>
                        <a14:foregroundMark x1="25688" y1="44872" x2="23242" y2="50641"/>
                        <a14:foregroundMark x1="26300" y1="37500" x2="26300" y2="39423"/>
                        <a14:foregroundMark x1="31498" y1="42628" x2="39144" y2="42949"/>
                        <a14:foregroundMark x1="34557" y1="34615" x2="37920" y2="34615"/>
                        <a14:foregroundMark x1="45260" y1="39744" x2="49541" y2="37179"/>
                        <a14:foregroundMark x1="52294" y1="35256" x2="56881" y2="35256"/>
                        <a14:foregroundMark x1="61162" y1="35897" x2="66361" y2="38462"/>
                        <a14:foregroundMark x1="38838" y1="5449" x2="55657" y2="4167"/>
                        <a14:foregroundMark x1="55657" y1="4167" x2="62385" y2="5449"/>
                        <a14:foregroundMark x1="4587" y1="53526" x2="4587" y2="50962"/>
                        <a14:foregroundMark x1="9786" y1="72115" x2="6728" y2="63462"/>
                        <a14:backgroundMark x1="28746" y1="8654" x2="30581" y2="7372"/>
                        <a14:backgroundMark x1="8563" y1="72115" x2="6116" y2="68590"/>
                        <a14:backgroundMark x1="7951" y1="70192" x2="7034" y2="67949"/>
                        <a14:backgroundMark x1="5199" y1="63462" x2="5199" y2="60256"/>
                        <a14:backgroundMark x1="15596" y1="83013" x2="20489" y2="88141"/>
                        <a14:backgroundMark x1="27217" y1="93910" x2="29969" y2="94231"/>
                        <a14:backgroundMark x1="71865" y1="93269" x2="75229" y2="91026"/>
                        <a14:backgroundMark x1="88991" y1="76923" x2="90826" y2="72756"/>
                        <a14:backgroundMark x1="94801" y1="58013" x2="95413" y2="46795"/>
                        <a14:backgroundMark x1="88073" y1="78526" x2="88073" y2="76603"/>
                        <a14:backgroundMark x1="88991" y1="76282" x2="89297" y2="74679"/>
                        <a14:backgroundMark x1="3976" y1="54808" x2="3976" y2="50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4798" y="585201"/>
            <a:ext cx="1969944" cy="1879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E4C24-635F-4AFB-B5D7-B746810F9C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r="17876"/>
          <a:stretch/>
        </p:blipFill>
        <p:spPr>
          <a:xfrm>
            <a:off x="9443515" y="2611947"/>
            <a:ext cx="2337153" cy="23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6922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BC78-53E3-4862-85FC-6D57358E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94" y="57173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2022 George Mason Pinewood Derby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32C22B8-4915-4458-91ED-2694A43D9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29588"/>
          <a:stretch/>
        </p:blipFill>
        <p:spPr>
          <a:xfrm>
            <a:off x="484632" y="571733"/>
            <a:ext cx="5126736" cy="55590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EF146-F2F2-4A05-9228-9C1DB291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40" y="2121763"/>
            <a:ext cx="5820953" cy="377301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Race Day is March 19, 2022</a:t>
            </a:r>
          </a:p>
          <a:p>
            <a:r>
              <a:rPr lang="en-US" sz="2400" dirty="0"/>
              <a:t>All Packs wanting to participate in the 2022 Pinewood Derby MUST hold their Pack Pinewood Derbies by March 10, 2022. </a:t>
            </a:r>
          </a:p>
          <a:p>
            <a:r>
              <a:rPr lang="en-US" sz="2400" dirty="0"/>
              <a:t>One unit winner from each age bracket (Lions, Tigers, Wolves, etc.) regardless of gender.</a:t>
            </a:r>
          </a:p>
          <a:p>
            <a:r>
              <a:rPr lang="en-US" sz="2400" dirty="0"/>
              <a:t>Pack winners must register (and pay) on Council website.  $15.00 per entry.  No money collected at door on day of race.  Must register by 3/17/22.</a:t>
            </a:r>
          </a:p>
          <a:p>
            <a:r>
              <a:rPr lang="en-US" sz="2400" dirty="0"/>
              <a:t>Register at </a:t>
            </a:r>
            <a:r>
              <a:rPr lang="en-US" sz="2400" dirty="0">
                <a:solidFill>
                  <a:srgbClr val="1C07B9"/>
                </a:solidFill>
                <a:highlight>
                  <a:srgbClr val="FFFF00"/>
                </a:highlight>
                <a:hlinkClick r:id="rId3"/>
              </a:rPr>
              <a:t>https://scoutingevent.com/082-52774</a:t>
            </a:r>
            <a:endParaRPr lang="en-US" sz="2400" dirty="0">
              <a:solidFill>
                <a:srgbClr val="1C07B9"/>
              </a:solidFill>
              <a:highlight>
                <a:srgbClr val="FFFF00"/>
              </a:highlight>
            </a:endParaRPr>
          </a:p>
          <a:p>
            <a:r>
              <a:rPr lang="en-US" sz="2400" dirty="0"/>
              <a:t>Race will be held at Fairfax Presbyterian in Fairfax. </a:t>
            </a:r>
          </a:p>
          <a:p>
            <a:r>
              <a:rPr lang="en-US" sz="2400" dirty="0"/>
              <a:t>For questions, contact Chip McCaslin at chipmccaslin@gmail.com </a:t>
            </a:r>
          </a:p>
        </p:txBody>
      </p:sp>
    </p:spTree>
    <p:extLst>
      <p:ext uri="{BB962C8B-B14F-4D97-AF65-F5344CB8AC3E}">
        <p14:creationId xmlns:p14="http://schemas.microsoft.com/office/powerpoint/2010/main" val="40137723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904C-D1C5-4BD9-87AE-980D9DE5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District Court of Honor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4CD6A-A9F6-47EF-9FA1-FDDD9EE8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9" y="1498082"/>
            <a:ext cx="5544095" cy="466012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To recognize adults who served/are serving at the unit level.</a:t>
            </a:r>
          </a:p>
          <a:p>
            <a:r>
              <a:rPr lang="en-US" sz="1800" dirty="0"/>
              <a:t>Two awards:</a:t>
            </a:r>
          </a:p>
          <a:p>
            <a:pPr lvl="1"/>
            <a:r>
              <a:rPr lang="en-US" sz="1800" dirty="0"/>
              <a:t>Unit Commissioner’s Unit Scouter Award – 1 per unit</a:t>
            </a:r>
          </a:p>
          <a:p>
            <a:pPr lvl="1"/>
            <a:r>
              <a:rPr lang="en-US" sz="1800" dirty="0"/>
              <a:t>Unit Appreciation Award – Maximum 8 per unit.</a:t>
            </a:r>
          </a:p>
          <a:p>
            <a:r>
              <a:rPr lang="en-US" sz="1800" dirty="0"/>
              <a:t>Please provide a sentence or two describing the individual’s service.</a:t>
            </a:r>
          </a:p>
          <a:p>
            <a:r>
              <a:rPr lang="en-US" sz="1800" dirty="0"/>
              <a:t>Submit Unit Commissioner’s Unit Scouter Award to Unit Commissioner.</a:t>
            </a:r>
          </a:p>
          <a:p>
            <a:r>
              <a:rPr lang="en-US" sz="1800" dirty="0"/>
              <a:t>Unit Appreciate Award to </a:t>
            </a:r>
            <a:r>
              <a:rPr lang="en-US" sz="1800" dirty="0">
                <a:hlinkClick r:id="rId2"/>
              </a:rPr>
              <a:t>gm.adultrecognition@gmail.com</a:t>
            </a:r>
            <a:endParaRPr lang="en-US" sz="1800" dirty="0"/>
          </a:p>
          <a:p>
            <a:r>
              <a:rPr lang="en-US" sz="1800" dirty="0">
                <a:highlight>
                  <a:srgbClr val="FFFF00"/>
                </a:highlight>
              </a:rPr>
              <a:t>Must have all submissions by no later than March 11, 2022.</a:t>
            </a:r>
          </a:p>
          <a:p>
            <a:r>
              <a:rPr lang="en-US" sz="1800" dirty="0"/>
              <a:t>Will confer awards at District COH/April Roundtable.</a:t>
            </a:r>
          </a:p>
        </p:txBody>
      </p:sp>
      <p:pic>
        <p:nvPicPr>
          <p:cNvPr id="5" name="Picture 4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43ED6D7D-E164-43C0-98BD-D9EF22C9C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r="25968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63438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C5E0B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2456</Words>
  <Application>Microsoft Office PowerPoint</Application>
  <PresentationFormat>Widescreen</PresentationFormat>
  <Paragraphs>245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New serif</vt:lpstr>
      <vt:lpstr>Raleway Medium</vt:lpstr>
      <vt:lpstr>Segoe UI</vt:lpstr>
      <vt:lpstr>Times New Roman</vt:lpstr>
      <vt:lpstr>Office Theme</vt:lpstr>
      <vt:lpstr>George Mason District  Roundtable</vt:lpstr>
      <vt:lpstr>PowerPoint Presentation</vt:lpstr>
      <vt:lpstr>Council Update</vt:lpstr>
      <vt:lpstr>Big Rock – Open Discussion</vt:lpstr>
      <vt:lpstr>George Mason Program </vt:lpstr>
      <vt:lpstr>Current 2022 GM Calendar</vt:lpstr>
      <vt:lpstr>STEM</vt:lpstr>
      <vt:lpstr>2022 George Mason Pinewood Derby</vt:lpstr>
      <vt:lpstr>District Court of Honor </vt:lpstr>
      <vt:lpstr>George Mason Hike-O-Ree</vt:lpstr>
      <vt:lpstr>Civic and Related Activities of Interest to Scouts </vt:lpstr>
      <vt:lpstr>Civic and Related Activities of Interest to Scouts – Cont.</vt:lpstr>
      <vt:lpstr>SCOUTS BSA Roundtable</vt:lpstr>
      <vt:lpstr>Advancement Topics</vt:lpstr>
      <vt:lpstr>District Life to Eagle Seminar</vt:lpstr>
      <vt:lpstr>2022 District Merit Badge Event</vt:lpstr>
      <vt:lpstr>GEORGE MASON DISTRICT CAMPOREE </vt:lpstr>
      <vt:lpstr>Future Camporees</vt:lpstr>
      <vt:lpstr>GM High Adventure</vt:lpstr>
      <vt:lpstr>Training</vt:lpstr>
      <vt:lpstr>PowerPoint Presentation</vt:lpstr>
      <vt:lpstr>Invasive Species (Vine) Webinar – 1/19/22 @7:30pm</vt:lpstr>
      <vt:lpstr>Shooting Sports</vt:lpstr>
      <vt:lpstr>And don’t forget the District’s various COPE and Climbing Opportunities!  COPE Game Day – Camp Snyder from 9:00 a.m. to 12:00 p.m.    February 13, 2022 (Sun.)  Level 1 &amp; Level 2 training in COPE &amp; Climbing programs need to be coordinated with COPE &amp; Climbing committee chair: Tony Waisanen &lt;ncac.cope@gmail.com&gt;</vt:lpstr>
      <vt:lpstr>Merit Badges</vt:lpstr>
      <vt:lpstr>Glenn A. and Melinda W. Adams Award</vt:lpstr>
      <vt:lpstr>Other Topics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Mason  District Roundtable</dc:title>
  <cp:lastModifiedBy>Merit_Badge Dean</cp:lastModifiedBy>
  <cp:revision>55</cp:revision>
  <cp:lastPrinted>2021-10-28T12:49:10Z</cp:lastPrinted>
  <dcterms:modified xsi:type="dcterms:W3CDTF">2022-01-14T04:44:53Z</dcterms:modified>
</cp:coreProperties>
</file>