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609" r:id="rId2"/>
    <p:sldId id="612" r:id="rId3"/>
    <p:sldId id="666" r:id="rId4"/>
    <p:sldId id="667" r:id="rId5"/>
    <p:sldId id="668" r:id="rId6"/>
    <p:sldId id="257" r:id="rId7"/>
    <p:sldId id="258" r:id="rId8"/>
    <p:sldId id="660" r:id="rId9"/>
    <p:sldId id="662" r:id="rId10"/>
    <p:sldId id="661" r:id="rId11"/>
    <p:sldId id="665" r:id="rId12"/>
    <p:sldId id="664" r:id="rId13"/>
    <p:sldId id="581" r:id="rId14"/>
    <p:sldId id="300" r:id="rId15"/>
    <p:sldId id="608" r:id="rId16"/>
    <p:sldId id="663" r:id="rId17"/>
    <p:sldId id="601" r:id="rId18"/>
    <p:sldId id="618" r:id="rId19"/>
    <p:sldId id="262" r:id="rId20"/>
    <p:sldId id="657" r:id="rId21"/>
    <p:sldId id="614" r:id="rId22"/>
    <p:sldId id="603" r:id="rId23"/>
    <p:sldId id="264" r:id="rId24"/>
    <p:sldId id="659" r:id="rId25"/>
    <p:sldId id="256" r:id="rId26"/>
    <p:sldId id="669" r:id="rId27"/>
    <p:sldId id="270" r:id="rId28"/>
    <p:sldId id="594" r:id="rId29"/>
    <p:sldId id="267" r:id="rId30"/>
    <p:sldId id="654" r:id="rId31"/>
    <p:sldId id="650" r:id="rId32"/>
  </p:sldIdLst>
  <p:sldSz cx="12192000" cy="6858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9ED"/>
    <a:srgbClr val="1C0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69256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ncacbsa.org/covid-19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NCAC.COPE@gmail.com" TargetMode="External"/><Relationship Id="rId3" Type="http://schemas.openxmlformats.org/officeDocument/2006/relationships/hyperlink" Target="https://scoutingevent.com/082-PAXIOLSSPRING2022" TargetMode="External"/><Relationship Id="rId7" Type="http://schemas.openxmlformats.org/officeDocument/2006/relationships/hyperlink" Target="https://scoutingevent.com/082-49585" TargetMode="External"/><Relationship Id="rId2" Type="http://schemas.openxmlformats.org/officeDocument/2006/relationships/hyperlink" Target="https://scoutingevent.com/082-53132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ncac.climbing@gmail.com" TargetMode="External"/><Relationship Id="rId11" Type="http://schemas.openxmlformats.org/officeDocument/2006/relationships/image" Target="../media/image32.jpeg"/><Relationship Id="rId5" Type="http://schemas.openxmlformats.org/officeDocument/2006/relationships/hyperlink" Target="https://scoutingevent.com/082-wsdbaloo" TargetMode="External"/><Relationship Id="rId10" Type="http://schemas.openxmlformats.org/officeDocument/2006/relationships/hyperlink" Target="https://www.ncacbsa.org/wood-badge/" TargetMode="External"/><Relationship Id="rId4" Type="http://schemas.openxmlformats.org/officeDocument/2006/relationships/hyperlink" Target="https://scoutingevent.com/082-PWDBALOOMarch2022" TargetMode="External"/><Relationship Id="rId9" Type="http://schemas.openxmlformats.org/officeDocument/2006/relationships/hyperlink" Target="https://www.ncacbsa.org/the-university-of-scoutin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cbsa.org/george-mason/district-resources/merit-badges/rifle-shotgun-training/" TargetMode="External"/><Relationship Id="rId2" Type="http://schemas.openxmlformats.org/officeDocument/2006/relationships/hyperlink" Target="https://www.scouting.org/outdoor-programs/shooting-spor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ncacbsa.org/george-mason/district-resources/merit-badges/archery-trainin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GM.MB.Dean@hotmail.com" TargetMode="External"/><Relationship Id="rId2" Type="http://schemas.openxmlformats.org/officeDocument/2006/relationships/hyperlink" Target="https://my.scouting.org/VES/OnlineReg/1.0.0/?tu=UF-MB-082gm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acbsa.org/george-mason/district-resources/roundtabl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xfrm>
            <a:off x="167951" y="406400"/>
            <a:ext cx="12024049" cy="2387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George Mason District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635968" y="3060862"/>
            <a:ext cx="9448800" cy="165576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10,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oundtables - Patriot">
            <a:extLst>
              <a:ext uri="{FF2B5EF4-FFF2-40B4-BE49-F238E27FC236}">
                <a16:creationId xmlns:a16="http://schemas.microsoft.com/office/drawing/2014/main" id="{BECD56B6-7C0E-4BD1-8262-D63277E1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09" y="4028182"/>
            <a:ext cx="5916917" cy="24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8AE0-CB26-497E-B779-B65B042C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210060"/>
            <a:ext cx="10515600" cy="1325563"/>
          </a:xfrm>
        </p:spPr>
        <p:txBody>
          <a:bodyPr/>
          <a:lstStyle/>
          <a:p>
            <a:r>
              <a:rPr lang="en-US" b="1" dirty="0"/>
              <a:t>22</a:t>
            </a:r>
            <a:r>
              <a:rPr lang="en-US" b="1" baseline="30000" dirty="0"/>
              <a:t>nd</a:t>
            </a:r>
            <a:r>
              <a:rPr lang="en-US" b="1" dirty="0"/>
              <a:t> Annual Train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EFE61-ED97-4CAB-AFB0-1839D4E35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39951"/>
            <a:ext cx="5047488" cy="24413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Lakeridge Middle School, Lake Ridge, VA</a:t>
            </a:r>
          </a:p>
          <a:p>
            <a:r>
              <a:rPr lang="en-US" dirty="0"/>
              <a:t>Lots of fun</a:t>
            </a:r>
          </a:p>
          <a:p>
            <a:r>
              <a:rPr lang="en-US" dirty="0"/>
              <a:t>Opportunity to earn railroad merit badge.</a:t>
            </a:r>
          </a:p>
          <a:p>
            <a:r>
              <a:rPr lang="en-US" dirty="0"/>
              <a:t>Can register for badge online.</a:t>
            </a: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CB2605C2-E44A-42F5-811E-9A55EC67B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24" y="1690688"/>
            <a:ext cx="6342096" cy="49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326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9D8D-341B-4AAB-A994-D6532B88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/>
          <a:lstStyle/>
          <a:p>
            <a:r>
              <a:rPr lang="en-US" b="1" dirty="0"/>
              <a:t>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4C1B4-74DB-4ADF-A269-C48427804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7452"/>
            <a:ext cx="10515600" cy="5409678"/>
          </a:xfrm>
        </p:spPr>
        <p:txBody>
          <a:bodyPr>
            <a:normAutofit/>
          </a:bodyPr>
          <a:lstStyle/>
          <a:p>
            <a:r>
              <a:rPr lang="en-US" dirty="0"/>
              <a:t>Pi Day! – March 14</a:t>
            </a:r>
          </a:p>
          <a:p>
            <a:pPr lvl="1"/>
            <a:r>
              <a:rPr lang="en-US" sz="2400" dirty="0"/>
              <a:t>Try out the Sudoku puzzle</a:t>
            </a:r>
          </a:p>
          <a:p>
            <a:pPr lvl="1"/>
            <a:r>
              <a:rPr lang="en-US" sz="2400" dirty="0"/>
              <a:t>Open to all – Cubs, Scouts, and parents</a:t>
            </a:r>
          </a:p>
          <a:p>
            <a:pPr lvl="1"/>
            <a:r>
              <a:rPr lang="en-US" sz="2400" dirty="0"/>
              <a:t>Will provide activities to do at home or in small groups</a:t>
            </a:r>
          </a:p>
          <a:p>
            <a:pPr lvl="1"/>
            <a:r>
              <a:rPr lang="en-US" sz="2400" dirty="0"/>
              <a:t>Some specific activities tied to advancement</a:t>
            </a:r>
          </a:p>
          <a:p>
            <a:r>
              <a:rPr lang="en-US" dirty="0"/>
              <a:t>Welding &amp; Composite Materials MB Sessions</a:t>
            </a:r>
          </a:p>
          <a:p>
            <a:pPr lvl="1"/>
            <a:r>
              <a:rPr lang="en-US" sz="2400" dirty="0"/>
              <a:t>Hosted by Building Momentum in Alexandria, VA</a:t>
            </a:r>
          </a:p>
          <a:p>
            <a:pPr lvl="1"/>
            <a:r>
              <a:rPr lang="en-US" sz="2400" dirty="0"/>
              <a:t>23 April and 21 May</a:t>
            </a:r>
          </a:p>
          <a:p>
            <a:pPr lvl="1"/>
            <a:r>
              <a:rPr lang="en-US" sz="2400" dirty="0"/>
              <a:t>Sign up at </a:t>
            </a:r>
            <a:r>
              <a:rPr lang="en-US" sz="2400" dirty="0">
                <a:hlinkClick r:id="rId2"/>
              </a:rPr>
              <a:t>www.ncacbsa.org/stem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97CB5C-AC69-40E7-8012-C911AD947AE1}"/>
              </a:ext>
            </a:extLst>
          </p:cNvPr>
          <p:cNvGrpSpPr/>
          <p:nvPr/>
        </p:nvGrpSpPr>
        <p:grpSpPr>
          <a:xfrm>
            <a:off x="8126092" y="4412183"/>
            <a:ext cx="2695788" cy="1879579"/>
            <a:chOff x="8152409" y="4956453"/>
            <a:chExt cx="2446231" cy="17045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D9B8E-284F-42C4-B56D-740E49E5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3" b="95988" l="3204" r="96218">
                          <a14:foregroundMark x1="17857" y1="21914" x2="49632" y2="11317"/>
                          <a14:foregroundMark x1="49632" y1="11317" x2="55672" y2="11317"/>
                          <a14:foregroundMark x1="18382" y1="20319" x2="46481" y2="5504"/>
                          <a14:foregroundMark x1="46481" y1="5504" x2="46481" y2="5504"/>
                          <a14:foregroundMark x1="18382" y1="19805" x2="3256" y2="47119"/>
                          <a14:foregroundMark x1="3256" y1="47119" x2="12342" y2="75566"/>
                          <a14:foregroundMark x1="12342" y1="75566" x2="19485" y2="85957"/>
                          <a14:foregroundMark x1="19485" y1="85442" x2="45431" y2="98457"/>
                          <a14:foregroundMark x1="45431" y1="98457" x2="75893" y2="91924"/>
                          <a14:foregroundMark x1="75893" y1="91924" x2="88130" y2="78549"/>
                          <a14:foregroundMark x1="36239" y1="95525" x2="61082" y2="96039"/>
                          <a14:foregroundMark x1="88655" y1="78035" x2="96218" y2="48251"/>
                          <a14:foregroundMark x1="96218" y1="48251" x2="87027" y2="20422"/>
                          <a14:foregroundMark x1="87027" y1="20422" x2="84349" y2="17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409" y="4956453"/>
              <a:ext cx="1356583" cy="1385083"/>
            </a:xfrm>
            <a:prstGeom prst="rect">
              <a:avLst/>
            </a:prstGeom>
          </p:spPr>
        </p:pic>
        <p:pic>
          <p:nvPicPr>
            <p:cNvPr id="7" name="Picture 6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73F30357-7AA8-4609-92E7-542962C5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00" b="97500" l="6047" r="92791">
                          <a14:foregroundMark x1="60233" y1="2250" x2="73023" y2="9750"/>
                          <a14:foregroundMark x1="73023" y1="9750" x2="89767" y2="30500"/>
                          <a14:foregroundMark x1="89767" y1="30500" x2="94186" y2="45750"/>
                          <a14:foregroundMark x1="93738" y1="59000" x2="93721" y2="59500"/>
                          <a14:foregroundMark x1="93784" y1="57642" x2="93738" y2="59000"/>
                          <a14:foregroundMark x1="94186" y1="45750" x2="93814" y2="56745"/>
                          <a14:foregroundMark x1="92627" y1="62750" x2="89767" y2="71250"/>
                          <a14:foregroundMark x1="93721" y1="59500" x2="92627" y2="62750"/>
                          <a14:foregroundMark x1="89767" y1="71250" x2="67442" y2="93750"/>
                          <a14:foregroundMark x1="64651" y1="94750" x2="39830" y2="97394"/>
                          <a14:foregroundMark x1="37714" y1="96648" x2="19070" y2="82500"/>
                          <a14:foregroundMark x1="92181" y1="59000" x2="92791" y2="41750"/>
                          <a14:foregroundMark x1="92093" y1="61500" x2="92181" y2="59000"/>
                          <a14:foregroundMark x1="69535" y1="7500" x2="57442" y2="3000"/>
                          <a14:foregroundMark x1="57442" y1="3000" x2="41860" y2="2250"/>
                          <a14:foregroundMark x1="41860" y1="2250" x2="30000" y2="6000"/>
                          <a14:foregroundMark x1="30000" y1="6000" x2="30000" y2="6250"/>
                          <a14:foregroundMark x1="10000" y1="29250" x2="6279" y2="43500"/>
                          <a14:foregroundMark x1="6279" y1="43500" x2="10698" y2="71750"/>
                          <a14:foregroundMark x1="11512" y1="73500" x2="11628" y2="73750"/>
                          <a14:foregroundMark x1="11047" y1="72500" x2="11512" y2="73500"/>
                          <a14:foregroundMark x1="10698" y1="71750" x2="11047" y2="72500"/>
                          <a14:foregroundMark x1="41628" y1="3000" x2="55116" y2="2000"/>
                          <a14:foregroundMark x1="55116" y1="2000" x2="60233" y2="3000"/>
                          <a14:backgroundMark x1="37209" y1="97500" x2="39767" y2="97500"/>
                          <a14:backgroundMark x1="10698" y1="73500" x2="10698" y2="73500"/>
                          <a14:backgroundMark x1="11163" y1="74250" x2="11163" y2="74250"/>
                          <a14:backgroundMark x1="11163" y1="73500" x2="11163" y2="73500"/>
                          <a14:backgroundMark x1="10698" y1="72500" x2="10698" y2="72500"/>
                          <a14:backgroundMark x1="94186" y1="61500" x2="94419" y2="57250"/>
                          <a14:backgroundMark x1="93488" y1="61500" x2="93953" y2="56000"/>
                          <a14:backgroundMark x1="93953" y1="59000" x2="93953" y2="59000"/>
                          <a14:backgroundMark x1="94186" y1="59000" x2="94186" y2="58000"/>
                          <a14:backgroundMark x1="92558" y1="62750" x2="92558" y2="62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421" y="5325024"/>
              <a:ext cx="1436219" cy="133601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E4C24-635F-4AFB-B5D7-B746810F9C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r="17876"/>
          <a:stretch/>
        </p:blipFill>
        <p:spPr>
          <a:xfrm>
            <a:off x="9141674" y="1506027"/>
            <a:ext cx="2337153" cy="23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028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649693-0650-43CA-9206-10B1B44E9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776" y="1088571"/>
            <a:ext cx="3943103" cy="552321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rules are a little different from standard Sudoku, in part because the blocks are jigsaw pieces rather than 3×3, and in part because the first 12 digits of π are used instead of the standard 1-9. Each row, each column, and each colored block (“jigsaw region”) contains the first 12 digits of Pi</a:t>
            </a:r>
          </a:p>
          <a:p>
            <a:pPr algn="l"/>
            <a:r>
              <a:rPr lang="en-US" dirty="0"/>
              <a:t>             3 1 4 1 5 9 2 6 5 3 5 8</a:t>
            </a:r>
          </a:p>
          <a:p>
            <a:pPr algn="l"/>
            <a:r>
              <a:rPr lang="en-US" dirty="0"/>
              <a:t>in some order. In particular, there are two 1s, one 2, two 3s, one 4, three 5s, one 6, no 7s one 8, and one 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99CA9-3161-4CE2-B524-376B1918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605" y="496250"/>
            <a:ext cx="6739619" cy="6003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77075-7263-43B9-A39F-9E9C337B9239}"/>
              </a:ext>
            </a:extLst>
          </p:cNvPr>
          <p:cNvSpPr txBox="1"/>
          <p:nvPr/>
        </p:nvSpPr>
        <p:spPr>
          <a:xfrm>
            <a:off x="338547" y="142307"/>
            <a:ext cx="349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 Day Sudoku</a:t>
            </a:r>
          </a:p>
        </p:txBody>
      </p:sp>
    </p:spTree>
    <p:extLst>
      <p:ext uri="{BB962C8B-B14F-4D97-AF65-F5344CB8AC3E}">
        <p14:creationId xmlns:p14="http://schemas.microsoft.com/office/powerpoint/2010/main" val="2202186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BC78-53E3-4862-85FC-6D57358E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694" y="57173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2022 George Mason Pinewood Derby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32C22B8-4915-4458-91ED-2694A43D9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9588"/>
          <a:stretch/>
        </p:blipFill>
        <p:spPr>
          <a:xfrm>
            <a:off x="484632" y="571733"/>
            <a:ext cx="5126736" cy="55590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EF146-F2F2-4A05-9228-9C1DB291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40" y="2121763"/>
            <a:ext cx="5820953" cy="377301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Race Day is March 19, 2022</a:t>
            </a:r>
          </a:p>
          <a:p>
            <a:r>
              <a:rPr lang="en-US" sz="2400" dirty="0"/>
              <a:t>All Packs wanting to participate in the 2022 Pinewood Derby MUST hold their Pack Pinewood Derbies by March 10, 2022. </a:t>
            </a:r>
          </a:p>
          <a:p>
            <a:r>
              <a:rPr lang="en-US" sz="2400" dirty="0"/>
              <a:t>One unit winner from each age bracket (Lions, Tigers, Wolves, etc.) regardless of gender.</a:t>
            </a:r>
          </a:p>
          <a:p>
            <a:r>
              <a:rPr lang="en-US" sz="2400" dirty="0"/>
              <a:t>Pack winners must register (and pay) on Council website.  $15.00 per entry.  No money collected at door on day of race.  </a:t>
            </a:r>
            <a:r>
              <a:rPr lang="en-US" sz="2400" dirty="0">
                <a:highlight>
                  <a:srgbClr val="FFFF00"/>
                </a:highlight>
              </a:rPr>
              <a:t>Must register by 3/17/22</a:t>
            </a:r>
            <a:r>
              <a:rPr lang="en-US" sz="2400" dirty="0"/>
              <a:t>.</a:t>
            </a:r>
          </a:p>
          <a:p>
            <a:r>
              <a:rPr lang="en-US" sz="2400" dirty="0"/>
              <a:t>Register at </a:t>
            </a:r>
            <a:r>
              <a:rPr lang="en-US" sz="2400" dirty="0">
                <a:solidFill>
                  <a:srgbClr val="1C07B9"/>
                </a:solidFill>
                <a:highlight>
                  <a:srgbClr val="FFFF00"/>
                </a:highlight>
              </a:rPr>
              <a:t>https://scoutingevent.com/082-52774</a:t>
            </a:r>
          </a:p>
          <a:p>
            <a:r>
              <a:rPr lang="en-US" sz="2400" dirty="0"/>
              <a:t>Race will be held at Fairfax Presbyterian in Fairfax. </a:t>
            </a:r>
          </a:p>
          <a:p>
            <a:r>
              <a:rPr lang="en-US" sz="2400" dirty="0"/>
              <a:t>For questions, contact Chip McCaslin at chipmccaslin@gmail.com </a:t>
            </a:r>
          </a:p>
        </p:txBody>
      </p:sp>
    </p:spTree>
    <p:extLst>
      <p:ext uri="{BB962C8B-B14F-4D97-AF65-F5344CB8AC3E}">
        <p14:creationId xmlns:p14="http://schemas.microsoft.com/office/powerpoint/2010/main" val="40137723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904C-D1C5-4BD9-87AE-980D9DE5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District Court of Honor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4CD6A-A9F6-47EF-9FA1-FDDD9EE8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9" y="1498082"/>
            <a:ext cx="5544095" cy="466012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To recognize adults who served/are serving at the unit level.</a:t>
            </a:r>
          </a:p>
          <a:p>
            <a:r>
              <a:rPr lang="en-US" sz="1800" dirty="0"/>
              <a:t>Two awards:</a:t>
            </a:r>
          </a:p>
          <a:p>
            <a:pPr lvl="1"/>
            <a:r>
              <a:rPr lang="en-US" sz="1800" dirty="0"/>
              <a:t>Unit Commissioner’s Unit Scouter Award – 1 per unit</a:t>
            </a:r>
          </a:p>
          <a:p>
            <a:pPr lvl="1"/>
            <a:r>
              <a:rPr lang="en-US" sz="1800" dirty="0"/>
              <a:t>Unit Appreciation Award – Maximum 8 per unit.</a:t>
            </a:r>
          </a:p>
          <a:p>
            <a:r>
              <a:rPr lang="en-US" sz="1800" dirty="0"/>
              <a:t>Please provide a sentence or two describing the individual’s service.</a:t>
            </a:r>
          </a:p>
          <a:p>
            <a:r>
              <a:rPr lang="en-US" sz="1800" dirty="0"/>
              <a:t>Submit Unit Commissioner’s Unit Scouter Award to Unit Commissioner.</a:t>
            </a:r>
          </a:p>
          <a:p>
            <a:r>
              <a:rPr lang="en-US" sz="1800" dirty="0"/>
              <a:t>Unit Appreciate Award to </a:t>
            </a:r>
            <a:r>
              <a:rPr lang="en-US" sz="1800" dirty="0">
                <a:hlinkClick r:id="rId2"/>
              </a:rPr>
              <a:t>gm.adultrecognition@gmail.com</a:t>
            </a:r>
            <a:endParaRPr lang="en-US" sz="1800" dirty="0"/>
          </a:p>
          <a:p>
            <a:r>
              <a:rPr lang="en-US" sz="1800" dirty="0">
                <a:highlight>
                  <a:srgbClr val="FFFF00"/>
                </a:highlight>
              </a:rPr>
              <a:t>Must have all submissions by no later than March 11, 2022.</a:t>
            </a:r>
          </a:p>
          <a:p>
            <a:r>
              <a:rPr lang="en-US" sz="1800" dirty="0"/>
              <a:t>Will confer awards at District COH/April Roundtable.</a:t>
            </a:r>
          </a:p>
        </p:txBody>
      </p:sp>
      <p:pic>
        <p:nvPicPr>
          <p:cNvPr id="5" name="Picture 4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43ED6D7D-E164-43C0-98BD-D9EF22C9C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r="25968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34384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11C05-B868-4752-B1CC-E09BEE0A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7720"/>
          </a:xfrm>
        </p:spPr>
        <p:txBody>
          <a:bodyPr/>
          <a:lstStyle/>
          <a:p>
            <a:r>
              <a:rPr lang="en-US" b="1" dirty="0"/>
              <a:t>George Mason Hike-O-Ree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FA71-A77F-47C7-8CE0-47449395F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801" y="1292846"/>
            <a:ext cx="7051703" cy="54683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Annual GM Hike-O-Ree on weekends of May 7 and May 14 – 5/6 to 5/15/22.</a:t>
            </a:r>
          </a:p>
          <a:p>
            <a:r>
              <a:rPr lang="en-US" dirty="0"/>
              <a:t>Open to all (Cubs, Scouts BSA and Venturing Scouts), families and friends.</a:t>
            </a:r>
          </a:p>
          <a:p>
            <a:endParaRPr lang="en-US" sz="1300" dirty="0"/>
          </a:p>
          <a:p>
            <a:r>
              <a:rPr lang="en-US" dirty="0"/>
              <a:t>Any age, any place and any appropriate grouping – just keep track of how far you hiked.</a:t>
            </a:r>
          </a:p>
          <a:p>
            <a:endParaRPr lang="en-US" sz="1200" dirty="0"/>
          </a:p>
          <a:p>
            <a:r>
              <a:rPr lang="en-US" dirty="0"/>
              <a:t>Register on Council website (registration opening in early 2022).  $5.00 for a patch.  </a:t>
            </a:r>
          </a:p>
          <a:p>
            <a:endParaRPr lang="en-US" sz="1200" dirty="0"/>
          </a:p>
          <a:p>
            <a:r>
              <a:rPr lang="en-US" dirty="0"/>
              <a:t>Challenge – District Scouts, Scouters and families hike 2,022 miles.</a:t>
            </a:r>
          </a:p>
          <a:p>
            <a:endParaRPr lang="en-US" sz="1200" dirty="0"/>
          </a:p>
          <a:p>
            <a:r>
              <a:rPr lang="en-US" dirty="0"/>
              <a:t>Total the miles for each unit and notify Matt Burns at Burnsmj509@gmail.com.  We’ll see how big a total we reach.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3CF9A40-C74C-4218-A555-86F17FE8B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2" y="2669404"/>
            <a:ext cx="3745976" cy="24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3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DE58FE0-5A12-4085-9723-257378B57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12" y="0"/>
            <a:ext cx="687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03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2997" cy="1325563"/>
          </a:xfrm>
        </p:spPr>
        <p:txBody>
          <a:bodyPr/>
          <a:lstStyle/>
          <a:p>
            <a:r>
              <a:rPr lang="en-US" b="1" dirty="0"/>
              <a:t>Civic and Related Activities of Interest to Scouts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Dyke Marsh Sunday Morning Bird Walks – 8:00 a.m. on Sundays at Dyke Marsh in Alexandria</a:t>
            </a:r>
          </a:p>
          <a:p>
            <a:r>
              <a:rPr lang="en-US" dirty="0"/>
              <a:t>Huntley Meadows Monday Morning Bird Walk at 7:00 a.m. in Alexandria</a:t>
            </a:r>
          </a:p>
          <a:p>
            <a:r>
              <a:rPr lang="en-US" dirty="0"/>
              <a:t>Sully Historic Site Tours – Recurring weekly on Sunday, Thursday, Friday and Saturday.</a:t>
            </a:r>
          </a:p>
          <a:p>
            <a:r>
              <a:rPr lang="en-US" dirty="0"/>
              <a:t>Winter Waterfowl Hike – Feb 11, 2022 from 9:00 a.m. to 11:00 a.m., Riverbend Park in Great Falls, VA.</a:t>
            </a:r>
          </a:p>
          <a:p>
            <a:r>
              <a:rPr lang="en-US" dirty="0"/>
              <a:t>Green Spring Gardens – Family Fun – Forcing Flowers – 2/12/22, 10 to 11:30 a.m.</a:t>
            </a:r>
          </a:p>
          <a:p>
            <a:r>
              <a:rPr lang="en-US" dirty="0"/>
              <a:t>Riverbend Park Klondike Campfire Cookout – 2/19/22, 3:00 to 4:30 p.m.</a:t>
            </a:r>
          </a:p>
          <a:p>
            <a:r>
              <a:rPr lang="en-US" dirty="0"/>
              <a:t>Beginning Wood Carving – 2/20/22, from 1:00 to 3:00 p.m. at Colvin Run Mill in Great Falls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655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60AC-446B-49BA-9D48-C1A35CA8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Civic and Related Activities of Interest to Scouts – Cont.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6664-8F3B-4934-B74A-B194996F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Birding for Beginners, Huntley Meadows Park, 2/20/22 – 8:00 to 11:00 a.m.</a:t>
            </a:r>
          </a:p>
          <a:p>
            <a:r>
              <a:rPr lang="en-US" dirty="0"/>
              <a:t>Mount Vernon – Free Admission on 2/21/22 from 8:00 a.m. to 5:00 p.m. – Reservations Required</a:t>
            </a:r>
          </a:p>
          <a:p>
            <a:r>
              <a:rPr lang="en-US" dirty="0"/>
              <a:t>Riverbend Park Tree ID – Bark &amp; Buds 2/26 and 2/27/22 from 12:00 to 2:00 p.m.</a:t>
            </a:r>
          </a:p>
          <a:p>
            <a:r>
              <a:rPr lang="en-US" dirty="0"/>
              <a:t>Woodlawn Needlework Show &amp; Sale, Woodlawn Historic Site in Alexandria. March 3 to March 31 from 10:00 a.m. to 4:00 p.m. (except Tuesday)</a:t>
            </a:r>
          </a:p>
          <a:p>
            <a:r>
              <a:rPr lang="en-US" dirty="0"/>
              <a:t>Nature Explorers Virtual Club – Winter – Twice weekly sessions until 3/9 at 10 a.m. on Mondays and 4 p.m. on Wednesdays, Huntley Meadows Park in Alexandria, VA.</a:t>
            </a:r>
          </a:p>
          <a:p>
            <a:r>
              <a:rPr lang="en-US" dirty="0"/>
              <a:t>Friday Night Skywatching – The Turner Farm in Great Falls at 8:30 p.m.</a:t>
            </a:r>
          </a:p>
          <a:p>
            <a:r>
              <a:rPr lang="en-US" dirty="0"/>
              <a:t>Falls Church Easter Egg Hunt – April 16, 2022 – Children 1 to 11 – Cherry Hill Park 10:00 a.m. to Noon.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Note: Tickets may be required or there may be charges for these activities.  We recommend checking the event website in advance.</a:t>
            </a:r>
          </a:p>
        </p:txBody>
      </p:sp>
    </p:spTree>
    <p:extLst>
      <p:ext uri="{BB962C8B-B14F-4D97-AF65-F5344CB8AC3E}">
        <p14:creationId xmlns:p14="http://schemas.microsoft.com/office/powerpoint/2010/main" val="3862223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xfrm>
            <a:off x="1051984" y="2304095"/>
            <a:ext cx="10515601" cy="1325564"/>
          </a:xfrm>
          <a:prstGeom prst="rect">
            <a:avLst/>
          </a:prstGeom>
        </p:spPr>
        <p:txBody>
          <a:bodyPr/>
          <a:lstStyle>
            <a:lvl1pPr algn="ctr"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b="1" dirty="0"/>
              <a:t>SCOUTS BSA Roundtable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F634C833-9E10-489D-B007-573C4730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b="8559"/>
          <a:stretch>
            <a:fillRect/>
          </a:stretch>
        </p:blipFill>
        <p:spPr bwMode="auto">
          <a:xfrm>
            <a:off x="1462088" y="1"/>
            <a:ext cx="920591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A791-96E0-4CE5-88D4-C51B2142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Advancement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0BB03-1010-474C-BC44-C5270D40F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904" y="1690688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BSA COVID Advancement Exceptions</a:t>
            </a:r>
          </a:p>
          <a:p>
            <a:pPr lvl="1"/>
            <a:r>
              <a:rPr lang="en-US" dirty="0"/>
              <a:t>Any requirements earned are earned – and must be counted toward advancement including after 3/1/22.</a:t>
            </a:r>
          </a:p>
          <a:p>
            <a:pPr lvl="1"/>
            <a:r>
              <a:rPr lang="en-US" dirty="0"/>
              <a:t>Examples of COVID Advancement Exceptions (see </a:t>
            </a:r>
            <a:r>
              <a:rPr lang="en-US" dirty="0">
                <a:hlinkClick r:id="rId2"/>
              </a:rPr>
              <a:t>COVID-19 FAQ | Boy Scouts of America (scouting.org)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Swimming – Second and First Class requirements deferred up to Life ranks.</a:t>
            </a:r>
          </a:p>
          <a:p>
            <a:pPr lvl="2"/>
            <a:r>
              <a:rPr lang="en-US" dirty="0"/>
              <a:t>Camping – Up to three nights of virtual camping per month allowed.</a:t>
            </a:r>
          </a:p>
          <a:p>
            <a:pPr lvl="1"/>
            <a:r>
              <a:rPr lang="en-US" dirty="0"/>
              <a:t>Effective February 28, 2022, these exceptions expire.  As of March 1, 2022, youth must complete all original rank and merit badge requirements as published by the BSA.</a:t>
            </a:r>
          </a:p>
          <a:p>
            <a:r>
              <a:rPr lang="en-US" dirty="0"/>
              <a:t>Citizenship in Society Merit Badge – Required as of 7/1/22</a:t>
            </a:r>
          </a:p>
          <a:p>
            <a:r>
              <a:rPr lang="en-US" dirty="0"/>
              <a:t>New BSA Software for Councils – Issues impacting units – Procedural Changes Coming Soon</a:t>
            </a:r>
          </a:p>
          <a:p>
            <a:pPr lvl="1"/>
            <a:r>
              <a:rPr lang="en-US" dirty="0"/>
              <a:t>Temporary delays in ESRA verification</a:t>
            </a:r>
          </a:p>
          <a:p>
            <a:pPr lvl="1"/>
            <a:r>
              <a:rPr lang="en-US" dirty="0"/>
              <a:t>Council working on new verification procedures.  Expect approval soon and delegation of verification to District Eagle Representatives.</a:t>
            </a:r>
          </a:p>
          <a:p>
            <a:pPr lvl="1"/>
            <a:r>
              <a:rPr lang="en-US" dirty="0"/>
              <a:t>Units will send ONLY ESRA electronically to Bethesda after Eagle Board of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8275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BD18-9B8E-4818-98FA-2EBE2B5C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20" y="204952"/>
            <a:ext cx="7809949" cy="972824"/>
          </a:xfrm>
        </p:spPr>
        <p:txBody>
          <a:bodyPr>
            <a:normAutofit/>
          </a:bodyPr>
          <a:lstStyle/>
          <a:p>
            <a:r>
              <a:rPr lang="en-US" b="1" dirty="0"/>
              <a:t>2022 District Merit Badge Event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C58F37-8F6B-4663-9289-47F691804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0" y="1713548"/>
            <a:ext cx="3267942" cy="32679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D526DA-4309-4ED4-BF88-70ABE592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6" y="1292772"/>
            <a:ext cx="8293643" cy="5360276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Masks Required inside Fairfax Presbyterian</a:t>
            </a:r>
          </a:p>
          <a:p>
            <a:r>
              <a:rPr lang="en-US" dirty="0"/>
              <a:t>March 5</a:t>
            </a:r>
            <a:r>
              <a:rPr lang="en-US" baseline="30000" dirty="0"/>
              <a:t>th</a:t>
            </a:r>
            <a:r>
              <a:rPr lang="en-US" dirty="0"/>
              <a:t>, 2022 at Fairfax Presbyterian Church in Fairfax.</a:t>
            </a:r>
          </a:p>
          <a:p>
            <a:r>
              <a:rPr lang="en-US" dirty="0"/>
              <a:t>Most classes are full. Personal Management has some spots available.  Check website for possible cancellations.</a:t>
            </a:r>
          </a:p>
          <a:p>
            <a:r>
              <a:rPr lang="en-US" dirty="0"/>
              <a:t>Adults needed to help staff merit badge classes and comply with YPT requirements.</a:t>
            </a:r>
          </a:p>
          <a:p>
            <a:r>
              <a:rPr lang="en-US" dirty="0"/>
              <a:t>Be prepared for possible changes. </a:t>
            </a:r>
          </a:p>
          <a:p>
            <a:r>
              <a:rPr lang="en-US" dirty="0"/>
              <a:t>Feedback to John Drisco at </a:t>
            </a:r>
            <a:r>
              <a:rPr lang="en-US" u="sng" dirty="0">
                <a:solidFill>
                  <a:srgbClr val="2409ED"/>
                </a:solidFill>
              </a:rPr>
              <a:t>gmasonmeritbadgeday@gmail.com</a:t>
            </a:r>
          </a:p>
        </p:txBody>
      </p:sp>
    </p:spTree>
    <p:extLst>
      <p:ext uri="{BB962C8B-B14F-4D97-AF65-F5344CB8AC3E}">
        <p14:creationId xmlns:p14="http://schemas.microsoft.com/office/powerpoint/2010/main" val="333700492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09C5-03CC-42CD-AC10-A01CC2E8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08" y="675860"/>
            <a:ext cx="3231412" cy="18322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GEORGE MASON DISTRICT CAMPOREE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26B6-1FC1-431C-8281-F6635395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0725" y="229358"/>
            <a:ext cx="3467967" cy="5799909"/>
          </a:xfrm>
        </p:spPr>
        <p:txBody>
          <a:bodyPr>
            <a:normAutofit fontScale="85000" lnSpcReduction="10000"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Date: 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29 – May 1, 2022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1F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and Theme: Rock Enon Scout Camp, Gore VA.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Shooting Sports</a:t>
            </a:r>
          </a:p>
          <a:p>
            <a:r>
              <a:rPr lang="en-US" sz="2400" dirty="0"/>
              <a:t>Number of spots limited by need to keep shooters safe!</a:t>
            </a:r>
          </a:p>
          <a:p>
            <a:r>
              <a:rPr lang="en-US" sz="2400" dirty="0"/>
              <a:t>Online registration available on Council website in early March 2022. </a:t>
            </a:r>
          </a:p>
          <a:p>
            <a:r>
              <a:rPr lang="en-US" sz="2400" dirty="0"/>
              <a:t>Leader Guide will be available on registration site a few weeks ahead of event.</a:t>
            </a:r>
          </a:p>
          <a:p>
            <a:r>
              <a:rPr lang="en-US" sz="2400" dirty="0"/>
              <a:t>Need unit volunteers to help run event.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DAE4D-2D90-4609-A004-DA578013D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18" y="1174623"/>
            <a:ext cx="4557063" cy="4154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0530F-44DD-469B-B755-F0361666C1FF}"/>
              </a:ext>
            </a:extLst>
          </p:cNvPr>
          <p:cNvSpPr txBox="1"/>
          <p:nvPr/>
        </p:nvSpPr>
        <p:spPr>
          <a:xfrm>
            <a:off x="444137" y="2416629"/>
            <a:ext cx="255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Camporee Director Andrew Zaso </a:t>
            </a:r>
          </a:p>
          <a:p>
            <a:r>
              <a:rPr lang="en-US" dirty="0"/>
              <a:t>(703) 434-2907 - AndrewZaso@gmail.com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F8030-C197-4F02-8795-44BE9AE9C22A}"/>
              </a:ext>
            </a:extLst>
          </p:cNvPr>
          <p:cNvSpPr txBox="1"/>
          <p:nvPr/>
        </p:nvSpPr>
        <p:spPr>
          <a:xfrm>
            <a:off x="934518" y="5683377"/>
            <a:ext cx="9188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Registration will open in early March 2022</a:t>
            </a:r>
          </a:p>
        </p:txBody>
      </p:sp>
    </p:spTree>
    <p:extLst>
      <p:ext uri="{BB962C8B-B14F-4D97-AF65-F5344CB8AC3E}">
        <p14:creationId xmlns:p14="http://schemas.microsoft.com/office/powerpoint/2010/main" val="3574730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Future Camporees</a:t>
            </a:r>
          </a:p>
        </p:txBody>
      </p:sp>
      <p:sp>
        <p:nvSpPr>
          <p:cNvPr id="13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38199" y="1825625"/>
            <a:ext cx="5015486" cy="4351338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dirty="0"/>
              <a:t>Save the Dates!!!</a:t>
            </a:r>
          </a:p>
          <a:p>
            <a:pPr>
              <a:defRPr sz="1600"/>
            </a:pPr>
            <a:endParaRPr dirty="0"/>
          </a:p>
          <a:p>
            <a:pPr>
              <a:defRPr sz="2000"/>
            </a:pPr>
            <a:r>
              <a:rPr dirty="0"/>
              <a:t>George Mason </a:t>
            </a:r>
            <a:r>
              <a:rPr lang="en-US" dirty="0"/>
              <a:t>Fall </a:t>
            </a:r>
            <a:r>
              <a:rPr dirty="0"/>
              <a:t>2022 Camporee – </a:t>
            </a:r>
            <a:r>
              <a:rPr lang="en-US" dirty="0"/>
              <a:t>October 21 - 23</a:t>
            </a:r>
            <a:r>
              <a:rPr dirty="0"/>
              <a:t>, 2022</a:t>
            </a:r>
          </a:p>
          <a:p>
            <a:pPr marL="685800" lvl="1" indent="-228600">
              <a:spcBef>
                <a:spcPts val="500"/>
              </a:spcBef>
              <a:defRPr sz="1600"/>
            </a:pPr>
            <a:r>
              <a:rPr dirty="0"/>
              <a:t>Theme and Site TBD</a:t>
            </a:r>
            <a:endParaRPr sz="2400" dirty="0"/>
          </a:p>
          <a:p>
            <a:pPr>
              <a:defRPr sz="2000"/>
            </a:pPr>
            <a:r>
              <a:rPr dirty="0"/>
              <a:t>George Mason </a:t>
            </a:r>
            <a:r>
              <a:rPr lang="en-US" dirty="0"/>
              <a:t>Spring</a:t>
            </a:r>
            <a:r>
              <a:rPr dirty="0"/>
              <a:t> 202</a:t>
            </a:r>
            <a:r>
              <a:rPr lang="en-US" dirty="0"/>
              <a:t>3</a:t>
            </a:r>
            <a:r>
              <a:rPr dirty="0"/>
              <a:t> Camporee – </a:t>
            </a:r>
            <a:r>
              <a:rPr lang="en-US" dirty="0"/>
              <a:t>May 5-7</a:t>
            </a:r>
            <a:r>
              <a:rPr dirty="0"/>
              <a:t>, 202</a:t>
            </a:r>
            <a:r>
              <a:rPr lang="en-US" dirty="0"/>
              <a:t>3</a:t>
            </a:r>
            <a:endParaRPr dirty="0"/>
          </a:p>
          <a:p>
            <a:pPr marL="685800" lvl="1" indent="-228600">
              <a:spcBef>
                <a:spcPts val="500"/>
              </a:spcBef>
              <a:defRPr sz="1600"/>
            </a:pPr>
            <a:r>
              <a:rPr dirty="0"/>
              <a:t>Theme and Site TBD</a:t>
            </a:r>
            <a:endParaRPr sz="2400" dirty="0"/>
          </a:p>
          <a:p>
            <a:pPr>
              <a:defRPr sz="1600"/>
            </a:pPr>
            <a:endParaRPr sz="2400" dirty="0"/>
          </a:p>
          <a:p>
            <a:pPr>
              <a:defRPr sz="1600"/>
            </a:pPr>
            <a:r>
              <a:rPr dirty="0"/>
              <a:t>Please factor this into unit calendars/planning.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Scouts are loyal – including loyalty to District activities.</a:t>
            </a:r>
          </a:p>
        </p:txBody>
      </p:sp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/>
          <a:srcRect l="4237" r="6810"/>
          <a:stretch>
            <a:fillRect/>
          </a:stretch>
        </p:blipFill>
        <p:spPr>
          <a:xfrm>
            <a:off x="6338315" y="1513490"/>
            <a:ext cx="5538159" cy="466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1B45-EE0C-409A-B547-13E58D36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83" y="851178"/>
            <a:ext cx="2898892" cy="1608059"/>
          </a:xfrm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 High Adventure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70296-5720-42C0-827D-D05CE08CCED9}"/>
              </a:ext>
            </a:extLst>
          </p:cNvPr>
          <p:cNvSpPr txBox="1"/>
          <p:nvPr/>
        </p:nvSpPr>
        <p:spPr>
          <a:xfrm>
            <a:off x="3206775" y="510684"/>
            <a:ext cx="880262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NCAC High Adventure Committee (HAC)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pdates and announcements: </a:t>
            </a:r>
            <a:r>
              <a:rPr lang="en-US" sz="2000" b="1" i="0" u="sng" dirty="0">
                <a:solidFill>
                  <a:srgbClr val="196AD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https://www.ncacbsa.org/high-adventure/</a:t>
            </a:r>
            <a:endParaRPr lang="en-US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National High Adventure Base slots still available; 2023 registrations underway now.  Unified registration site: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https://www.scouting.org/outdooradventures/open4adventure/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Lenhok’sin James River Canoe Trek (provisional and unit) spaces available for the 17-23 July expedition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Philmont Preparedness Seminars (16 Feb: Trail food and cooking)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Adventure Source Book, Volumes I and II (Vol. III forthcoming)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Wilderness First Aid vendor list updated (minimum 1 adult per crew)</a:t>
            </a:r>
            <a:endParaRPr lang="en-US" b="1" dirty="0">
              <a:solidFill>
                <a:srgbClr val="1D22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BSA Adventure Planning Resource: The Adventure Plan (TAP)    	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https://tap.scouting.org/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Contact Joe Knecht at 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knechtjoe@yahoo.com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if you have questions regarding high adventure planning or </a:t>
            </a:r>
            <a:r>
              <a:rPr lang="en-US" sz="2000" b="1" dirty="0">
                <a:solidFill>
                  <a:srgbClr val="1D2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en-US" sz="2000" b="1" i="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1D2228"/>
              </a:solidFill>
              <a:latin typeface="New serif"/>
            </a:endParaRPr>
          </a:p>
          <a:p>
            <a:endParaRPr lang="en-US" sz="1800" b="0" i="0" dirty="0">
              <a:solidFill>
                <a:srgbClr val="1D2228"/>
              </a:solidFill>
              <a:effectLst/>
              <a:latin typeface="New serif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47561B-52C9-4F94-AC17-0B8495C9642E}"/>
              </a:ext>
            </a:extLst>
          </p:cNvPr>
          <p:cNvSpPr txBox="1">
            <a:spLocks/>
          </p:cNvSpPr>
          <p:nvPr/>
        </p:nvSpPr>
        <p:spPr>
          <a:xfrm>
            <a:off x="307883" y="4626365"/>
            <a:ext cx="2898892" cy="90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CCED72-A6A7-454C-88F0-61C8E9071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3" y="2677812"/>
            <a:ext cx="2934089" cy="16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274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845C2007-E900-4CCD-9A46-F9CB7A4A94FB.jpeg" descr="845C2007-E900-4CCD-9A46-F9CB7A4A94FB.jpeg"/>
          <p:cNvPicPr>
            <a:picLocks noChangeAspect="1"/>
          </p:cNvPicPr>
          <p:nvPr/>
        </p:nvPicPr>
        <p:blipFill>
          <a:blip r:embed="rId2"/>
          <a:srcRect t="75" b="75"/>
          <a:stretch>
            <a:fillRect/>
          </a:stretch>
        </p:blipFill>
        <p:spPr>
          <a:xfrm>
            <a:off x="7323491" y="6295"/>
            <a:ext cx="5297255" cy="528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01064220-D1F1-4BC8-868D-B347C166080B.jpeg" descr="01064220-D1F1-4BC8-868D-B347C166080B.jpeg"/>
          <p:cNvPicPr>
            <a:picLocks noChangeAspect="1"/>
          </p:cNvPicPr>
          <p:nvPr/>
        </p:nvPicPr>
        <p:blipFill>
          <a:blip r:embed="rId3"/>
          <a:srcRect t="75" b="74"/>
          <a:stretch>
            <a:fillRect/>
          </a:stretch>
        </p:blipFill>
        <p:spPr>
          <a:xfrm>
            <a:off x="-934246" y="-2910"/>
            <a:ext cx="6874210" cy="6863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03F771F7-AF20-43F0-8816-3C98D83FACA7.jpeg" descr="03F771F7-AF20-43F0-8816-3C98D83FACA7.jpe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75" b="75"/>
          <a:stretch>
            <a:fillRect/>
          </a:stretch>
        </p:blipFill>
        <p:spPr>
          <a:xfrm>
            <a:off x="9137942" y="3834024"/>
            <a:ext cx="3007050" cy="3002534"/>
          </a:xfrm>
          <a:prstGeom prst="rect">
            <a:avLst/>
          </a:prstGeom>
          <a:ln w="76200">
            <a:solidFill>
              <a:schemeClr val="accent4"/>
            </a:solidFill>
            <a:miter lim="800000"/>
          </a:ln>
        </p:spPr>
      </p:pic>
      <p:sp>
        <p:nvSpPr>
          <p:cNvPr id="97" name="And don’t forget the District’s various COPE and Climbing Opportunities!…"/>
          <p:cNvSpPr txBox="1">
            <a:spLocks noGrp="1"/>
          </p:cNvSpPr>
          <p:nvPr>
            <p:ph type="title"/>
          </p:nvPr>
        </p:nvSpPr>
        <p:spPr>
          <a:xfrm>
            <a:off x="3340086" y="10204"/>
            <a:ext cx="4481882" cy="5281338"/>
          </a:xfrm>
          <a:prstGeom prst="rect">
            <a:avLst/>
          </a:prstGeom>
          <a:gradFill>
            <a:gsLst>
              <a:gs pos="0">
                <a:srgbClr val="FFDB9B"/>
              </a:gs>
              <a:gs pos="50000">
                <a:srgbClr val="FFD58D"/>
              </a:gs>
              <a:gs pos="100000">
                <a:srgbClr val="FFD078"/>
              </a:gs>
            </a:gsLst>
            <a:lin ang="5400000"/>
          </a:gradFill>
          <a:ln w="6350">
            <a:solidFill>
              <a:schemeClr val="accent4"/>
            </a:solidFill>
            <a:miter lim="800000"/>
          </a:ln>
        </p:spPr>
        <p:txBody>
          <a:bodyPr lIns="101600" tIns="101600" rIns="101600" bIns="101600" anchor="t"/>
          <a:lstStyle/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And don’t forget the District’s various COPE and Climbing Opportunities!</a:t>
            </a:r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 spc="34" dirty="0"/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pc="34" dirty="0"/>
              <a:t>At any Family or Unit Camping Event held at Camp Synder, you’ll likely find the mobile climbing wall (a.k.a. “Scouterhorn”), a Slackline, as well as Challenging Outdoor Fun-Filled Family-Engaged Experiences or Team Enhancing Activities (a.k.a. COFFFEE and TEA).</a:t>
            </a:r>
            <a:r>
              <a:rPr dirty="0"/>
              <a:t> </a:t>
            </a:r>
            <a:br>
              <a:rPr dirty="0"/>
            </a:br>
            <a:br>
              <a:rPr dirty="0"/>
            </a:br>
            <a:r>
              <a:rPr dirty="0"/>
              <a:t>Check the Camp Synder schedule to register. </a:t>
            </a:r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 spc="34" dirty="0"/>
          </a:p>
          <a:p>
            <a:pPr defTabSz="905255">
              <a:lnSpc>
                <a:spcPct val="100000"/>
              </a:lnSpc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Level 1 &amp; Level 2 training in COPE &amp; Climbing programs need to be coordinated with COPE &amp; Climbing committee chair: Tony Waisanen &lt;ncac.cope@gmail.com&gt;</a:t>
            </a:r>
          </a:p>
        </p:txBody>
      </p:sp>
      <p:sp>
        <p:nvSpPr>
          <p:cNvPr id="98" name="Interested in obtaining a deck…"/>
          <p:cNvSpPr txBox="1"/>
          <p:nvPr/>
        </p:nvSpPr>
        <p:spPr>
          <a:xfrm>
            <a:off x="5981182" y="5504081"/>
            <a:ext cx="3077502" cy="12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Interested in obtaining a deck 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of COFFFEE &amp; TEA game cards, 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E-mail JohnLesko57@gmail.com</a:t>
            </a:r>
          </a:p>
          <a:p>
            <a:pPr algn="r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—————————————&gt;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350519" y="232519"/>
            <a:ext cx="5120114" cy="87584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/>
              <a:t>Training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37623" y="1108364"/>
            <a:ext cx="7185487" cy="598912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 sz="2000" b="1"/>
            </a:pPr>
            <a:r>
              <a:rPr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Training </a:t>
            </a:r>
            <a:r>
              <a:rPr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For position-specific training at your unit, contact Roy De Lauder at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563C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EagleScout.Roy@cox.net</a:t>
            </a:r>
            <a:r>
              <a:rPr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go to Training Opportunities page on GM Web Site.</a:t>
            </a:r>
          </a:p>
          <a:p>
            <a:pPr marL="0" marR="0" indent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Country Outdoor Leadership Skills – </a:t>
            </a:r>
            <a:r>
              <a:rPr lang="en-US" sz="1100" b="1" dirty="0">
                <a:solidFill>
                  <a:srgbClr val="1C07B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03/05/22 Huntingtown, MD</a:t>
            </a:r>
            <a:endParaRPr lang="en-US" sz="1100" b="1" dirty="0">
              <a:solidFill>
                <a:srgbClr val="1C0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 b="1" dirty="0">
              <a:solidFill>
                <a:srgbClr val="1C07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Basic Adult Leader Outdoor Orientation (BALOO;C32)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227013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03/19/22 – 03/20/22 – Cheltenham, MD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227013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03/26/22 – 03/27/22 – Camp Snyder, Haymarket, VA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227013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04/09/22 – 04/10/22 – Huntingtown, MD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Climbing Level 1 Instructor – </a:t>
            </a:r>
            <a:r>
              <a:rPr lang="en-US" sz="11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4/23-4/24/22 at Sugarloaf Mountain, MD.  Second course, same place, 4/30-5/1/22. 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Course director at 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ncac.climbing@gmail.com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register.  Fee is $40.00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100" b="1" i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Introduction to Outdoor Leadership Skills (IOLS; S11)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227013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(02/19/22 or 02/26/22) and (03/19/22 – 03/20/22) – Cheltenham, MD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227013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04/09/22 – 04/10/22 – Huntingtown, MD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lvl="1" indent="-227013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Powderhorn (P50) - </a:t>
            </a:r>
            <a:r>
              <a:rPr lang="en-US" sz="1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08/26/22 – 08/28/22 – Camp St. Charles, Newburg, MD</a:t>
            </a:r>
            <a:endParaRPr lang="en-US" sz="1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 dirty="0">
              <a:solidFill>
                <a:srgbClr val="7A7A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Scouterhorn Training Assessment – </a:t>
            </a:r>
            <a:r>
              <a:rPr lang="en-US" sz="11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February 19, 10 a.m. to 1:00 p.m., Camp Snyder.  Pre-requisite to be a “Climb Master.”  Must first complete the on-line training and then pass hands on assessment at Camp Snyder.  E-mail </a:t>
            </a:r>
            <a:r>
              <a:rPr lang="en-US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NCAC.COPE@gmail.com</a:t>
            </a:r>
            <a:r>
              <a:rPr lang="en-US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“Scouterhorn” in the subject.</a:t>
            </a:r>
            <a:endParaRPr lang="en-US" sz="110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1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Scouting - </a:t>
            </a: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02/26/22 – Virtual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Wood Badge (A90)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174625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7A7A7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09/09/22 – 09/11/22 &amp; 10/08/22 – 10/09/22 – Camp Snyder, Haymarket, VA</a:t>
            </a:r>
            <a:endParaRPr lang="en-US" sz="1100" b="0" i="0" dirty="0">
              <a:solidFill>
                <a:srgbClr val="7A7A7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11"/>
          <a:srcRect l="4616" r="15757"/>
          <a:stretch>
            <a:fillRect/>
          </a:stretch>
        </p:blipFill>
        <p:spPr>
          <a:xfrm>
            <a:off x="7415784" y="1"/>
            <a:ext cx="4776156" cy="574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lnTo>
                  <a:pt x="107" y="900"/>
                </a:lnTo>
                <a:cubicBezTo>
                  <a:pt x="36" y="1590"/>
                  <a:pt x="0" y="2290"/>
                  <a:pt x="0" y="2998"/>
                </a:cubicBezTo>
                <a:cubicBezTo>
                  <a:pt x="0" y="10781"/>
                  <a:pt x="4417" y="17615"/>
                  <a:pt x="11071" y="21490"/>
                </a:cubicBezTo>
                <a:lnTo>
                  <a:pt x="1127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2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BD18-9B8E-4818-98FA-2EBE2B5C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04" y="134092"/>
            <a:ext cx="9881108" cy="821467"/>
          </a:xfrm>
        </p:spPr>
        <p:txBody>
          <a:bodyPr>
            <a:noAutofit/>
          </a:bodyPr>
          <a:lstStyle/>
          <a:p>
            <a:r>
              <a:rPr lang="en-US" sz="3600" b="1" i="1" dirty="0">
                <a:latin typeface="+mn-lt"/>
                <a:ea typeface="+mn-ea"/>
                <a:cs typeface="+mn-cs"/>
              </a:rPr>
              <a:t>National Youth Leadership Training (NYLT)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3B3D4-F97D-4614-8517-4E98F1614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18" y="1065709"/>
            <a:ext cx="2997852" cy="3951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688BD981-13F6-40D6-B7D1-7945D943497A}"/>
              </a:ext>
            </a:extLst>
          </p:cNvPr>
          <p:cNvSpPr txBox="1">
            <a:spLocks/>
          </p:cNvSpPr>
          <p:nvPr/>
        </p:nvSpPr>
        <p:spPr>
          <a:xfrm>
            <a:off x="328470" y="5436271"/>
            <a:ext cx="5197447" cy="36909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Questions? Email </a:t>
            </a:r>
            <a:r>
              <a:rPr lang="en-US" sz="2200" dirty="0">
                <a:hlinkClick r:id="rId3"/>
              </a:rPr>
              <a:t>contact@my.NYLT.org</a:t>
            </a:r>
            <a:endParaRPr lang="en-US" sz="2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CF4BD-3891-433B-A738-98801C726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2911"/>
              </p:ext>
            </p:extLst>
          </p:nvPr>
        </p:nvGraphicFramePr>
        <p:xfrm>
          <a:off x="3549258" y="4800377"/>
          <a:ext cx="5267939" cy="1672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1612">
                  <a:extLst>
                    <a:ext uri="{9D8B030D-6E8A-4147-A177-3AD203B41FA5}">
                      <a16:colId xmlns:a16="http://schemas.microsoft.com/office/drawing/2014/main" val="3982802287"/>
                    </a:ext>
                  </a:extLst>
                </a:gridCol>
                <a:gridCol w="2571393">
                  <a:extLst>
                    <a:ext uri="{9D8B030D-6E8A-4147-A177-3AD203B41FA5}">
                      <a16:colId xmlns:a16="http://schemas.microsoft.com/office/drawing/2014/main" val="3440946347"/>
                    </a:ext>
                  </a:extLst>
                </a:gridCol>
                <a:gridCol w="1484934">
                  <a:extLst>
                    <a:ext uri="{9D8B030D-6E8A-4147-A177-3AD203B41FA5}">
                      <a16:colId xmlns:a16="http://schemas.microsoft.com/office/drawing/2014/main" val="35919671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Course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Course Dates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506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22-1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Jan 14-17; Jan 21-23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Snyder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080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22-2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June 19-24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Snyder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32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22-3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June 26 to Jul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Cheltenham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0091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22-4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July 24-29*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Snyder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17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22-5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July 24-29*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Snyder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417077"/>
                  </a:ext>
                </a:extLst>
              </a:tr>
            </a:tbl>
          </a:graphicData>
        </a:graphic>
      </p:graphicFrame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795970A-BBC7-4C0D-B2E5-EEB8315E9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99" y="301272"/>
            <a:ext cx="1308574" cy="1308574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9525C23-D81A-412B-80BA-82626E9DAAB5}"/>
              </a:ext>
            </a:extLst>
          </p:cNvPr>
          <p:cNvSpPr txBox="1">
            <a:spLocks/>
          </p:cNvSpPr>
          <p:nvPr/>
        </p:nvSpPr>
        <p:spPr>
          <a:xfrm>
            <a:off x="5136491" y="6472120"/>
            <a:ext cx="3289568" cy="36909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* courses running concurrently</a:t>
            </a:r>
          </a:p>
        </p:txBody>
      </p: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60C3AC5-E4DF-4B6C-83B0-56AAA0B6E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61" y="4383286"/>
            <a:ext cx="2340621" cy="2340621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05F84BA-8C55-4733-9D49-85B306489736}"/>
              </a:ext>
            </a:extLst>
          </p:cNvPr>
          <p:cNvSpPr txBox="1">
            <a:spLocks/>
          </p:cNvSpPr>
          <p:nvPr/>
        </p:nvSpPr>
        <p:spPr>
          <a:xfrm>
            <a:off x="3317706" y="974903"/>
            <a:ext cx="7167969" cy="14568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i="1" dirty="0"/>
              <a:t>Give your future leaders a new set of tools!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/>
              <a:t>NYLT is a 6 day course that equips young people with leadership skills to help them succeed in their Scouting program and in life.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33F31C0-D6C9-4980-9F81-DE0CE9AD2D61}"/>
              </a:ext>
            </a:extLst>
          </p:cNvPr>
          <p:cNvSpPr txBox="1">
            <a:spLocks/>
          </p:cNvSpPr>
          <p:nvPr/>
        </p:nvSpPr>
        <p:spPr>
          <a:xfrm>
            <a:off x="4549944" y="2327336"/>
            <a:ext cx="5466774" cy="135682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b="1" i="1" dirty="0"/>
              <a:t>REQUIREMENTS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i="1" dirty="0"/>
              <a:t> · Unit Leader approval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i="1" dirty="0"/>
              <a:t> · 13 years or older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i="1" dirty="0"/>
              <a:t> · First Class Rank or higher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i="1" dirty="0"/>
              <a:t> · Completed Introduction to Leadership Skills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i="1" dirty="0"/>
              <a:t> · BSA Med Form: Parts A, B &amp; C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BAF0085A-F21F-486B-A597-89EFF21904AB}"/>
              </a:ext>
            </a:extLst>
          </p:cNvPr>
          <p:cNvSpPr txBox="1">
            <a:spLocks/>
          </p:cNvSpPr>
          <p:nvPr/>
        </p:nvSpPr>
        <p:spPr>
          <a:xfrm>
            <a:off x="3499752" y="4561752"/>
            <a:ext cx="4313075" cy="41057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2000" b="1" i="1" dirty="0"/>
              <a:t>2022 Schedule</a:t>
            </a:r>
            <a:endParaRPr lang="en-US" sz="2000" i="1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9675FDD9-5108-4CAC-9CFE-C22E4F71AB67}"/>
              </a:ext>
            </a:extLst>
          </p:cNvPr>
          <p:cNvSpPr txBox="1">
            <a:spLocks/>
          </p:cNvSpPr>
          <p:nvPr/>
        </p:nvSpPr>
        <p:spPr>
          <a:xfrm>
            <a:off x="3378666" y="3818192"/>
            <a:ext cx="8365407" cy="410576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Registration OPEN on March 5</a:t>
            </a:r>
            <a:r>
              <a:rPr lang="en-US" sz="3200" b="1" i="1" baseline="30000" dirty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 at 10am</a:t>
            </a:r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868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MJ\000 to sort\BSA Wood Badge\Branding\Woodbadge-_Horizonal_Full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9" y="243379"/>
            <a:ext cx="7252254" cy="17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C5B1-3A90-426A-B71E-24335B5BDFAE}"/>
              </a:ext>
            </a:extLst>
          </p:cNvPr>
          <p:cNvSpPr txBox="1"/>
          <p:nvPr/>
        </p:nvSpPr>
        <p:spPr>
          <a:xfrm>
            <a:off x="6445530" y="4282165"/>
            <a:ext cx="4835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aleway Medium" panose="020B0603030101060003" pitchFamily="34" charset="0"/>
              </a:rPr>
              <a:t>Fall Course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Registration Opens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April 30, 2022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#1: </a:t>
            </a:r>
            <a:r>
              <a:rPr lang="en-US" b="1" dirty="0">
                <a:latin typeface="Raleway Medium" panose="020B0603030101060003" pitchFamily="34" charset="0"/>
              </a:rPr>
              <a:t>September 9 – 11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#2: </a:t>
            </a:r>
            <a:r>
              <a:rPr lang="en-US" b="1" dirty="0">
                <a:latin typeface="Raleway Medium" panose="020B0603030101060003" pitchFamily="34" charset="0"/>
              </a:rPr>
              <a:t>October 8 – 9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Course Director: Mr. Rick Rogers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rsrogers4@gmail.com</a:t>
            </a:r>
            <a:endParaRPr lang="en-US" i="1" dirty="0">
              <a:latin typeface="Raleway Medium" panose="020B06030301010600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A2914-B7E1-4322-BA62-3C60A207A568}"/>
              </a:ext>
            </a:extLst>
          </p:cNvPr>
          <p:cNvSpPr txBox="1"/>
          <p:nvPr/>
        </p:nvSpPr>
        <p:spPr>
          <a:xfrm>
            <a:off x="927233" y="4282165"/>
            <a:ext cx="4835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Raleway Medium" panose="020B0603030101060003" pitchFamily="34" charset="0"/>
              </a:rPr>
              <a:t>Spring Course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Register at: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https://www.ncacbsa.org/wood-badge/</a:t>
            </a:r>
            <a:endParaRPr lang="en-US" i="1" dirty="0">
              <a:latin typeface="Raleway Medium" panose="020B0603030101060003" pitchFamily="34" charset="0"/>
            </a:endParaRP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#1: </a:t>
            </a:r>
            <a:r>
              <a:rPr lang="en-US" b="1" dirty="0">
                <a:latin typeface="Raleway Medium" panose="020B0603030101060003" pitchFamily="34" charset="0"/>
              </a:rPr>
              <a:t>April 29 – May 1</a:t>
            </a:r>
          </a:p>
          <a:p>
            <a:pPr algn="ctr"/>
            <a:r>
              <a:rPr lang="en-US" dirty="0">
                <a:latin typeface="Raleway Medium" panose="020B0603030101060003" pitchFamily="34" charset="0"/>
              </a:rPr>
              <a:t>Weekend #2: </a:t>
            </a:r>
            <a:r>
              <a:rPr lang="en-US" b="1" dirty="0">
                <a:latin typeface="Raleway Medium" panose="020B0603030101060003" pitchFamily="34" charset="0"/>
              </a:rPr>
              <a:t>May 14 – 15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</a:rPr>
              <a:t>Course Director: Mr. John Howlin</a:t>
            </a:r>
          </a:p>
          <a:p>
            <a:pPr algn="ctr"/>
            <a:r>
              <a:rPr lang="en-US" i="1" dirty="0">
                <a:latin typeface="Raleway Medium" panose="020B0603030101060003" pitchFamily="34" charset="0"/>
                <a:hlinkClick r:id="rId3"/>
              </a:rPr>
              <a:t>johnhowlinjr@yahoo.com</a:t>
            </a:r>
            <a:endParaRPr lang="en-US" i="1" dirty="0">
              <a:latin typeface="Raleway Medium" panose="020B06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20" y="2062716"/>
            <a:ext cx="8516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BSA’s ultimate leadership training for </a:t>
            </a:r>
            <a:r>
              <a:rPr lang="en-US" u="sng" dirty="0">
                <a:latin typeface="Raleway Medium" panose="020B0603030101060003" pitchFamily="34" charset="0"/>
              </a:rPr>
              <a:t>ALL</a:t>
            </a:r>
            <a:r>
              <a:rPr lang="en-US" dirty="0">
                <a:latin typeface="Raleway Medium" panose="020B0603030101060003" pitchFamily="34" charset="0"/>
              </a:rPr>
              <a:t> adult leaders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Applicable to </a:t>
            </a:r>
            <a:r>
              <a:rPr lang="en-US" u="sng" dirty="0">
                <a:latin typeface="Raleway Medium" panose="020B0603030101060003" pitchFamily="34" charset="0"/>
              </a:rPr>
              <a:t>every</a:t>
            </a:r>
            <a:r>
              <a:rPr lang="en-US" dirty="0">
                <a:latin typeface="Raleway Medium" panose="020B0603030101060003" pitchFamily="34" charset="0"/>
              </a:rPr>
              <a:t> program:  Cubs, Scouts BSA, Venturing, Sea Scouts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Applicable to </a:t>
            </a:r>
            <a:r>
              <a:rPr lang="en-US" u="sng" dirty="0">
                <a:latin typeface="Raleway Medium" panose="020B0603030101060003" pitchFamily="34" charset="0"/>
              </a:rPr>
              <a:t>every</a:t>
            </a:r>
            <a:r>
              <a:rPr lang="en-US" dirty="0">
                <a:latin typeface="Raleway Medium" panose="020B0603030101060003" pitchFamily="34" charset="0"/>
              </a:rPr>
              <a:t> level: unit, district, or council level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An exciting &amp; inspiring course that infuses your units with fun &amp; meaning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 Medium" panose="020B0603030101060003" pitchFamily="34" charset="0"/>
              </a:rPr>
              <a:t>Leaders develop real-world, hands-on skills to ensure our youth are getting everything they are promised from the program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215F42-FF5B-46D1-8CB7-9A50D6458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98" y="4135451"/>
            <a:ext cx="798864" cy="1728531"/>
          </a:xfrm>
          <a:prstGeom prst="rect">
            <a:avLst/>
          </a:prstGeom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B276B9A9-C8B3-485D-BF85-1ADC0FA9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41300"/>
            <a:ext cx="30861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17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Shooting Sports</a:t>
            </a:r>
          </a:p>
        </p:txBody>
      </p:sp>
      <p:sp>
        <p:nvSpPr>
          <p:cNvPr id="15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rPr dirty="0"/>
              <a:t>Requests for Shooting Events – Lead Time!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50+ scouts - 6mos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Less than 50 scouts -  3mos</a:t>
            </a:r>
          </a:p>
          <a:p>
            <a:pPr>
              <a:lnSpc>
                <a:spcPct val="81000"/>
              </a:lnSpc>
            </a:pPr>
            <a:r>
              <a:rPr dirty="0"/>
              <a:t>Shooting on private land: 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Requirements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/>
            </a:pPr>
            <a:r>
              <a:rPr dirty="0"/>
              <a:t>Permissions/protocols</a:t>
            </a:r>
          </a:p>
          <a:p>
            <a:pPr>
              <a:lnSpc>
                <a:spcPct val="81000"/>
              </a:lnSpc>
            </a:pPr>
            <a:r>
              <a:rPr dirty="0"/>
              <a:t>Shooting Sports </a:t>
            </a: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web page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</a:pPr>
            <a:r>
              <a:rPr dirty="0"/>
              <a:t>Shooting Sports Instructor Classes: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Rifle/Shotgun</a:t>
            </a:r>
            <a:r>
              <a:rPr dirty="0">
                <a:hlinkClick r:id="rId3"/>
              </a:rPr>
              <a:t>       </a:t>
            </a:r>
            <a:endParaRPr dirty="0"/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Archery</a:t>
            </a:r>
            <a:r>
              <a:rPr dirty="0">
                <a:solidFill>
                  <a:srgbClr val="000000"/>
                </a:solidFill>
              </a:rPr>
              <a:t> (Virtual classes available)</a:t>
            </a:r>
          </a:p>
        </p:txBody>
      </p:sp>
      <p:pic>
        <p:nvPicPr>
          <p:cNvPr id="151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014" y="814852"/>
            <a:ext cx="4138962" cy="2605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756" y="3555298"/>
            <a:ext cx="2690813" cy="2315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BD21-C742-422C-A5D3-8344898A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99" y="35814"/>
            <a:ext cx="10515600" cy="1145623"/>
          </a:xfrm>
        </p:spPr>
        <p:txBody>
          <a:bodyPr/>
          <a:lstStyle/>
          <a:p>
            <a:pPr algn="ctr"/>
            <a:r>
              <a:rPr lang="en-US" b="1" dirty="0"/>
              <a:t>The Scout Law &amp; Oath as of 1910</a:t>
            </a:r>
            <a:br>
              <a:rPr lang="en-US" dirty="0"/>
            </a:br>
            <a:r>
              <a:rPr lang="en-US" sz="2000" dirty="0"/>
              <a:t> (St. Paul Pioneer Press, Oct. 28, 1910)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A50AD-76D7-4F3E-BAF6-BB9C2849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849" y="1139224"/>
            <a:ext cx="5332674" cy="5369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Scout Law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scout's honor is to be trusted. If he declares: “ On my honor it is so,”  that settles it.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is loyal.  The obligation of loyalty embraces country and rulers, parents, employers, and scout masters.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scout's duty is to be useful and to help others. He must try to do his best to do a good turn to somebody each day.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is a friend to all and a brother to every other scout, no matter what social class the other belongs.  He must eschew snobbery and cultivate democratic good fellowship.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is courteous.  He must, furthermore, take no reward for his courtesy: this means, “no tips.”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A25E8-98FD-402C-91DC-F227A1A92B9D}"/>
              </a:ext>
            </a:extLst>
          </p:cNvPr>
          <p:cNvSpPr txBox="1"/>
          <p:nvPr/>
        </p:nvSpPr>
        <p:spPr>
          <a:xfrm>
            <a:off x="6170874" y="1139224"/>
            <a:ext cx="5851498" cy="4385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Scout Law (Continued)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is a friend to animals.  He must not give pain to any creature unnecessarily.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obeys orders.  He must, too, render obedience without question: but after carrying out an order he may state reasons for objecting to it.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smiles and whistles under all circumstances.  The duty of cheerfulness is second only to that of obedience.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9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scout is thrifty.  He opens a savings bank account.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4B210-9C89-495B-A80D-B13B402AB50E}"/>
              </a:ext>
            </a:extLst>
          </p:cNvPr>
          <p:cNvSpPr txBox="1"/>
          <p:nvPr/>
        </p:nvSpPr>
        <p:spPr>
          <a:xfrm>
            <a:off x="6170874" y="4874124"/>
            <a:ext cx="5470497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Scout Oath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“I give my word of honor that I will do my best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	To do my duty to God and the country.</a:t>
            </a:r>
          </a:p>
          <a:p>
            <a:pPr lvl="1"/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       To help other people at all times.</a:t>
            </a:r>
          </a:p>
          <a:p>
            <a:pPr lvl="2"/>
            <a:r>
              <a:rPr lang="en-US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To obey the Scout Law.”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0272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629194" y="157712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Merit Badges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29193" y="1365835"/>
            <a:ext cx="9860282" cy="5258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72000"/>
              </a:lnSpc>
              <a:defRPr sz="1700"/>
            </a:pPr>
            <a:r>
              <a:rPr sz="2000" dirty="0"/>
              <a:t>Every merit badge counselor needs to be on the District </a:t>
            </a:r>
            <a:r>
              <a:rPr lang="en-US" sz="2000" dirty="0"/>
              <a:t>c</a:t>
            </a:r>
            <a:r>
              <a:rPr sz="2000" dirty="0"/>
              <a:t>harter.  The time for action is NOW!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The online Merit Badge Counselor </a:t>
            </a: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registration</a:t>
            </a:r>
            <a:r>
              <a:rPr sz="2000" dirty="0"/>
              <a:t> works for all Scouters who do not already hold another District position. 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lang="en-US" sz="800" dirty="0"/>
          </a:p>
          <a:p>
            <a:pPr>
              <a:lnSpc>
                <a:spcPct val="72000"/>
              </a:lnSpc>
              <a:defRPr sz="1700"/>
            </a:pPr>
            <a:r>
              <a:rPr lang="en-US" sz="2000" dirty="0">
                <a:solidFill>
                  <a:srgbClr val="FF0000"/>
                </a:solidFill>
              </a:rPr>
              <a:t>New Merit Badge Counselors must complete online merit badge counselor training, in addition to YPT, after November 1, 2021.  Existing merit badge counselors have until 12/31/22 to complete training.</a:t>
            </a:r>
          </a:p>
          <a:p>
            <a:pPr>
              <a:lnSpc>
                <a:spcPct val="72000"/>
              </a:lnSpc>
              <a:defRPr sz="1700"/>
            </a:pPr>
            <a:endParaRPr sz="800" dirty="0">
              <a:solidFill>
                <a:srgbClr val="FF0000"/>
              </a:solidFill>
            </a:endParaRPr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Be sure the counselor uses his/her legal name – no nicknames.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Merit Badge Counselors, or the unit Dean/Leader, also need to scan and send Margee the </a:t>
            </a:r>
            <a:r>
              <a:rPr sz="2000" dirty="0">
                <a:solidFill>
                  <a:schemeClr val="tx1"/>
                </a:solidFill>
              </a:rPr>
              <a:t>Merit Badge </a:t>
            </a:r>
            <a:r>
              <a:rPr lang="en-US" sz="2000" dirty="0">
                <a:solidFill>
                  <a:schemeClr val="tx1"/>
                </a:solidFill>
              </a:rPr>
              <a:t>Counselor Information Form</a:t>
            </a:r>
            <a:r>
              <a:rPr sz="2000" dirty="0">
                <a:solidFill>
                  <a:schemeClr val="tx1"/>
                </a:solidFill>
              </a:rPr>
              <a:t> </a:t>
            </a:r>
            <a:r>
              <a:rPr sz="2000" dirty="0"/>
              <a:t>listing the badges the counselor is applying to teach and providing a justification of his/her qualifications.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Youth Protection Training is the essential first step.  Don’t hit “send” on the application without it!</a:t>
            </a:r>
            <a:endParaRPr lang="en-US" sz="2000" dirty="0"/>
          </a:p>
          <a:p>
            <a:pPr>
              <a:lnSpc>
                <a:spcPct val="72000"/>
              </a:lnSpc>
              <a:defRPr sz="1700"/>
            </a:pPr>
            <a:endParaRPr sz="800" dirty="0"/>
          </a:p>
          <a:p>
            <a:pPr>
              <a:lnSpc>
                <a:spcPct val="72000"/>
              </a:lnSpc>
              <a:defRPr sz="1700"/>
            </a:pPr>
            <a:r>
              <a:rPr sz="2000" dirty="0"/>
              <a:t>Contact Margee if you have questions at </a:t>
            </a: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GM.MB.Dean@hotmail.com</a:t>
            </a:r>
            <a:r>
              <a:rPr sz="2000" dirty="0"/>
              <a:t>. 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5" y="740665"/>
            <a:ext cx="895350" cy="273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125" y="3474339"/>
            <a:ext cx="904875" cy="271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42ED717A-FA3A-4F58-94D8-DC7773E8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Other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C177-CE9F-403A-9687-7FCF2C830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Order of the Arrow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Announcements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Roundtable Commissioner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Executive Minute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Chair Minute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Commissioner Minute</a:t>
            </a:r>
          </a:p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Minutes and slides available on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GMD web site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(District Resources, Roundtable).  Password is “GMDRT”</a:t>
            </a:r>
          </a:p>
          <a:p>
            <a:pPr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Next meeting – March 10, 2022 at 7:30pm (Thoreau MS)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EEA3-8C61-4894-85F2-39B9F948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37"/>
            <a:ext cx="10515600" cy="1325563"/>
          </a:xfrm>
        </p:spPr>
        <p:txBody>
          <a:bodyPr/>
          <a:lstStyle/>
          <a:p>
            <a:r>
              <a:rPr lang="en-US" b="1" dirty="0"/>
              <a:t>Council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0941-7A55-4DA3-B933-0470FF654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531" y="1154507"/>
            <a:ext cx="10515600" cy="524380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GMD Charter Renewals (40 Units)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382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7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Complete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3489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 your roster; some units have added/missing members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35761" lvl="3" indent="-22860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"/>
            </a:pP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UC/DE if corrections needed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57400" lvl="4" indent="-2286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</a:t>
            </a:r>
          </a:p>
          <a:p>
            <a:pPr marL="2057400" lvl="4" indent="-2286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382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7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Process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3489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7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On-Hold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35761" lvl="3" indent="-22860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"/>
            </a:pPr>
            <a:r>
              <a:rPr lang="en-US" sz="1800" dirty="0">
                <a:solidFill>
                  <a:srgbClr val="07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en-US" sz="1800" dirty="0">
                <a:solidFill>
                  <a:srgbClr val="07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follow-up needed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3489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0" dirty="0">
                <a:solidFill>
                  <a:srgbClr val="07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Initiated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(P152, T13, T187, T918)</a:t>
            </a: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add people during charter renewal/submitted individuals can participate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Awards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YPTs Expiring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In-person District meetings</a:t>
            </a:r>
          </a:p>
        </p:txBody>
      </p:sp>
    </p:spTree>
    <p:extLst>
      <p:ext uri="{BB962C8B-B14F-4D97-AF65-F5344CB8AC3E}">
        <p14:creationId xmlns:p14="http://schemas.microsoft.com/office/powerpoint/2010/main" val="41957417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9813-E83D-45EC-A0E2-B9D5B338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40" y="99468"/>
            <a:ext cx="10515600" cy="1325563"/>
          </a:xfrm>
        </p:spPr>
        <p:txBody>
          <a:bodyPr/>
          <a:lstStyle/>
          <a:p>
            <a:r>
              <a:rPr lang="en-US" b="1" dirty="0"/>
              <a:t>Big Rock – Open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C82F-48E0-4503-B1D8-278005B4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5657"/>
            <a:ext cx="10515600" cy="558219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 Ceremonies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we get the OA Ceremonies Team for Bridging?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Scouting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We have a parent that wants to let their den use power tools to help with their PWD cars.  How do we keep their enthusiasm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informing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them about safe scouting?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skills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Have parents that would like to participate more in scouting, but have not experience camping or scouting skills.  How do you bring your parents (and adult leaders) up to speed?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How do you recognize your volunteers?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Don’t Get the Information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Do we have the right channels (Newsletter, Roundtable, Minutes, Email, Basecamp)? How do you spread the information within your units.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in other Districts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Can we participate?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732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 txBox="1">
            <a:spLocks noGrp="1"/>
          </p:cNvSpPr>
          <p:nvPr>
            <p:ph type="ctrTitle"/>
          </p:nvPr>
        </p:nvSpPr>
        <p:spPr>
          <a:xfrm>
            <a:off x="1524000" y="149402"/>
            <a:ext cx="9144000" cy="989272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George Mason Program </a:t>
            </a:r>
          </a:p>
        </p:txBody>
      </p:sp>
      <p:pic>
        <p:nvPicPr>
          <p:cNvPr id="9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714" y="1022870"/>
            <a:ext cx="3249386" cy="408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874" y="5187950"/>
            <a:ext cx="2222190" cy="167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9447"/>
            <a:ext cx="3764192" cy="1443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714" y="5331459"/>
            <a:ext cx="2074546" cy="1383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074" y="2292350"/>
            <a:ext cx="1574801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4" descr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45537"/>
            <a:ext cx="1965961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6" descr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66" y="848015"/>
            <a:ext cx="1965960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8" descr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6029" y="3120482"/>
            <a:ext cx="1965960" cy="19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0" descr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3995" y="1670342"/>
            <a:ext cx="1676719" cy="1257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22" descr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918" y="3325586"/>
            <a:ext cx="2070101" cy="155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24" descr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5356" y="1220543"/>
            <a:ext cx="1159917" cy="19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3809911" y="5414838"/>
            <a:ext cx="400820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Matt Burns, Vice Chair Program</a:t>
            </a:r>
          </a:p>
          <a:p>
            <a:r>
              <a:rPr dirty="0"/>
              <a:t>George Mason District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>
            <a:spLocks noGrp="1"/>
          </p:cNvSpPr>
          <p:nvPr>
            <p:ph type="title"/>
          </p:nvPr>
        </p:nvSpPr>
        <p:spPr>
          <a:xfrm>
            <a:off x="509951" y="222477"/>
            <a:ext cx="10306522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b="1" dirty="0"/>
              <a:t>Current 202</a:t>
            </a:r>
            <a:r>
              <a:rPr lang="en-US" b="1" dirty="0"/>
              <a:t>2</a:t>
            </a:r>
            <a:r>
              <a:rPr b="1" dirty="0"/>
              <a:t> GM Calendar</a:t>
            </a:r>
          </a:p>
        </p:txBody>
      </p:sp>
      <p:sp>
        <p:nvSpPr>
          <p:cNvPr id="1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09951" y="1548040"/>
            <a:ext cx="5885829" cy="415339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000"/>
            </a:pPr>
            <a:r>
              <a:rPr lang="en-US" dirty="0"/>
              <a:t>March 5, 2022 – GM Merit Badge Day</a:t>
            </a:r>
          </a:p>
          <a:p>
            <a:pPr>
              <a:defRPr sz="2000"/>
            </a:pPr>
            <a:r>
              <a:rPr lang="en-US" dirty="0"/>
              <a:t>March 14, 2022 – PI Day</a:t>
            </a:r>
          </a:p>
          <a:p>
            <a:pPr>
              <a:defRPr sz="2000"/>
            </a:pPr>
            <a:r>
              <a:rPr lang="en-US" dirty="0"/>
              <a:t>March 19, 2022 – GM Pinewood Derby</a:t>
            </a:r>
          </a:p>
          <a:p>
            <a:pPr>
              <a:defRPr sz="2000"/>
            </a:pPr>
            <a:r>
              <a:rPr lang="en-US" dirty="0"/>
              <a:t>April 14, 2022 – GM District COH</a:t>
            </a:r>
          </a:p>
          <a:p>
            <a:pPr>
              <a:defRPr sz="2000"/>
            </a:pPr>
            <a:r>
              <a:rPr lang="en-US" dirty="0"/>
              <a:t>April 29 to May 1, 2022 – GM Spring Camporee</a:t>
            </a:r>
          </a:p>
          <a:p>
            <a:pPr>
              <a:defRPr sz="2000"/>
            </a:pPr>
            <a:r>
              <a:rPr lang="en-US" dirty="0"/>
              <a:t>May 1 to May 15, 2022  – GM Hike-O-Ree</a:t>
            </a:r>
          </a:p>
          <a:p>
            <a:pPr>
              <a:defRPr sz="2000"/>
            </a:pPr>
            <a:r>
              <a:rPr lang="en-US" dirty="0"/>
              <a:t>May 14, 2022 – Jamboree on the Trail </a:t>
            </a:r>
          </a:p>
          <a:p>
            <a:pPr>
              <a:defRPr sz="2000"/>
            </a:pPr>
            <a:r>
              <a:rPr lang="en-US" dirty="0"/>
              <a:t>May 30, 2022 – Flags In</a:t>
            </a:r>
          </a:p>
          <a:p>
            <a:pPr>
              <a:defRPr sz="2000"/>
            </a:pPr>
            <a:r>
              <a:rPr lang="en-US" dirty="0"/>
              <a:t>June 4, 2022 – NCAC Stem Expo and Pinewood Derby</a:t>
            </a:r>
          </a:p>
          <a:p>
            <a:pPr>
              <a:defRPr sz="2000"/>
            </a:pPr>
            <a:r>
              <a:rPr lang="en-US" dirty="0"/>
              <a:t>June/July 2022 – Cub Summer Camp</a:t>
            </a:r>
            <a:endParaRPr dirty="0"/>
          </a:p>
        </p:txBody>
      </p:sp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2"/>
          <a:srcRect t="1067"/>
          <a:stretch>
            <a:fillRect/>
          </a:stretch>
        </p:blipFill>
        <p:spPr>
          <a:xfrm>
            <a:off x="6693251" y="1867637"/>
            <a:ext cx="4802406" cy="3563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3914-3401-4E74-848A-B9D7E66D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5" y="460045"/>
            <a:ext cx="5257799" cy="572643"/>
          </a:xfrm>
        </p:spPr>
        <p:txBody>
          <a:bodyPr>
            <a:noAutofit/>
          </a:bodyPr>
          <a:lstStyle/>
          <a:p>
            <a:r>
              <a:rPr lang="en-US" sz="4800" b="1" dirty="0"/>
              <a:t>Cub Summer Camp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F426E-6061-46A8-A675-F5C44CEB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47" y="135727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It’s Fun!!!</a:t>
            </a:r>
          </a:p>
          <a:p>
            <a:pPr lvl="1"/>
            <a:r>
              <a:rPr lang="en-US" dirty="0"/>
              <a:t>Prepares for Scouts BSA Camp</a:t>
            </a:r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Goshen Camp Ross (Webelos) – Filling fast.</a:t>
            </a:r>
          </a:p>
          <a:p>
            <a:pPr lvl="1"/>
            <a:r>
              <a:rPr lang="en-US" dirty="0"/>
              <a:t>Camp Snyder – Day Camp for Cubs (Rising Tigers to Webelos)</a:t>
            </a:r>
          </a:p>
          <a:p>
            <a:pPr lvl="1"/>
            <a:r>
              <a:rPr lang="en-US" dirty="0"/>
              <a:t>Camp Snyder – Resident Weekend Camp for Cubs (Rising Tigers to AOL)</a:t>
            </a:r>
          </a:p>
          <a:p>
            <a:pPr lvl="1"/>
            <a:r>
              <a:rPr lang="en-US" dirty="0"/>
              <a:t>District-sponsored Day Camps – List on NCAC website under “Day Camp”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BB9863-0EA6-4B34-8A98-240FDF74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68" y="239751"/>
            <a:ext cx="48339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208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49B3B-A4FA-4C8C-AEE1-8C562D1D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Council STEM Expo and Pinewood Derby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99C46-E8C5-446F-A374-F9268DC0F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793" y="1443800"/>
            <a:ext cx="2636520" cy="3190981"/>
          </a:xfrm>
        </p:spPr>
        <p:txBody>
          <a:bodyPr/>
          <a:lstStyle/>
          <a:p>
            <a:r>
              <a:rPr lang="en-US" dirty="0"/>
              <a:t>June 4, 2022 </a:t>
            </a:r>
          </a:p>
          <a:p>
            <a:r>
              <a:rPr lang="en-US" dirty="0"/>
              <a:t>Location: TBD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8AB6D5-FB23-43AC-AFDC-7B3CD83D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84" y="1463675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511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C5E0B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3038</Words>
  <Application>Microsoft Office PowerPoint</Application>
  <PresentationFormat>Widescreen</PresentationFormat>
  <Paragraphs>315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Helvetica</vt:lpstr>
      <vt:lpstr>New serif</vt:lpstr>
      <vt:lpstr>Raleway Medium</vt:lpstr>
      <vt:lpstr>Symbol</vt:lpstr>
      <vt:lpstr>Times New Roman</vt:lpstr>
      <vt:lpstr>Wingdings</vt:lpstr>
      <vt:lpstr>Office Theme</vt:lpstr>
      <vt:lpstr>George Mason District  Roundtable</vt:lpstr>
      <vt:lpstr>PowerPoint Presentation</vt:lpstr>
      <vt:lpstr>The Scout Law &amp; Oath as of 1910  (St. Paul Pioneer Press, Oct. 28, 1910)</vt:lpstr>
      <vt:lpstr>Council Update</vt:lpstr>
      <vt:lpstr>Big Rock – Open Discussion</vt:lpstr>
      <vt:lpstr>George Mason Program </vt:lpstr>
      <vt:lpstr>Current 2022 GM Calendar</vt:lpstr>
      <vt:lpstr>Cub Summer Camp</vt:lpstr>
      <vt:lpstr>Council STEM Expo and Pinewood Derby</vt:lpstr>
      <vt:lpstr>22nd Annual Train Show</vt:lpstr>
      <vt:lpstr>STEM</vt:lpstr>
      <vt:lpstr>PowerPoint Presentation</vt:lpstr>
      <vt:lpstr>2022 George Mason Pinewood Derby</vt:lpstr>
      <vt:lpstr>District Court of Honor </vt:lpstr>
      <vt:lpstr>George Mason Hike-O-Ree</vt:lpstr>
      <vt:lpstr>PowerPoint Presentation</vt:lpstr>
      <vt:lpstr>Civic and Related Activities of Interest to Scouts </vt:lpstr>
      <vt:lpstr>Civic and Related Activities of Interest to Scouts – Cont.</vt:lpstr>
      <vt:lpstr>SCOUTS BSA Roundtable</vt:lpstr>
      <vt:lpstr>Advancement Topics</vt:lpstr>
      <vt:lpstr>2022 District Merit Badge Event</vt:lpstr>
      <vt:lpstr>GEORGE MASON DISTRICT CAMPOREE </vt:lpstr>
      <vt:lpstr>Future Camporees</vt:lpstr>
      <vt:lpstr>GM High Adventure</vt:lpstr>
      <vt:lpstr>And don’t forget the District’s various COPE and Climbing Opportunities!  At any Family or Unit Camping Event held at Camp Synder, you’ll likely find the mobile climbing wall (a.k.a. “Scouterhorn”), a Slackline, as well as Challenging Outdoor Fun-Filled Family-Engaged Experiences or Team Enhancing Activities (a.k.a. COFFFEE and TEA).   Check the Camp Synder schedule to register.   Level 1 &amp; Level 2 training in COPE &amp; Climbing programs need to be coordinated with COPE &amp; Climbing committee chair: Tony Waisanen &lt;ncac.cope@gmail.com&gt;</vt:lpstr>
      <vt:lpstr>Training</vt:lpstr>
      <vt:lpstr>National Youth Leadership Training (NYLT)</vt:lpstr>
      <vt:lpstr>PowerPoint Presentation</vt:lpstr>
      <vt:lpstr>Shooting Sports</vt:lpstr>
      <vt:lpstr>Merit Badges</vt:lpstr>
      <vt:lpstr>Other Topics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Mason  District Roundtable</dc:title>
  <cp:lastModifiedBy>Merit_Badge Dean</cp:lastModifiedBy>
  <cp:revision>61</cp:revision>
  <cp:lastPrinted>2021-10-28T12:49:10Z</cp:lastPrinted>
  <dcterms:modified xsi:type="dcterms:W3CDTF">2022-02-10T19:58:44Z</dcterms:modified>
</cp:coreProperties>
</file>