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34"/>
  </p:notesMasterIdLst>
  <p:sldIdLst>
    <p:sldId id="609" r:id="rId3"/>
    <p:sldId id="612" r:id="rId4"/>
    <p:sldId id="668" r:id="rId5"/>
    <p:sldId id="634" r:id="rId6"/>
    <p:sldId id="647" r:id="rId7"/>
    <p:sldId id="656" r:id="rId8"/>
    <p:sldId id="648" r:id="rId9"/>
    <p:sldId id="257" r:id="rId10"/>
    <p:sldId id="258" r:id="rId11"/>
    <p:sldId id="660" r:id="rId12"/>
    <p:sldId id="670" r:id="rId13"/>
    <p:sldId id="662" r:id="rId14"/>
    <p:sldId id="661" r:id="rId15"/>
    <p:sldId id="665" r:id="rId16"/>
    <p:sldId id="581" r:id="rId17"/>
    <p:sldId id="300" r:id="rId18"/>
    <p:sldId id="608" r:id="rId19"/>
    <p:sldId id="601" r:id="rId20"/>
    <p:sldId id="618" r:id="rId21"/>
    <p:sldId id="666" r:id="rId22"/>
    <p:sldId id="262" r:id="rId23"/>
    <p:sldId id="603" r:id="rId24"/>
    <p:sldId id="264" r:id="rId25"/>
    <p:sldId id="299" r:id="rId26"/>
    <p:sldId id="669" r:id="rId27"/>
    <p:sldId id="256" r:id="rId28"/>
    <p:sldId id="265" r:id="rId29"/>
    <p:sldId id="594" r:id="rId30"/>
    <p:sldId id="267" r:id="rId31"/>
    <p:sldId id="654" r:id="rId32"/>
    <p:sldId id="650" r:id="rId33"/>
  </p:sldIdLst>
  <p:sldSz cx="12192000" cy="6858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7B9"/>
    <a:srgbClr val="240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0T01:39:5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0T01:40:01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192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7656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27081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4128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9517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9256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6180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ingevent.com/082-4946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3.basecamp.com/3958009/buckets/16000091/vaults/2777714268" TargetMode="External"/><Relationship Id="rId2" Type="http://schemas.openxmlformats.org/officeDocument/2006/relationships/hyperlink" Target="https://www.ncacbsa.org/high-adventu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mailto:knechtjoe@yahoo.com" TargetMode="External"/><Relationship Id="rId4" Type="http://schemas.openxmlformats.org/officeDocument/2006/relationships/hyperlink" Target="https://www.philmontscoutranch.org/philmont-prep-seminar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coutingevent.com/082-49585" TargetMode="External"/><Relationship Id="rId3" Type="http://schemas.openxmlformats.org/officeDocument/2006/relationships/hyperlink" Target="https://scoutingevent.com/082-PATRIOTSPRING22IOLS" TargetMode="External"/><Relationship Id="rId7" Type="http://schemas.openxmlformats.org/officeDocument/2006/relationships/hyperlink" Target="about:blank" TargetMode="External"/><Relationship Id="rId2" Type="http://schemas.openxmlformats.org/officeDocument/2006/relationships/hyperlink" Target="https://scoutingevent.com/082-wsdbaloo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coutingevent.com/082-56464" TargetMode="External"/><Relationship Id="rId5" Type="http://schemas.openxmlformats.org/officeDocument/2006/relationships/hyperlink" Target="https://scoutingevent.com/082-55207" TargetMode="External"/><Relationship Id="rId4" Type="http://schemas.openxmlformats.org/officeDocument/2006/relationships/hyperlink" Target="mailto:ncac.climbing@gmail.com" TargetMode="External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https://my.scout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scouting.org/health-and-safety/incident-report/" TargetMode="External"/><Relationship Id="rId7" Type="http://schemas.openxmlformats.org/officeDocument/2006/relationships/customXml" Target="../ink/ink1.xml"/><Relationship Id="rId2" Type="http://schemas.openxmlformats.org/officeDocument/2006/relationships/hyperlink" Target="https://www.scouting.org/health-and-safety/gss/toc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ps.gov/shen/index.htm" TargetMode="External"/><Relationship Id="rId5" Type="http://schemas.openxmlformats.org/officeDocument/2006/relationships/hyperlink" Target="https://www.scouting.org/outdoor-programs/aquatics/forms/" TargetMode="External"/><Relationship Id="rId4" Type="http://schemas.openxmlformats.org/officeDocument/2006/relationships/hyperlink" Target="https://www.ncacbsa.org/shooting-sports/" TargetMode="External"/><Relationship Id="rId9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167951" y="406400"/>
            <a:ext cx="12024049" cy="2387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George Mason District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635968" y="3060862"/>
            <a:ext cx="9448800" cy="165576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10,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oundtables - Patriot">
            <a:extLst>
              <a:ext uri="{FF2B5EF4-FFF2-40B4-BE49-F238E27FC236}">
                <a16:creationId xmlns:a16="http://schemas.microsoft.com/office/drawing/2014/main" id="{BECD56B6-7C0E-4BD1-8262-D63277E1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9" y="4028182"/>
            <a:ext cx="5916917" cy="2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3914-3401-4E74-848A-B9D7E66D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5" y="460045"/>
            <a:ext cx="5257799" cy="572643"/>
          </a:xfrm>
        </p:spPr>
        <p:txBody>
          <a:bodyPr>
            <a:noAutofit/>
          </a:bodyPr>
          <a:lstStyle/>
          <a:p>
            <a:r>
              <a:rPr lang="en-US" sz="4800" b="1" dirty="0"/>
              <a:t>Cub Summer Camp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F426E-6061-46A8-A675-F5C44CEB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47" y="135727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It’s Fun!!!</a:t>
            </a:r>
          </a:p>
          <a:p>
            <a:pPr lvl="1"/>
            <a:r>
              <a:rPr lang="en-US" dirty="0"/>
              <a:t>Prepares for Scouts BSA Camp</a:t>
            </a:r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Goshen Camp Ross (Webelos) – Filling fast.</a:t>
            </a:r>
          </a:p>
          <a:p>
            <a:pPr lvl="1"/>
            <a:r>
              <a:rPr lang="en-US" dirty="0"/>
              <a:t>Camp Ross recently added a sixth week (7/31 to 8/6)</a:t>
            </a:r>
          </a:p>
          <a:p>
            <a:pPr lvl="1"/>
            <a:r>
              <a:rPr lang="en-US" dirty="0"/>
              <a:t>Camp Snyder – Day Camp for Cubs (Rising Tigers to Webelos)</a:t>
            </a:r>
          </a:p>
          <a:p>
            <a:pPr lvl="1"/>
            <a:r>
              <a:rPr lang="en-US" dirty="0"/>
              <a:t>Camp Snyder – Resident Weekend Camp for Cubs (Rising Tigers to AOL)</a:t>
            </a:r>
          </a:p>
          <a:p>
            <a:pPr lvl="1"/>
            <a:r>
              <a:rPr lang="en-US" dirty="0"/>
              <a:t>District-sponsored Day Camps – List on NCAC website under “Day Camp”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BB9863-0EA6-4B34-8A98-240FDF74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56" y="0"/>
            <a:ext cx="48339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208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B3F1-D8F5-48E0-8599-B3ACD09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Parent Meetings on Summer Camp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8C96-C527-4971-B64C-E7BD51A2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611" y="1555481"/>
            <a:ext cx="7028952" cy="4351338"/>
          </a:xfrm>
        </p:spPr>
        <p:txBody>
          <a:bodyPr/>
          <a:lstStyle/>
          <a:p>
            <a:r>
              <a:rPr lang="en-US" dirty="0"/>
              <a:t>How do Cub leaders feel about District hosting virtual meetings for parents to describe summer camp options?</a:t>
            </a:r>
          </a:p>
          <a:p>
            <a:r>
              <a:rPr lang="en-US" dirty="0"/>
              <a:t>Two evening sessions in late March/early April?</a:t>
            </a:r>
          </a:p>
          <a:p>
            <a:r>
              <a:rPr lang="en-US" dirty="0"/>
              <a:t>Unit commissioners have a slide deck describing the options.  Would use same slides.</a:t>
            </a:r>
          </a:p>
          <a:p>
            <a:r>
              <a:rPr lang="en-US" dirty="0"/>
              <a:t>Can we count on unit leaders to encourage attendance?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DB285-A1D7-4500-BFE2-69B5CF507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" y="1995777"/>
            <a:ext cx="4097546" cy="30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46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49B3B-A4FA-4C8C-AEE1-8C562D1D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Council STEM Expo and Pinewood Derby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99C46-E8C5-446F-A374-F9268DC0F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71" y="1443800"/>
            <a:ext cx="7116786" cy="50490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June 4, 2022 </a:t>
            </a:r>
          </a:p>
          <a:p>
            <a:r>
              <a:rPr lang="en-US" dirty="0"/>
              <a:t>Location: Camp Snyder</a:t>
            </a:r>
          </a:p>
          <a:p>
            <a:r>
              <a:rPr lang="en-US" dirty="0"/>
              <a:t>Registration: </a:t>
            </a:r>
            <a:r>
              <a:rPr lang="en-US" dirty="0">
                <a:hlinkClick r:id="rId2"/>
              </a:rPr>
              <a:t>National Capital Area Council - Council Pinewood Derby &amp; STEM Expo (scoutingevent.com)</a:t>
            </a:r>
            <a:endParaRPr lang="en-US" dirty="0"/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Cost: $30.00 – entrance to race &amp; STEM – See registration site for race rules &amp; details.</a:t>
            </a:r>
          </a:p>
          <a:p>
            <a:pPr algn="l"/>
            <a:r>
              <a:rPr lang="en-US" sz="1700" b="0" i="0" dirty="0">
                <a:solidFill>
                  <a:srgbClr val="333333"/>
                </a:solidFill>
                <a:effectLst/>
                <a:latin typeface="Helvetica Neue"/>
              </a:rPr>
              <a:t>Race your car in a Council Pinewood Derby Championship race and explore a wide-range of STEM stations at Camp Snyder on June 4, 2022!</a:t>
            </a:r>
          </a:p>
          <a:p>
            <a:pPr algn="l"/>
            <a:r>
              <a:rPr lang="en-US" sz="1700" b="0" i="0" dirty="0">
                <a:solidFill>
                  <a:srgbClr val="333333"/>
                </a:solidFill>
                <a:effectLst/>
                <a:latin typeface="Helvetica Neue"/>
              </a:rPr>
              <a:t>The NCAC STEM Committee (and friends!) will host a myriad of stations targeted to Cub Scouts to include underwater ROVs, robotics, chemistry and physics.  </a:t>
            </a:r>
          </a:p>
          <a:p>
            <a:pPr algn="l"/>
            <a:r>
              <a:rPr lang="en-US" sz="1700" b="0" i="0" dirty="0">
                <a:solidFill>
                  <a:srgbClr val="333333"/>
                </a:solidFill>
                <a:effectLst/>
                <a:latin typeface="Helvetica Neue"/>
              </a:rPr>
              <a:t>The Championship race welcomes: winners of a NCAC District championship of the last 2.5 years (2020 - 2022). Didn't place in a district race, but want to compete in the Council Championship? Great! We have a track for you too! Select your choice of race upon registration. 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8AB6D5-FB23-43AC-AFDC-7B3CD83D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9" y="1443800"/>
            <a:ext cx="3892798" cy="38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511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8AE0-CB26-497E-B779-B65B042C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210060"/>
            <a:ext cx="10515600" cy="1325563"/>
          </a:xfrm>
        </p:spPr>
        <p:txBody>
          <a:bodyPr/>
          <a:lstStyle/>
          <a:p>
            <a:r>
              <a:rPr lang="en-US" b="1" dirty="0"/>
              <a:t>22</a:t>
            </a:r>
            <a:r>
              <a:rPr lang="en-US" b="1" baseline="30000" dirty="0"/>
              <a:t>nd</a:t>
            </a:r>
            <a:r>
              <a:rPr lang="en-US" b="1" dirty="0"/>
              <a:t> Annual Train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EFE61-ED97-4CAB-AFB0-1839D4E3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39951"/>
            <a:ext cx="5047488" cy="24413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Lakeridge Middle School, Lake Ridge, VA</a:t>
            </a:r>
          </a:p>
          <a:p>
            <a:r>
              <a:rPr lang="en-US" dirty="0"/>
              <a:t>Lots of fun</a:t>
            </a:r>
          </a:p>
          <a:p>
            <a:r>
              <a:rPr lang="en-US" dirty="0"/>
              <a:t>Opportunity to earn railroad merit badge.</a:t>
            </a:r>
          </a:p>
          <a:p>
            <a:r>
              <a:rPr lang="en-US" dirty="0"/>
              <a:t>Can register for badge online.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CB2605C2-E44A-42F5-811E-9A55EC67B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24" y="1690688"/>
            <a:ext cx="6342096" cy="49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26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9D8D-341B-4AAB-A994-D6532B88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/>
          <a:lstStyle/>
          <a:p>
            <a:r>
              <a:rPr lang="en-US" b="1" dirty="0"/>
              <a:t>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4C1B4-74DB-4ADF-A269-C48427804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7452"/>
            <a:ext cx="10515600" cy="5409678"/>
          </a:xfrm>
        </p:spPr>
        <p:txBody>
          <a:bodyPr>
            <a:normAutofit/>
          </a:bodyPr>
          <a:lstStyle/>
          <a:p>
            <a:r>
              <a:rPr lang="en-US" dirty="0"/>
              <a:t>Pi Day! – March 14</a:t>
            </a:r>
          </a:p>
          <a:p>
            <a:pPr lvl="1"/>
            <a:r>
              <a:rPr lang="en-US" sz="2400" dirty="0"/>
              <a:t>Try out the Sudoku puzzle</a:t>
            </a:r>
          </a:p>
          <a:p>
            <a:pPr lvl="1"/>
            <a:r>
              <a:rPr lang="en-US" sz="2400" dirty="0"/>
              <a:t>Open to all – Cubs, Scouts, and parents</a:t>
            </a:r>
          </a:p>
          <a:p>
            <a:pPr lvl="1"/>
            <a:r>
              <a:rPr lang="en-US" sz="2400" dirty="0"/>
              <a:t>Will provide activities to do at home or in small groups</a:t>
            </a:r>
          </a:p>
          <a:p>
            <a:pPr lvl="1"/>
            <a:r>
              <a:rPr lang="en-US" sz="2400" dirty="0"/>
              <a:t>Some specific activities tied to advancement</a:t>
            </a:r>
          </a:p>
          <a:p>
            <a:r>
              <a:rPr lang="en-US" dirty="0"/>
              <a:t>Welding &amp; Composite Materials MB Sessions</a:t>
            </a:r>
          </a:p>
          <a:p>
            <a:pPr lvl="1"/>
            <a:r>
              <a:rPr lang="en-US" sz="2400" dirty="0"/>
              <a:t>Hosted by Building Momentum in Alexandria, VA</a:t>
            </a:r>
          </a:p>
          <a:p>
            <a:pPr lvl="1"/>
            <a:r>
              <a:rPr lang="en-US" sz="2400" dirty="0"/>
              <a:t>23 April and 21 May</a:t>
            </a:r>
          </a:p>
          <a:p>
            <a:pPr lvl="1"/>
            <a:r>
              <a:rPr lang="en-US" sz="2400" dirty="0"/>
              <a:t>Sign up at </a:t>
            </a:r>
            <a:r>
              <a:rPr lang="en-US" sz="2400" dirty="0">
                <a:hlinkClick r:id="rId2"/>
              </a:rPr>
              <a:t>www.ncacbsa.org/stem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97CB5C-AC69-40E7-8012-C911AD947AE1}"/>
              </a:ext>
            </a:extLst>
          </p:cNvPr>
          <p:cNvGrpSpPr/>
          <p:nvPr/>
        </p:nvGrpSpPr>
        <p:grpSpPr>
          <a:xfrm>
            <a:off x="8126092" y="4412183"/>
            <a:ext cx="2695788" cy="1879579"/>
            <a:chOff x="8152409" y="4956453"/>
            <a:chExt cx="2446231" cy="17045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D9B8E-284F-42C4-B56D-740E49E5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3" b="95988" l="3204" r="96218">
                          <a14:foregroundMark x1="17857" y1="21914" x2="49632" y2="11317"/>
                          <a14:foregroundMark x1="49632" y1="11317" x2="55672" y2="11317"/>
                          <a14:foregroundMark x1="18382" y1="20319" x2="46481" y2="5504"/>
                          <a14:foregroundMark x1="46481" y1="5504" x2="46481" y2="5504"/>
                          <a14:foregroundMark x1="18382" y1="19805" x2="3256" y2="47119"/>
                          <a14:foregroundMark x1="3256" y1="47119" x2="12342" y2="75566"/>
                          <a14:foregroundMark x1="12342" y1="75566" x2="19485" y2="85957"/>
                          <a14:foregroundMark x1="19485" y1="85442" x2="45431" y2="98457"/>
                          <a14:foregroundMark x1="45431" y1="98457" x2="75893" y2="91924"/>
                          <a14:foregroundMark x1="75893" y1="91924" x2="88130" y2="78549"/>
                          <a14:foregroundMark x1="36239" y1="95525" x2="61082" y2="96039"/>
                          <a14:foregroundMark x1="88655" y1="78035" x2="96218" y2="48251"/>
                          <a14:foregroundMark x1="96218" y1="48251" x2="87027" y2="20422"/>
                          <a14:foregroundMark x1="87027" y1="20422" x2="84349" y2="17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409" y="4956453"/>
              <a:ext cx="1356583" cy="1385083"/>
            </a:xfrm>
            <a:prstGeom prst="rect">
              <a:avLst/>
            </a:prstGeom>
          </p:spPr>
        </p:pic>
        <p:pic>
          <p:nvPicPr>
            <p:cNvPr id="7" name="Picture 6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73F30357-7AA8-4609-92E7-542962C5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7500" l="6047" r="92791">
                          <a14:foregroundMark x1="60233" y1="2250" x2="73023" y2="9750"/>
                          <a14:foregroundMark x1="73023" y1="9750" x2="89767" y2="30500"/>
                          <a14:foregroundMark x1="89767" y1="30500" x2="94186" y2="45750"/>
                          <a14:foregroundMark x1="93738" y1="59000" x2="93721" y2="59500"/>
                          <a14:foregroundMark x1="93784" y1="57642" x2="93738" y2="59000"/>
                          <a14:foregroundMark x1="94186" y1="45750" x2="93814" y2="56745"/>
                          <a14:foregroundMark x1="92627" y1="62750" x2="89767" y2="71250"/>
                          <a14:foregroundMark x1="93721" y1="59500" x2="92627" y2="62750"/>
                          <a14:foregroundMark x1="89767" y1="71250" x2="67442" y2="93750"/>
                          <a14:foregroundMark x1="64651" y1="94750" x2="39830" y2="97394"/>
                          <a14:foregroundMark x1="37714" y1="96648" x2="19070" y2="82500"/>
                          <a14:foregroundMark x1="92181" y1="59000" x2="92791" y2="41750"/>
                          <a14:foregroundMark x1="92093" y1="61500" x2="92181" y2="59000"/>
                          <a14:foregroundMark x1="69535" y1="7500" x2="57442" y2="3000"/>
                          <a14:foregroundMark x1="57442" y1="3000" x2="41860" y2="2250"/>
                          <a14:foregroundMark x1="41860" y1="2250" x2="30000" y2="6000"/>
                          <a14:foregroundMark x1="30000" y1="6000" x2="30000" y2="6250"/>
                          <a14:foregroundMark x1="10000" y1="29250" x2="6279" y2="43500"/>
                          <a14:foregroundMark x1="6279" y1="43500" x2="10698" y2="71750"/>
                          <a14:foregroundMark x1="11512" y1="73500" x2="11628" y2="73750"/>
                          <a14:foregroundMark x1="11047" y1="72500" x2="11512" y2="73500"/>
                          <a14:foregroundMark x1="10698" y1="71750" x2="11047" y2="72500"/>
                          <a14:foregroundMark x1="41628" y1="3000" x2="55116" y2="2000"/>
                          <a14:foregroundMark x1="55116" y1="2000" x2="60233" y2="3000"/>
                          <a14:backgroundMark x1="37209" y1="97500" x2="39767" y2="97500"/>
                          <a14:backgroundMark x1="10698" y1="73500" x2="10698" y2="73500"/>
                          <a14:backgroundMark x1="11163" y1="74250" x2="11163" y2="74250"/>
                          <a14:backgroundMark x1="11163" y1="73500" x2="11163" y2="73500"/>
                          <a14:backgroundMark x1="10698" y1="72500" x2="10698" y2="72500"/>
                          <a14:backgroundMark x1="94186" y1="61500" x2="94419" y2="57250"/>
                          <a14:backgroundMark x1="93488" y1="61500" x2="93953" y2="56000"/>
                          <a14:backgroundMark x1="93953" y1="59000" x2="93953" y2="59000"/>
                          <a14:backgroundMark x1="94186" y1="59000" x2="94186" y2="58000"/>
                          <a14:backgroundMark x1="92558" y1="62750" x2="92558" y2="6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421" y="5325024"/>
              <a:ext cx="1436219" cy="133601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E4C24-635F-4AFB-B5D7-B746810F9C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r="17876"/>
          <a:stretch/>
        </p:blipFill>
        <p:spPr>
          <a:xfrm>
            <a:off x="9141674" y="1506027"/>
            <a:ext cx="2337153" cy="23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02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BC78-53E3-4862-85FC-6D57358E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94" y="57173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2022 George Mason Pinewood Derby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32C22B8-4915-4458-91ED-2694A43D9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9588"/>
          <a:stretch/>
        </p:blipFill>
        <p:spPr>
          <a:xfrm>
            <a:off x="484632" y="571733"/>
            <a:ext cx="5126736" cy="55590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F146-F2F2-4A05-9228-9C1DB291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40" y="2121763"/>
            <a:ext cx="5820953" cy="377301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Race Day is March 19, 2022</a:t>
            </a:r>
          </a:p>
          <a:p>
            <a:r>
              <a:rPr lang="en-US" sz="2400" dirty="0">
                <a:highlight>
                  <a:srgbClr val="FFFF00"/>
                </a:highlight>
              </a:rPr>
              <a:t>Participating units – please contribute a volunteer to staff car drop off, technical inspection, minor repairs.</a:t>
            </a:r>
          </a:p>
          <a:p>
            <a:r>
              <a:rPr lang="en-US" sz="2400" dirty="0"/>
              <a:t>All Packs wanting to participate in the 2022 Pinewood Derby MUST hold their Pack Pinewood Derbies by March 10, 2022. </a:t>
            </a:r>
          </a:p>
          <a:p>
            <a:r>
              <a:rPr lang="en-US" sz="2400" dirty="0"/>
              <a:t>One unit winner from each age bracket (Lions, Tigers, Wolves, etc.) regardless of gender.</a:t>
            </a:r>
          </a:p>
          <a:p>
            <a:r>
              <a:rPr lang="en-US" sz="2400" dirty="0"/>
              <a:t>Pack winners must register (and pay) on Council website.  $15.00 per entry.  No money collected at door on day of race.  </a:t>
            </a:r>
            <a:r>
              <a:rPr lang="en-US" sz="2400" dirty="0">
                <a:highlight>
                  <a:srgbClr val="FFFF00"/>
                </a:highlight>
              </a:rPr>
              <a:t>Must register by 3/17/22</a:t>
            </a:r>
            <a:r>
              <a:rPr lang="en-US" sz="2400" dirty="0"/>
              <a:t>.</a:t>
            </a:r>
          </a:p>
          <a:p>
            <a:r>
              <a:rPr lang="en-US" sz="2400" dirty="0"/>
              <a:t>Register at </a:t>
            </a:r>
            <a:r>
              <a:rPr lang="en-US" sz="2400" dirty="0">
                <a:solidFill>
                  <a:srgbClr val="1C07B9"/>
                </a:solidFill>
                <a:highlight>
                  <a:srgbClr val="FFFF00"/>
                </a:highlight>
              </a:rPr>
              <a:t>https://scoutingevent.com/082-52774</a:t>
            </a:r>
          </a:p>
          <a:p>
            <a:r>
              <a:rPr lang="en-US" sz="2400" dirty="0"/>
              <a:t>Race will be held at Fairfax Presbyterian in Fairfax. </a:t>
            </a:r>
          </a:p>
          <a:p>
            <a:r>
              <a:rPr lang="en-US" sz="2400" dirty="0"/>
              <a:t>For questions, contact Chip McCaslin at chipmccaslin@gmail.com </a:t>
            </a:r>
          </a:p>
        </p:txBody>
      </p:sp>
    </p:spTree>
    <p:extLst>
      <p:ext uri="{BB962C8B-B14F-4D97-AF65-F5344CB8AC3E}">
        <p14:creationId xmlns:p14="http://schemas.microsoft.com/office/powerpoint/2010/main" val="40137723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904C-D1C5-4BD9-87AE-980D9DE5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District Court of Honor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CD6A-A9F6-47EF-9FA1-FDDD9EE8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9" y="1498082"/>
            <a:ext cx="5544095" cy="466012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To recognize adults who served/are serving at the unit level.</a:t>
            </a:r>
          </a:p>
          <a:p>
            <a:r>
              <a:rPr lang="en-US" sz="1800" dirty="0"/>
              <a:t>Two awards:</a:t>
            </a:r>
          </a:p>
          <a:p>
            <a:pPr lvl="1"/>
            <a:r>
              <a:rPr lang="en-US" sz="1800" dirty="0"/>
              <a:t>Unit Commissioner’s Unit Scouter Award – 1 per unit</a:t>
            </a:r>
          </a:p>
          <a:p>
            <a:pPr lvl="1"/>
            <a:r>
              <a:rPr lang="en-US" sz="1800" dirty="0"/>
              <a:t>Unit Appreciation Award – Maximum 8 per unit.</a:t>
            </a:r>
          </a:p>
          <a:p>
            <a:r>
              <a:rPr lang="en-US" sz="1800" dirty="0"/>
              <a:t>Please provide a sentence or two describing the individual’s service.</a:t>
            </a:r>
          </a:p>
          <a:p>
            <a:r>
              <a:rPr lang="en-US" sz="1800" dirty="0"/>
              <a:t>Submit Unit Commissioner’s Unit Scouter Award to Unit Commissioner.</a:t>
            </a:r>
          </a:p>
          <a:p>
            <a:r>
              <a:rPr lang="en-US" sz="1800" dirty="0"/>
              <a:t>Unit Appreciate Award to </a:t>
            </a:r>
            <a:r>
              <a:rPr lang="en-US" sz="1800" dirty="0">
                <a:hlinkClick r:id="rId2"/>
              </a:rPr>
              <a:t>gm.adultrecognition@gmail.com</a:t>
            </a:r>
            <a:endParaRPr lang="en-US" sz="1800" dirty="0"/>
          </a:p>
          <a:p>
            <a:r>
              <a:rPr lang="en-US" sz="1800" dirty="0">
                <a:highlight>
                  <a:srgbClr val="FFFF00"/>
                </a:highlight>
              </a:rPr>
              <a:t>Must have all submissions by no later than March 11, 2022.</a:t>
            </a:r>
          </a:p>
          <a:p>
            <a:r>
              <a:rPr lang="en-US" sz="1800" dirty="0"/>
              <a:t>Will confer awards at District COH/April Roundtable.</a:t>
            </a:r>
          </a:p>
        </p:txBody>
      </p:sp>
      <p:pic>
        <p:nvPicPr>
          <p:cNvPr id="5" name="Picture 4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43ED6D7D-E164-43C0-98BD-D9EF22C9C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25968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34384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1C05-B868-4752-B1CC-E09BEE0A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7720"/>
          </a:xfrm>
        </p:spPr>
        <p:txBody>
          <a:bodyPr/>
          <a:lstStyle/>
          <a:p>
            <a:r>
              <a:rPr lang="en-US" b="1" dirty="0"/>
              <a:t>George Mason Hike-O-</a:t>
            </a:r>
            <a:r>
              <a:rPr lang="en-US" b="1" dirty="0" err="1"/>
              <a:t>Ree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FA71-A77F-47C7-8CE0-47449395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801" y="1292846"/>
            <a:ext cx="7051703" cy="54683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Annual GM Hike-O-</a:t>
            </a:r>
            <a:r>
              <a:rPr lang="en-US" dirty="0" err="1"/>
              <a:t>Ree</a:t>
            </a:r>
            <a:r>
              <a:rPr lang="en-US" dirty="0"/>
              <a:t> on weekends of May 7 and May 14 – 5/6 to 5/15/22.</a:t>
            </a:r>
          </a:p>
          <a:p>
            <a:r>
              <a:rPr lang="en-US" dirty="0"/>
              <a:t>Open to all (Cubs, Scouts BSA and Venturing Scouts), families and friends.</a:t>
            </a:r>
          </a:p>
          <a:p>
            <a:r>
              <a:rPr lang="en-US" dirty="0"/>
              <a:t>Registration – Coming soon.</a:t>
            </a:r>
          </a:p>
          <a:p>
            <a:endParaRPr lang="en-US" sz="1300" dirty="0"/>
          </a:p>
          <a:p>
            <a:r>
              <a:rPr lang="en-US" dirty="0"/>
              <a:t>Any age, any place and any appropriate grouping – just keep track of how far you hiked.</a:t>
            </a:r>
          </a:p>
          <a:p>
            <a:endParaRPr lang="en-US" sz="1200" dirty="0"/>
          </a:p>
          <a:p>
            <a:r>
              <a:rPr lang="en-US" dirty="0"/>
              <a:t>Register on Council website (registration opening in early 2022).  $5.00 for a patch.  </a:t>
            </a:r>
          </a:p>
          <a:p>
            <a:endParaRPr lang="en-US" sz="1200" dirty="0"/>
          </a:p>
          <a:p>
            <a:r>
              <a:rPr lang="en-US" dirty="0"/>
              <a:t>Challenge – District Scouts, Scouters and families hike 2,022 miles.</a:t>
            </a:r>
          </a:p>
          <a:p>
            <a:endParaRPr lang="en-US" sz="1200" dirty="0"/>
          </a:p>
          <a:p>
            <a:r>
              <a:rPr lang="en-US" dirty="0"/>
              <a:t>Total the miles for each unit and notify Matt Burns at Burnsmj509@gmail.com.  We’ll see how big a total we reach.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3CF9A40-C74C-4218-A555-86F17FE8B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" y="2669404"/>
            <a:ext cx="3745976" cy="24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30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2997" cy="1325563"/>
          </a:xfrm>
        </p:spPr>
        <p:txBody>
          <a:bodyPr/>
          <a:lstStyle/>
          <a:p>
            <a:r>
              <a:rPr lang="en-US" b="1" dirty="0"/>
              <a:t>Civic and Related Activities of Interest to Scouts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1825625"/>
            <a:ext cx="1175918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Dyke Marsh Sunday Morning Bird Walks – 8:00 a.m. on Sundays at Dyke Marsh in Alexandria</a:t>
            </a:r>
          </a:p>
          <a:p>
            <a:r>
              <a:rPr lang="en-US" dirty="0"/>
              <a:t>Colvin Run Mill Tours – Everyday except Tuesday.  Great Falls, VA. See Website for times and costs.</a:t>
            </a:r>
          </a:p>
          <a:p>
            <a:r>
              <a:rPr lang="en-US" dirty="0"/>
              <a:t>Soar Together – Airs and Space Family Day – March 12 from 10:00 a.m. to 2:00 p.m.  $15.00 per car.  </a:t>
            </a:r>
            <a:r>
              <a:rPr lang="en-US" dirty="0" err="1"/>
              <a:t>Udvar</a:t>
            </a:r>
            <a:r>
              <a:rPr lang="en-US" dirty="0"/>
              <a:t>-Hazy Center, Chantilly, VA.  A day of activities and programs to commemorate the 100</a:t>
            </a:r>
            <a:r>
              <a:rPr lang="en-US" baseline="30000" dirty="0"/>
              <a:t>th</a:t>
            </a:r>
            <a:r>
              <a:rPr lang="en-US" dirty="0"/>
              <a:t> anniversary of aircraft carriers.</a:t>
            </a:r>
          </a:p>
          <a:p>
            <a:r>
              <a:rPr lang="en-US" dirty="0"/>
              <a:t>Huntley Meadows Monday Morning Bird Walk at 7:00 a.m. in Alexandria</a:t>
            </a:r>
          </a:p>
          <a:p>
            <a:r>
              <a:rPr lang="en-US" dirty="0"/>
              <a:t>Sully Historic Site Tours – Recurring weekly on Sunday, Thursday, Friday and Saturday.</a:t>
            </a:r>
          </a:p>
          <a:p>
            <a:r>
              <a:rPr lang="en-US" dirty="0"/>
              <a:t>Celebrate Pi Day – Sully Historic Site, Chantilly, VA from 3:14 pm to 5:00 p.m.  Cost is $3.14.  Join with those who understand that Pi is a number that goes on forever.  Also visit our 1794 kitchen and see an interpreter bake a traditional recipe over an open-hearth fire and sample a piece as you learn about this historically delicious food.</a:t>
            </a:r>
          </a:p>
          <a:p>
            <a:r>
              <a:rPr lang="en-US" dirty="0"/>
              <a:t>National Cherry Blossom Festival – Around the Tidal Basin, Washington DC  after March 20.  Parade is April 9 from 10:00 a.m. to 12:00 p.m. – See website for tickets to grandstand seating or map of standing areas along parade route.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655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Civic and Related Activities of Interest to Scouts – Cont.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Blossom Kite Festival – March 26 from 10 a.m. to 4:30 p.m., Washington Monument Grounds in Washington, DC – free admission.  Rediscover the joy of kite flying!</a:t>
            </a:r>
          </a:p>
          <a:p>
            <a:r>
              <a:rPr lang="en-US" dirty="0"/>
              <a:t>Woodlawn Needlework Show &amp; Sale, Woodlawn Historic Site in Alexandria. March 3 to March 31 from 10:00 a.m. to 4:00 p.m. (except Tuesday)</a:t>
            </a:r>
          </a:p>
          <a:p>
            <a:r>
              <a:rPr lang="en-US" dirty="0"/>
              <a:t>The Ides of Bark – Grist Mill Park from 1:00 p.m. to 4:00 p.m. – Free admission.  Games, prizes, food and fun for everyone in the family – on two feet or four feet.</a:t>
            </a:r>
          </a:p>
          <a:p>
            <a:r>
              <a:rPr lang="en-US" dirty="0"/>
              <a:t>Friday Night </a:t>
            </a:r>
            <a:r>
              <a:rPr lang="en-US" dirty="0" err="1"/>
              <a:t>Skywatching</a:t>
            </a:r>
            <a:r>
              <a:rPr lang="en-US" dirty="0"/>
              <a:t> – The Turner Farm in Great Falls at 8:30 p.m.</a:t>
            </a:r>
          </a:p>
          <a:p>
            <a:r>
              <a:rPr lang="en-US" dirty="0"/>
              <a:t>Historic Egg Roll – Freeman House Museum, Vienna – April 1 from 5:30 to 7:00 p.m. – Free admission.</a:t>
            </a:r>
          </a:p>
          <a:p>
            <a:r>
              <a:rPr lang="en-US" dirty="0"/>
              <a:t>Paddington Gets in a Jam – April 3, </a:t>
            </a:r>
            <a:r>
              <a:rPr lang="en-US" dirty="0" err="1"/>
              <a:t>Hylton</a:t>
            </a:r>
            <a:r>
              <a:rPr lang="en-US" dirty="0"/>
              <a:t> Performing Arts Center, Manassas.</a:t>
            </a:r>
          </a:p>
          <a:p>
            <a:r>
              <a:rPr lang="en-US" dirty="0"/>
              <a:t>Rediscover Spring: Head into the woods at Frying Pan Park, Herndon, VA. on April 2 at 1:00, 1:30 and 2 p.m. – Explore the Frying Pan Park nature trails and explore stations scattered throughout the woods.</a:t>
            </a:r>
          </a:p>
          <a:p>
            <a:r>
              <a:rPr lang="en-US" dirty="0"/>
              <a:t>Spring Garden Market at Historic River Farm on April 8 from 10 a.m. to 4 p.m., Alexandria, Va.  Celebrate the start of the new gardening season with the American Horticultural Society.</a:t>
            </a:r>
          </a:p>
          <a:p>
            <a:r>
              <a:rPr lang="en-US" dirty="0"/>
              <a:t>Falls Church Easter Egg Hunt – April 16, 2022 – Children 1 to 11 – Cherry Hill Park 10:00 a.m. to Noon.</a:t>
            </a:r>
          </a:p>
          <a:p>
            <a:r>
              <a:rPr lang="en-US" dirty="0"/>
              <a:t>City of Fairfax Fishing Derby – Ashby Pond Conservatory – April 16 – 9:30, 10:15 and 11:00 a.m. sessions.</a:t>
            </a:r>
          </a:p>
        </p:txBody>
      </p:sp>
    </p:spTree>
    <p:extLst>
      <p:ext uri="{BB962C8B-B14F-4D97-AF65-F5344CB8AC3E}">
        <p14:creationId xmlns:p14="http://schemas.microsoft.com/office/powerpoint/2010/main" val="3862223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F634C833-9E10-489D-B007-573C4730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b="8559"/>
          <a:stretch>
            <a:fillRect/>
          </a:stretch>
        </p:blipFill>
        <p:spPr bwMode="auto">
          <a:xfrm>
            <a:off x="1462088" y="1"/>
            <a:ext cx="920591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Civic and Related Activities of Interest to Scouts – Cont.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Revolutionary War Weekend – Mount Vernon – April 30 to May 1 – 9:00 to 5:00 – Step back in time during a Revolutionary War re-enactment at Mount Vernon.  </a:t>
            </a:r>
          </a:p>
          <a:p>
            <a:r>
              <a:rPr lang="en-US" dirty="0"/>
              <a:t>Taste of Vienna – April 30 from 11:00 a.m. to 8:00 p.m. – Vienna Fire Department parking lot will be lined with many local favorites showcasing the many excellent restaurants in Vienna.</a:t>
            </a:r>
          </a:p>
          <a:p>
            <a:r>
              <a:rPr lang="en-US" dirty="0"/>
              <a:t>Horse Expo at Frying Pan Park – Herndon, VA. on April 30 from 11:00 to 5:00.  Learn about horses and equestrian sports.</a:t>
            </a:r>
          </a:p>
          <a:p>
            <a:r>
              <a:rPr lang="en-US" dirty="0"/>
              <a:t>Spring-It On – A Family Volunteer Festival – April 30 from 1 to 4 p.m. at Bethlehem Lutheran Church in Fairfax – Your family can participate in service projects like filling 500+ snack packs for individuals in need, preparing gifts for senior citizens, making cards for first responders and more.</a:t>
            </a:r>
          </a:p>
          <a:p>
            <a:r>
              <a:rPr lang="en-US" dirty="0"/>
              <a:t>McLean Day 2022, May 21 from 11:00 to 5:00 p.m. at </a:t>
            </a:r>
            <a:r>
              <a:rPr lang="en-US" dirty="0" err="1"/>
              <a:t>Lewinsville</a:t>
            </a:r>
            <a:r>
              <a:rPr lang="en-US" dirty="0"/>
              <a:t> Park in McLean.  Admission is free.  Bring the family and joy the fun at McLean’s biggest annual festival.  he Ides of Bark – Grist Mill Park from 1:00 p.m. to 4:00 p.m. – Free admission.  Games, prizes, food and fun for everyone in the family – on two feet or four feet.</a:t>
            </a:r>
          </a:p>
          <a:p>
            <a:r>
              <a:rPr lang="en-US" dirty="0"/>
              <a:t>Great Falls Memorial Day Ceremony – May 30 at Great Falls Freedom Memorial, 11:00 to 12:00 p.m. </a:t>
            </a:r>
          </a:p>
          <a:p>
            <a:pPr marL="0" indent="0">
              <a:buNone/>
            </a:pPr>
            <a:r>
              <a:rPr lang="en-US" dirty="0"/>
              <a:t>Note: Tickets may be required or there may be charges for these activities.  We recommend checking the event website in advance.</a:t>
            </a:r>
          </a:p>
        </p:txBody>
      </p:sp>
    </p:spTree>
    <p:extLst>
      <p:ext uri="{BB962C8B-B14F-4D97-AF65-F5344CB8AC3E}">
        <p14:creationId xmlns:p14="http://schemas.microsoft.com/office/powerpoint/2010/main" val="41961117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1051984" y="2304095"/>
            <a:ext cx="10515601" cy="1325564"/>
          </a:xfrm>
          <a:prstGeom prst="rect">
            <a:avLst/>
          </a:prstGeom>
        </p:spPr>
        <p:txBody>
          <a:bodyPr/>
          <a:lstStyle>
            <a:lvl1pPr algn="ctr"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b="1" dirty="0"/>
              <a:t>SCOUTS BSA Roundtable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09C5-03CC-42CD-AC10-A01CC2E8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08" y="675860"/>
            <a:ext cx="3231412" cy="18322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GEORGE MASON DISTRICT CAMPOREE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26B6-1FC1-431C-8281-F6635395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3983" y="229358"/>
            <a:ext cx="4434709" cy="5799909"/>
          </a:xfrm>
        </p:spPr>
        <p:txBody>
          <a:bodyPr>
            <a:normAutofit fontScale="85000" lnSpcReduction="20000"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Date: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29 – May 1, 2022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and Theme: Rock Enon Scout Camp, Gore VA.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Shooting Sports</a:t>
            </a:r>
          </a:p>
          <a:p>
            <a:r>
              <a:rPr lang="en-US" sz="2400" dirty="0"/>
              <a:t>120 Scouts BSA slots - limited by need to keep shooters safe!</a:t>
            </a:r>
          </a:p>
          <a:p>
            <a:r>
              <a:rPr lang="en-US" sz="2400" dirty="0"/>
              <a:t>Troops can invite Webelos – Max of 20 Webelos total for camporee.</a:t>
            </a:r>
          </a:p>
          <a:p>
            <a:r>
              <a:rPr lang="en-US" sz="2400" dirty="0"/>
              <a:t>Troops need to provide adult supervision and program for Webelos while Scouts are doing rifle, shotgun and tomahawks.</a:t>
            </a:r>
          </a:p>
          <a:p>
            <a:r>
              <a:rPr lang="en-US" sz="2400" dirty="0"/>
              <a:t>Leader Guide will be available on registration site a few weeks ahead of event.</a:t>
            </a:r>
          </a:p>
          <a:p>
            <a:r>
              <a:rPr lang="en-US" sz="2400" dirty="0"/>
              <a:t>Still need unit volunteers to help run event.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DAE4D-2D90-4609-A004-DA578013D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52" y="675860"/>
            <a:ext cx="4557063" cy="4154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0530F-44DD-469B-B755-F0361666C1FF}"/>
              </a:ext>
            </a:extLst>
          </p:cNvPr>
          <p:cNvSpPr txBox="1"/>
          <p:nvPr/>
        </p:nvSpPr>
        <p:spPr>
          <a:xfrm>
            <a:off x="444137" y="2416629"/>
            <a:ext cx="255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Camporee Director Andrew Zaso </a:t>
            </a:r>
          </a:p>
          <a:p>
            <a:r>
              <a:rPr lang="en-US" dirty="0"/>
              <a:t>(703) 434-2907 - AndrewZaso@gmail.com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F8030-C197-4F02-8795-44BE9AE9C22A}"/>
              </a:ext>
            </a:extLst>
          </p:cNvPr>
          <p:cNvSpPr txBox="1"/>
          <p:nvPr/>
        </p:nvSpPr>
        <p:spPr>
          <a:xfrm>
            <a:off x="934518" y="5683377"/>
            <a:ext cx="9188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 -  </a:t>
            </a:r>
            <a:r>
              <a:rPr lang="en-US" sz="2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George Mason Spring Camporee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4730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Future Camporees</a:t>
            </a:r>
          </a:p>
        </p:txBody>
      </p:sp>
      <p:sp>
        <p:nvSpPr>
          <p:cNvPr id="13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38199" y="1825625"/>
            <a:ext cx="5015486" cy="4351338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Save the Dates!!!</a:t>
            </a:r>
          </a:p>
          <a:p>
            <a:pPr>
              <a:defRPr sz="1600"/>
            </a:pPr>
            <a:endParaRPr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Fall </a:t>
            </a:r>
            <a:r>
              <a:rPr dirty="0"/>
              <a:t>2022 Camporee – </a:t>
            </a:r>
            <a:r>
              <a:rPr lang="en-US" dirty="0"/>
              <a:t>October 21 - 23</a:t>
            </a:r>
            <a:r>
              <a:rPr dirty="0"/>
              <a:t>, 2022</a:t>
            </a:r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Spring</a:t>
            </a:r>
            <a:r>
              <a:rPr dirty="0"/>
              <a:t> 202</a:t>
            </a:r>
            <a:r>
              <a:rPr lang="en-US" dirty="0"/>
              <a:t>3</a:t>
            </a:r>
            <a:r>
              <a:rPr dirty="0"/>
              <a:t> Camporee – </a:t>
            </a:r>
            <a:r>
              <a:rPr lang="en-US" dirty="0"/>
              <a:t>May 5-7</a:t>
            </a:r>
            <a:r>
              <a:rPr dirty="0"/>
              <a:t>, 202</a:t>
            </a:r>
            <a:r>
              <a:rPr lang="en-US" dirty="0"/>
              <a:t>3</a:t>
            </a:r>
            <a:endParaRPr dirty="0"/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1600"/>
            </a:pPr>
            <a:endParaRPr sz="2400" dirty="0"/>
          </a:p>
          <a:p>
            <a:pPr>
              <a:defRPr sz="1600"/>
            </a:pPr>
            <a:r>
              <a:rPr dirty="0"/>
              <a:t>Please factor this into unit calendars/planning.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Scouts are loyal – including loyalty to District activities.</a:t>
            </a:r>
          </a:p>
        </p:txBody>
      </p: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/>
          <a:srcRect l="4237" r="6810"/>
          <a:stretch>
            <a:fillRect/>
          </a:stretch>
        </p:blipFill>
        <p:spPr>
          <a:xfrm>
            <a:off x="6338315" y="1513490"/>
            <a:ext cx="5538159" cy="466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E605-020D-43C2-865F-F12091EF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5575" cy="1325563"/>
          </a:xfrm>
        </p:spPr>
        <p:txBody>
          <a:bodyPr>
            <a:normAutofit/>
          </a:bodyPr>
          <a:lstStyle/>
          <a:p>
            <a:r>
              <a:rPr lang="en-US" b="1" dirty="0"/>
              <a:t>2022 Elks Youth Recognition Dinner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4DA78-1FED-4532-94A0-BAB3E43B3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575" cy="4351338"/>
          </a:xfrm>
        </p:spPr>
        <p:txBody>
          <a:bodyPr>
            <a:normAutofit/>
          </a:bodyPr>
          <a:lstStyle/>
          <a:p>
            <a:r>
              <a:rPr lang="en-US" sz="2600" dirty="0"/>
              <a:t>For youth that earned Eagle in 2021 (i.e. their Eagle Board of Review was held in the 2021 calendar year) and their Scoutmasters.</a:t>
            </a:r>
          </a:p>
          <a:p>
            <a:r>
              <a:rPr lang="en-US" sz="2600" dirty="0"/>
              <a:t>Thursday, June 2, 2022</a:t>
            </a:r>
          </a:p>
          <a:p>
            <a:r>
              <a:rPr lang="en-US" sz="2600" dirty="0"/>
              <a:t>Elks Lodge 2188, 8421 Arlington Blvd., Fairfax, VA.</a:t>
            </a:r>
          </a:p>
          <a:p>
            <a:r>
              <a:rPr lang="en-US" sz="2600" dirty="0"/>
              <a:t>Will need unit leader help in contacting Scouts and obtaining an RSVP.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EFF6D63-FC17-4A51-A718-29829B96C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"/>
          <a:stretch/>
        </p:blipFill>
        <p:spPr>
          <a:xfrm>
            <a:off x="7737635" y="-1"/>
            <a:ext cx="35552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599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1B45-EE0C-409A-B547-13E58D3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83" y="851178"/>
            <a:ext cx="2898892" cy="1608059"/>
          </a:xfrm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 High Adventure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70296-5720-42C0-827D-D05CE08CCED9}"/>
              </a:ext>
            </a:extLst>
          </p:cNvPr>
          <p:cNvSpPr txBox="1"/>
          <p:nvPr/>
        </p:nvSpPr>
        <p:spPr>
          <a:xfrm>
            <a:off x="3404681" y="676938"/>
            <a:ext cx="8479436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NCAC High Adventure Committee (HAC)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pdates and announcements: </a:t>
            </a:r>
            <a:r>
              <a:rPr lang="en-US" sz="1600" b="1" i="0" u="sng" dirty="0">
                <a:solidFill>
                  <a:srgbClr val="196AD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https://www.ncacbsa.org/high-adventure/</a:t>
            </a:r>
            <a:endParaRPr lang="en-US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Scouting HA training material available on Basecamp: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https://3.basecamp.com/3958009/buckets/16000091/vaults/2777714268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“High Adventure 101” provides links to National Base presentations, training guidelines, Sourcebooks, and other great resources.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Philmont Preparedness Seminars (16 March: Base Camp Procedures)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https://www.philmontscoutranch.org/philmont-prep-seminars/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is prime time for summer high adventure trek training, prep hikes, and breaking in new boots and equipment.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BSA high adventure treks require Medical forms A, B, and C – both  Scouts and adults – certain programs have additional medical screening requirements.  (Schedule that physical exam soon!)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 Joe Knecht at 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knechtjoe@yahoo.com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if you have questions regarding high adventure planning or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1D2228"/>
              </a:solidFill>
              <a:latin typeface="New serif"/>
            </a:endParaRPr>
          </a:p>
          <a:p>
            <a:endParaRPr lang="en-US" sz="1800" b="0" i="0" dirty="0">
              <a:solidFill>
                <a:srgbClr val="1D2228"/>
              </a:solidFill>
              <a:effectLst/>
              <a:latin typeface="New serif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7561B-52C9-4F94-AC17-0B8495C9642E}"/>
              </a:ext>
            </a:extLst>
          </p:cNvPr>
          <p:cNvSpPr txBox="1">
            <a:spLocks/>
          </p:cNvSpPr>
          <p:nvPr/>
        </p:nvSpPr>
        <p:spPr>
          <a:xfrm>
            <a:off x="307883" y="4626365"/>
            <a:ext cx="2898892" cy="90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CCED72-A6A7-454C-88F0-61C8E9071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3" y="2677812"/>
            <a:ext cx="2934089" cy="16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38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845C2007-E900-4CCD-9A46-F9CB7A4A94FB.jpeg" descr="845C2007-E900-4CCD-9A46-F9CB7A4A94FB.jpeg"/>
          <p:cNvPicPr>
            <a:picLocks noChangeAspect="1"/>
          </p:cNvPicPr>
          <p:nvPr/>
        </p:nvPicPr>
        <p:blipFill>
          <a:blip r:embed="rId2"/>
          <a:srcRect t="75" b="75"/>
          <a:stretch>
            <a:fillRect/>
          </a:stretch>
        </p:blipFill>
        <p:spPr>
          <a:xfrm>
            <a:off x="7323491" y="6295"/>
            <a:ext cx="5297255" cy="528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01064220-D1F1-4BC8-868D-B347C166080B.jpeg" descr="01064220-D1F1-4BC8-868D-B347C166080B.jpeg"/>
          <p:cNvPicPr>
            <a:picLocks noChangeAspect="1"/>
          </p:cNvPicPr>
          <p:nvPr/>
        </p:nvPicPr>
        <p:blipFill>
          <a:blip r:embed="rId3"/>
          <a:srcRect t="75" b="74"/>
          <a:stretch>
            <a:fillRect/>
          </a:stretch>
        </p:blipFill>
        <p:spPr>
          <a:xfrm>
            <a:off x="-934246" y="-2910"/>
            <a:ext cx="6874210" cy="6863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03F771F7-AF20-43F0-8816-3C98D83FACA7.jpeg" descr="03F771F7-AF20-43F0-8816-3C98D83FACA7.jpe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5" b="75"/>
          <a:stretch>
            <a:fillRect/>
          </a:stretch>
        </p:blipFill>
        <p:spPr>
          <a:xfrm>
            <a:off x="9137942" y="3834024"/>
            <a:ext cx="3007050" cy="3002534"/>
          </a:xfrm>
          <a:prstGeom prst="rect">
            <a:avLst/>
          </a:prstGeom>
          <a:ln w="76200">
            <a:solidFill>
              <a:schemeClr val="accent4"/>
            </a:solidFill>
            <a:miter lim="800000"/>
          </a:ln>
        </p:spPr>
      </p:pic>
      <p:sp>
        <p:nvSpPr>
          <p:cNvPr id="97" name="And don’t forget the District’s various COPE and Climbing Opportunities!…"/>
          <p:cNvSpPr txBox="1">
            <a:spLocks noGrp="1"/>
          </p:cNvSpPr>
          <p:nvPr>
            <p:ph type="title"/>
          </p:nvPr>
        </p:nvSpPr>
        <p:spPr>
          <a:xfrm>
            <a:off x="3340086" y="10204"/>
            <a:ext cx="4481882" cy="5281338"/>
          </a:xfrm>
          <a:prstGeom prst="rect">
            <a:avLst/>
          </a:prstGeom>
          <a:gradFill>
            <a:gsLst>
              <a:gs pos="0">
                <a:srgbClr val="FFDB9B"/>
              </a:gs>
              <a:gs pos="50000">
                <a:srgbClr val="FFD58D"/>
              </a:gs>
              <a:gs pos="100000">
                <a:srgbClr val="FFD078"/>
              </a:gs>
            </a:gsLst>
            <a:lin ang="5400000"/>
          </a:gradFill>
          <a:ln w="6350">
            <a:solidFill>
              <a:schemeClr val="accent4"/>
            </a:solidFill>
            <a:miter lim="800000"/>
          </a:ln>
        </p:spPr>
        <p:txBody>
          <a:bodyPr lIns="101600" tIns="101600" rIns="101600" bIns="101600" anchor="t"/>
          <a:lstStyle/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t>And don’t forget the District’s various COPE and Climbing Opportunities!</a:t>
            </a:r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 spc="34"/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pc="34"/>
              <a:t>At any Family or Unit Camping Event held at Camp Synder, you’ll likely find the mobile climbing wall (a.k.a. “Scouterhorn”), a Slackline, as well as Challenging Outdoor Fun-Filled Family-Engaged Experiences or Team Enhancing Activities (a.k.a. COFFFEE and TEA).</a:t>
            </a:r>
            <a:r>
              <a:t> </a:t>
            </a:r>
            <a:br/>
            <a:br/>
            <a:r>
              <a:t>Check the Camp Synder schedule to register. </a:t>
            </a:r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 spc="34"/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t>Level 1 &amp; Level 2 training in COPE &amp; Climbing programs need to be coordinated with COPE &amp; Climbing committee chair: Tony Waisanen &lt;ncac.cope@gmail.com&gt;</a:t>
            </a:r>
          </a:p>
        </p:txBody>
      </p:sp>
      <p:sp>
        <p:nvSpPr>
          <p:cNvPr id="98" name="Interested in obtaining a deck…"/>
          <p:cNvSpPr txBox="1"/>
          <p:nvPr/>
        </p:nvSpPr>
        <p:spPr>
          <a:xfrm>
            <a:off x="5981182" y="5504081"/>
            <a:ext cx="3077502" cy="12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Interested in obtaining a deck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of COFFFEE &amp; TEA game cards,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E-mail JohnLesko57@gmail.com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—————————————&gt;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167278" y="89396"/>
            <a:ext cx="5120114" cy="8758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/>
              <a:t>Training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67278" y="965241"/>
            <a:ext cx="7871491" cy="554126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l"/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IOLS and Basic Adult Leader Outdoor Orientation (BALOO) 4/9 – 4/10/22</a:t>
            </a:r>
            <a:endParaRPr lang="en-US" sz="2500" b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https://scoutingevent.com/082-wsdbaloo#</a:t>
            </a:r>
            <a:endParaRPr lang="en-US" sz="2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IOLS – 6/4 -6/5 @ Camp Snyder 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https://scoutingevent.com/082-PATRIOTSPRING22IOLS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Climbing Level 1 Instructor – </a:t>
            </a:r>
            <a:r>
              <a:rPr lang="en-US" sz="25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4/23 - 4/24/22.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ncac.climbing@gmail.com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register.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 Specific in-person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4/8 @ </a:t>
            </a:r>
            <a:r>
              <a:rPr lang="en-US" sz="280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Huntingtown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 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https://scoutingevent.com/082-55207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NYLT summer courses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registration now open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 Leader Specific Training in-person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4/9 or 5/7 or 6/4 @ Alexandria  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https://scoutingevent.com/082-56464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5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Outdoor Ethics/Leave No Trace (D78) - </a:t>
            </a:r>
            <a:r>
              <a:rPr lang="en-US" sz="25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Introduction 3/21/22 (Virtual) &amp; Fieldwork 3/26/22 (Germantown, MD)</a:t>
            </a:r>
            <a:endParaRPr lang="en-US" sz="25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Powderhorn (P50) -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08/26/22 – 08/28/22 – Camp St. Charles, Newburg, MD.  </a:t>
            </a:r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https://scoutingevent.com/082-49585</a:t>
            </a:r>
            <a:endParaRPr lang="en-US" sz="2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000" b="1"/>
            </a:pPr>
            <a:endParaRPr lang="en-US" b="0" dirty="0"/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9"/>
          <a:srcRect l="4616" r="15757"/>
          <a:stretch>
            <a:fillRect/>
          </a:stretch>
        </p:blipFill>
        <p:spPr>
          <a:xfrm>
            <a:off x="7768046" y="1"/>
            <a:ext cx="4423894" cy="574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lnTo>
                  <a:pt x="107" y="900"/>
                </a:lnTo>
                <a:cubicBezTo>
                  <a:pt x="36" y="1590"/>
                  <a:pt x="0" y="2290"/>
                  <a:pt x="0" y="2998"/>
                </a:cubicBezTo>
                <a:cubicBezTo>
                  <a:pt x="0" y="10781"/>
                  <a:pt x="4417" y="17615"/>
                  <a:pt x="11071" y="21490"/>
                </a:cubicBezTo>
                <a:lnTo>
                  <a:pt x="112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2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MJ\000 to sort\BSA Wood Badge\Branding\Woodbadge-_Horizonal_Full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9" y="243379"/>
            <a:ext cx="7252254" cy="17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C5B1-3A90-426A-B71E-24335B5BDFAE}"/>
              </a:ext>
            </a:extLst>
          </p:cNvPr>
          <p:cNvSpPr txBox="1"/>
          <p:nvPr/>
        </p:nvSpPr>
        <p:spPr>
          <a:xfrm>
            <a:off x="6445530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Fall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Registration Opens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April 30, 2022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September 9 – 11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October 8 – 9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Rick Rogers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rsrogers4@gmail.com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A2914-B7E1-4322-BA62-3C60A207A568}"/>
              </a:ext>
            </a:extLst>
          </p:cNvPr>
          <p:cNvSpPr txBox="1"/>
          <p:nvPr/>
        </p:nvSpPr>
        <p:spPr>
          <a:xfrm>
            <a:off x="927233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Spring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Register at: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https://www.ncacbsa.org/wood-badge/</a:t>
            </a:r>
            <a:endParaRPr lang="en-US" i="1" dirty="0">
              <a:latin typeface="Raleway Medium" panose="020B0603030101060003" pitchFamily="34" charset="0"/>
            </a:endParaRP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April 29 – May 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May 14 – 15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John </a:t>
            </a:r>
            <a:r>
              <a:rPr lang="en-US" i="1" dirty="0" err="1">
                <a:latin typeface="Raleway Medium" panose="020B0603030101060003" pitchFamily="34" charset="0"/>
              </a:rPr>
              <a:t>Howlin</a:t>
            </a:r>
            <a:endParaRPr lang="en-US" i="1" dirty="0">
              <a:latin typeface="Raleway Medium" panose="020B0603030101060003" pitchFamily="34" charset="0"/>
            </a:endParaRP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johnhowlinjr@yahoo.com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20" y="2062716"/>
            <a:ext cx="8516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BSA’s ultimate leadership training for </a:t>
            </a:r>
            <a:r>
              <a:rPr lang="en-US" u="sng" dirty="0">
                <a:latin typeface="Raleway Medium" panose="020B0603030101060003" pitchFamily="34" charset="0"/>
              </a:rPr>
              <a:t>ALL</a:t>
            </a:r>
            <a:r>
              <a:rPr lang="en-US" dirty="0">
                <a:latin typeface="Raleway Medium" panose="020B0603030101060003" pitchFamily="34" charset="0"/>
              </a:rPr>
              <a:t> adult leaders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program:  Cubs, Scouts BSA, Venturing, Sea Scouts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level: unit, district, or council level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An exciting &amp; inspiring course that infuses your units with fun &amp; meaning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Leaders develop real-world, hands-on skills to ensure our youth are getting everything they are promised from the program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15F42-FF5B-46D1-8CB7-9A50D6458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98" y="4135451"/>
            <a:ext cx="798864" cy="1728531"/>
          </a:xfrm>
          <a:prstGeom prst="rect">
            <a:avLst/>
          </a:prstGeom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B276B9A9-C8B3-485D-BF85-1ADC0FA9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41300"/>
            <a:ext cx="30861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17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Shooting Sports</a:t>
            </a:r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Requests for Shooting Events – Lead Time!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t>50+ scouts - 6mos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t>Less than 50 scouts -  3mos</a:t>
            </a:r>
          </a:p>
          <a:p>
            <a:pPr>
              <a:lnSpc>
                <a:spcPct val="81000"/>
              </a:lnSpc>
            </a:pPr>
            <a:r>
              <a:t>Shooting on private land: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t>Requirements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t>Permissions/protocols</a:t>
            </a:r>
          </a:p>
          <a:p>
            <a:pPr>
              <a:lnSpc>
                <a:spcPct val="81000"/>
              </a:lnSpc>
            </a:pPr>
            <a:r>
              <a:t>Shooting Sports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web page</a:t>
            </a:r>
            <a:endParaRPr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</a:pPr>
            <a:r>
              <a:t>Shooting Sports Instructor Classes: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Rifle/Shotgun</a:t>
            </a:r>
            <a:r>
              <a:t>      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Archery</a:t>
            </a:r>
            <a:r>
              <a:rPr>
                <a:solidFill>
                  <a:srgbClr val="000000"/>
                </a:solidFill>
              </a:rPr>
              <a:t> (Virtual classes available)</a:t>
            </a:r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14" y="814852"/>
            <a:ext cx="4138962" cy="2605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756" y="3555298"/>
            <a:ext cx="2690813" cy="2315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0D3B-ABB5-431A-8A0F-0477B011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Council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C203E-9847-4038-9249-6945875A6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1524000"/>
            <a:ext cx="11164388" cy="4833257"/>
          </a:xfrm>
        </p:spPr>
        <p:txBody>
          <a:bodyPr>
            <a:normAutofit/>
          </a:bodyPr>
          <a:lstStyle/>
          <a:p>
            <a:r>
              <a:rPr lang="en-US" dirty="0"/>
              <a:t>Journey to Excellence – Continue to use </a:t>
            </a:r>
            <a:r>
              <a:rPr lang="en-US" dirty="0">
                <a:hlinkClick r:id="rId2"/>
              </a:rPr>
              <a:t>2021 Unit Scorecards</a:t>
            </a:r>
            <a:endParaRPr lang="en-US" dirty="0"/>
          </a:p>
          <a:p>
            <a:r>
              <a:rPr lang="en-US" dirty="0"/>
              <a:t>Restructuring – Estimate date to exit bankruptcy is June 2022</a:t>
            </a:r>
          </a:p>
          <a:p>
            <a:r>
              <a:rPr lang="en-US" dirty="0"/>
              <a:t>Council-Wide Roundtable - 03/19/22, 7:30pm, </a:t>
            </a:r>
            <a:r>
              <a:rPr lang="en-US" dirty="0">
                <a:hlinkClick r:id="rId2"/>
              </a:rPr>
              <a:t>Zoom</a:t>
            </a:r>
            <a:endParaRPr lang="en-US" dirty="0"/>
          </a:p>
          <a:p>
            <a:r>
              <a:rPr lang="en-US" dirty="0"/>
              <a:t>District Collaboration – Day Camps, Camporee, OA, Training</a:t>
            </a:r>
          </a:p>
          <a:p>
            <a:r>
              <a:rPr lang="en-US" dirty="0"/>
              <a:t>Other Fund-raising Opportunities</a:t>
            </a:r>
          </a:p>
          <a:p>
            <a:pPr lvl="1"/>
            <a:r>
              <a:rPr lang="en-US" dirty="0"/>
              <a:t>(Trial Program) First Response – First Aid Kits – 25% Unit, 25% Council</a:t>
            </a:r>
          </a:p>
          <a:p>
            <a:pPr lvl="1"/>
            <a:r>
              <a:rPr lang="en-US" dirty="0"/>
              <a:t>(Trial Program) Businesses Sponsoring MB </a:t>
            </a:r>
          </a:p>
          <a:p>
            <a:r>
              <a:rPr lang="en-US" dirty="0"/>
              <a:t>College of Commissioner Service (3/12/22 – 03/13/22) – open to all adults</a:t>
            </a:r>
          </a:p>
          <a:p>
            <a:r>
              <a:rPr lang="en-US" dirty="0"/>
              <a:t>MB Day – Thanks to John and all who helped.  Great event!</a:t>
            </a:r>
          </a:p>
        </p:txBody>
      </p:sp>
    </p:spTree>
    <p:extLst>
      <p:ext uri="{BB962C8B-B14F-4D97-AF65-F5344CB8AC3E}">
        <p14:creationId xmlns:p14="http://schemas.microsoft.com/office/powerpoint/2010/main" val="5614805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629194" y="157712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Merit Badges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29193" y="1365835"/>
            <a:ext cx="9860282" cy="52589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72000"/>
              </a:lnSpc>
              <a:defRPr sz="1700"/>
            </a:pPr>
            <a:r>
              <a:rPr lang="en-US" sz="2000" dirty="0">
                <a:solidFill>
                  <a:srgbClr val="FF0000"/>
                </a:solidFill>
              </a:rPr>
              <a:t>New Merit Badge Counselors must complete online merit badge counselor training, in addition to YPT, after November 1, 2021.  Existing merit badge counselors have until 12/31/22 to complete training.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72000"/>
              </a:lnSpc>
              <a:defRPr sz="1700"/>
            </a:pPr>
            <a:endParaRPr sz="800" dirty="0">
              <a:solidFill>
                <a:srgbClr val="FF0000"/>
              </a:solidFill>
            </a:endParaRPr>
          </a:p>
          <a:p>
            <a:pPr>
              <a:lnSpc>
                <a:spcPct val="72000"/>
              </a:lnSpc>
              <a:defRPr sz="1700"/>
            </a:pPr>
            <a:r>
              <a:rPr lang="en-US" sz="2000" dirty="0"/>
              <a:t>You can register for Merit Badge Counselor training at:</a:t>
            </a:r>
          </a:p>
          <a:p>
            <a:pPr>
              <a:lnSpc>
                <a:spcPct val="72000"/>
              </a:lnSpc>
              <a:defRPr sz="1700"/>
            </a:pPr>
            <a:endParaRPr lang="en-US" sz="2000" dirty="0"/>
          </a:p>
          <a:p>
            <a:pPr marL="1005839" lvl="2" indent="0">
              <a:lnSpc>
                <a:spcPct val="72000"/>
              </a:lnSpc>
              <a:buNone/>
              <a:defRPr sz="1700"/>
            </a:pPr>
            <a:r>
              <a:rPr lang="en-US" sz="3000" dirty="0">
                <a:hlinkClick r:id="rId2"/>
              </a:rPr>
              <a:t>My Scouting</a:t>
            </a:r>
            <a:endParaRPr lang="en-US" sz="3000" dirty="0"/>
          </a:p>
          <a:p>
            <a:pPr marL="1005839" lvl="2" indent="0">
              <a:lnSpc>
                <a:spcPct val="72000"/>
              </a:lnSpc>
              <a:buNone/>
              <a:defRPr sz="1700"/>
            </a:pPr>
            <a:endParaRPr lang="en-US" sz="2000" dirty="0"/>
          </a:p>
          <a:p>
            <a:pPr>
              <a:lnSpc>
                <a:spcPct val="72000"/>
              </a:lnSpc>
              <a:defRPr sz="1700"/>
            </a:pPr>
            <a:r>
              <a:rPr lang="en-US" sz="2000" dirty="0"/>
              <a:t>The online Merit Badge Counselor </a:t>
            </a:r>
            <a:r>
              <a:rPr lang="en-US"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registration</a:t>
            </a:r>
            <a:r>
              <a:rPr lang="en-US" sz="2000" dirty="0"/>
              <a:t> works for all Scouters who do not already hold another District position. </a:t>
            </a:r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Be sure the counselor uses his/her legal name – no nicknames.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Merit Badge Counselors, or the unit Dean/Leader, also need to scan and send Margee the </a:t>
            </a:r>
            <a:r>
              <a:rPr sz="2000" dirty="0">
                <a:solidFill>
                  <a:schemeClr val="tx1"/>
                </a:solidFill>
              </a:rPr>
              <a:t>Merit Badge </a:t>
            </a:r>
            <a:r>
              <a:rPr lang="en-US" sz="2000" dirty="0">
                <a:solidFill>
                  <a:schemeClr val="tx1"/>
                </a:solidFill>
              </a:rPr>
              <a:t>Counselor Information Form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/>
              <a:t>listing the badges the counselor is applying to teach and providing a justification of his/her qualifications.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Youth Protection Training is the essential first step.  Don’t hit “send” on the application without it!</a:t>
            </a:r>
            <a:r>
              <a:rPr lang="en-US" sz="2000" dirty="0"/>
              <a:t>  Completing Merit Badge Counselor training is the second </a:t>
            </a:r>
            <a:r>
              <a:rPr lang="en-US" sz="2000"/>
              <a:t>critical step.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Contact Margee if you have questions at </a:t>
            </a: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GM.MB.Dean@hotmail.com</a:t>
            </a:r>
            <a:r>
              <a:rPr sz="2000" dirty="0"/>
              <a:t>. 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740665"/>
            <a:ext cx="895350" cy="273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5" y="3474339"/>
            <a:ext cx="904875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2ED717A-FA3A-4F58-94D8-DC7773E8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Other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C177-CE9F-403A-9687-7FCF2C830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of the Arrow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Announcements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Executive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Chair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Commissioner Minute</a:t>
            </a: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Minutes and slides available on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GMD web site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(District Resources, Roundtable).  Password is “GMDRT”</a:t>
            </a: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Next meeting – April 14, 2022 at 7:30pm (Thoreau MS)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D78B-D608-4618-A33A-CF49CFD8076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66801" y="1783862"/>
            <a:ext cx="10058398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prepare for an Outing </a:t>
            </a:r>
            <a:b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(but not what you think)</a:t>
            </a:r>
            <a:endParaRPr lang="en-US" sz="48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116F110-EDE3-4E56-9ADD-14CC65C5C0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 Light"/>
              </a:rPr>
              <a:t>Big Rock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Calibri Light"/>
                <a:sym typeface="Calibri Light"/>
              </a:rPr>
              <a:t>	</a:t>
            </a:r>
          </a:p>
        </p:txBody>
      </p:sp>
      <p:pic>
        <p:nvPicPr>
          <p:cNvPr id="1026" name="Picture 2" descr="Big Rock Png - Rock With No Background, Transparent Png - kindpng">
            <a:extLst>
              <a:ext uri="{FF2B5EF4-FFF2-40B4-BE49-F238E27FC236}">
                <a16:creationId xmlns:a16="http://schemas.microsoft.com/office/drawing/2014/main" id="{EA513654-1324-4EF8-9171-2A2AFFA2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01" y="3255694"/>
            <a:ext cx="3694113" cy="31526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321797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F47728-C724-4FDF-8D7F-E526AF6848B5}"/>
              </a:ext>
            </a:extLst>
          </p:cNvPr>
          <p:cNvSpPr txBox="1"/>
          <p:nvPr/>
        </p:nvSpPr>
        <p:spPr>
          <a:xfrm>
            <a:off x="3158835" y="480290"/>
            <a:ext cx="622530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Questions to think about?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1AED1-20C4-407B-8588-357DF94AB193}"/>
              </a:ext>
            </a:extLst>
          </p:cNvPr>
          <p:cNvSpPr txBox="1"/>
          <p:nvPr/>
        </p:nvSpPr>
        <p:spPr>
          <a:xfrm>
            <a:off x="849086" y="1166843"/>
            <a:ext cx="10591800" cy="5632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your leaders or adults look beyond planning and logistics for an event?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 provide a safety briefing for all activities?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your remind your scouts about the 3 R’s?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How do you prepare your scout and adult leadership on reporting issues?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Are all your scouts able to participate in the activity and if not what alternatives do you provide?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What resources do you use for activities or events (old and new)?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 conduct roses, buds and thorns?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 keep a log of lessons learned?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you know how to report a “near miss?”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7774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0DBB6-649B-4165-AE46-2F7EFE48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39" y="0"/>
            <a:ext cx="756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987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5582-FF09-4BC7-B38F-77990A14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C4ED7-967E-49EE-A5A6-BD090145C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Guid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to Safe Scouting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https://www.scouting.org/health-and-safety/gss/toc/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Reporting an Incident</a:t>
            </a:r>
          </a:p>
          <a:p>
            <a:pPr marL="457200" lvl="1" indent="0">
              <a:buNone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3"/>
              </a:rPr>
              <a:t>https://www.scouting.org/health-and-safety/incident-report/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Shooting Sports Info and Shooting Sports Manual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https://www.ncacbsa.org/shooting-sports/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Scouting Aquatics</a:t>
            </a:r>
          </a:p>
          <a:p>
            <a:pPr marL="4953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https://www.scouting.org/outdoor-programs/aquatics/forms/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Shenandoah National Park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https://www.nps.gov/shen/index.htm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8D7300-6B7C-4CB8-A216-B3C6C0D27771}"/>
                  </a:ext>
                </a:extLst>
              </p14:cNvPr>
              <p14:cNvContentPartPr/>
              <p14:nvPr/>
            </p14:nvContentPartPr>
            <p14:xfrm>
              <a:off x="-1038437" y="51317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8D7300-6B7C-4CB8-A216-B3C6C0D277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47077" y="5041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3DE77F3-7D74-4D29-BD38-3D7556A86C23}"/>
                  </a:ext>
                </a:extLst>
              </p14:cNvPr>
              <p14:cNvContentPartPr/>
              <p14:nvPr/>
            </p14:nvContentPartPr>
            <p14:xfrm>
              <a:off x="-1598957" y="28313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3DE77F3-7D74-4D29-BD38-3D7556A86C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07597" y="27413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31124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 txBox="1">
            <a:spLocks noGrp="1"/>
          </p:cNvSpPr>
          <p:nvPr>
            <p:ph type="ctrTitle"/>
          </p:nvPr>
        </p:nvSpPr>
        <p:spPr>
          <a:xfrm>
            <a:off x="1524000" y="149402"/>
            <a:ext cx="9144000" cy="989272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George Mason Program </a:t>
            </a:r>
          </a:p>
        </p:txBody>
      </p:sp>
      <p:pic>
        <p:nvPicPr>
          <p:cNvPr id="9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714" y="1022870"/>
            <a:ext cx="3249386" cy="408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874" y="5187950"/>
            <a:ext cx="2222190" cy="167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9447"/>
            <a:ext cx="3764192" cy="1443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14" y="5331459"/>
            <a:ext cx="2074546" cy="138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074" y="2292350"/>
            <a:ext cx="1574801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45537"/>
            <a:ext cx="1965961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6" descr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66" y="848015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8" descr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029" y="3120482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0" descr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3995" y="1670342"/>
            <a:ext cx="1676719" cy="1257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22" descr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918" y="3325586"/>
            <a:ext cx="2070101" cy="155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24" descr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5356" y="1220543"/>
            <a:ext cx="1159917" cy="19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3809911" y="5414838"/>
            <a:ext cx="4008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Matt Burns, Vice Chair Program</a:t>
            </a:r>
          </a:p>
          <a:p>
            <a:r>
              <a:rPr dirty="0"/>
              <a:t>George Mason District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09951" y="222477"/>
            <a:ext cx="1030652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b="1" dirty="0"/>
              <a:t>Current 202</a:t>
            </a:r>
            <a:r>
              <a:rPr lang="en-US" b="1" dirty="0"/>
              <a:t>2</a:t>
            </a:r>
            <a:r>
              <a:rPr b="1" dirty="0"/>
              <a:t> GM Calendar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09951" y="1548040"/>
            <a:ext cx="5885829" cy="415339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dirty="0"/>
              <a:t>March 14, 2022 – PI Day</a:t>
            </a:r>
          </a:p>
          <a:p>
            <a:pPr>
              <a:defRPr sz="2000"/>
            </a:pPr>
            <a:r>
              <a:rPr lang="en-US" dirty="0"/>
              <a:t>March 19, 2022 – GM Pinewood Derby</a:t>
            </a:r>
          </a:p>
          <a:p>
            <a:pPr>
              <a:defRPr sz="2000"/>
            </a:pPr>
            <a:r>
              <a:rPr lang="en-US" dirty="0"/>
              <a:t>April 14, 2022 – GM District COH</a:t>
            </a:r>
          </a:p>
          <a:p>
            <a:pPr>
              <a:defRPr sz="2000"/>
            </a:pPr>
            <a:r>
              <a:rPr lang="en-US" dirty="0"/>
              <a:t>April 29 to May 1, 2022 – GM Spring Camporee</a:t>
            </a:r>
          </a:p>
          <a:p>
            <a:pPr>
              <a:defRPr sz="2000"/>
            </a:pPr>
            <a:r>
              <a:rPr lang="en-US" dirty="0"/>
              <a:t>May 1 to May 15, 2022  – GM Hike-O-</a:t>
            </a:r>
            <a:r>
              <a:rPr lang="en-US" dirty="0" err="1"/>
              <a:t>Ree</a:t>
            </a:r>
            <a:endParaRPr lang="en-US" dirty="0"/>
          </a:p>
          <a:p>
            <a:pPr>
              <a:defRPr sz="2000"/>
            </a:pPr>
            <a:r>
              <a:rPr lang="en-US" dirty="0"/>
              <a:t>May 14, 2022 – Jamboree on the Trail </a:t>
            </a:r>
          </a:p>
          <a:p>
            <a:pPr>
              <a:defRPr sz="2000"/>
            </a:pPr>
            <a:r>
              <a:rPr lang="en-US" dirty="0"/>
              <a:t>May 30, 2022 – Flags In</a:t>
            </a:r>
          </a:p>
          <a:p>
            <a:pPr>
              <a:defRPr sz="2000"/>
            </a:pPr>
            <a:r>
              <a:rPr lang="en-US" dirty="0"/>
              <a:t>June 2, 2022 – Elks Youth Recognition Dinner</a:t>
            </a:r>
          </a:p>
          <a:p>
            <a:pPr>
              <a:defRPr sz="2000"/>
            </a:pPr>
            <a:r>
              <a:rPr lang="en-US" dirty="0"/>
              <a:t>June 4, 2022 – NCAC Stem Expo and Pinewood Derby</a:t>
            </a:r>
          </a:p>
          <a:p>
            <a:pPr>
              <a:defRPr sz="2000"/>
            </a:pPr>
            <a:r>
              <a:rPr lang="en-US" dirty="0"/>
              <a:t>June/July 2022 – Cub Summer Camp</a:t>
            </a:r>
            <a:endParaRPr dirty="0"/>
          </a:p>
        </p:txBody>
      </p:sp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2"/>
          <a:srcRect t="1067"/>
          <a:stretch>
            <a:fillRect/>
          </a:stretch>
        </p:blipFill>
        <p:spPr>
          <a:xfrm>
            <a:off x="6693251" y="1867637"/>
            <a:ext cx="4802406" cy="3563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3125</Words>
  <Application>Microsoft Office PowerPoint</Application>
  <PresentationFormat>Widescreen</PresentationFormat>
  <Paragraphs>274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Helvetica</vt:lpstr>
      <vt:lpstr>Helvetica Neue</vt:lpstr>
      <vt:lpstr>New serif</vt:lpstr>
      <vt:lpstr>Raleway Medium</vt:lpstr>
      <vt:lpstr>Times New Roman</vt:lpstr>
      <vt:lpstr>Office Theme</vt:lpstr>
      <vt:lpstr>1_Office Theme</vt:lpstr>
      <vt:lpstr>George Mason District  Roundtable</vt:lpstr>
      <vt:lpstr>PowerPoint Presentation</vt:lpstr>
      <vt:lpstr>Council Update</vt:lpstr>
      <vt:lpstr>How to prepare for an Outing  (but not what you think)</vt:lpstr>
      <vt:lpstr>PowerPoint Presentation</vt:lpstr>
      <vt:lpstr>PowerPoint Presentation</vt:lpstr>
      <vt:lpstr>Resources</vt:lpstr>
      <vt:lpstr>George Mason Program </vt:lpstr>
      <vt:lpstr>Current 2022 GM Calendar</vt:lpstr>
      <vt:lpstr>Cub Summer Camp</vt:lpstr>
      <vt:lpstr>Parent Meetings on Summer Camp</vt:lpstr>
      <vt:lpstr>Council STEM Expo and Pinewood Derby</vt:lpstr>
      <vt:lpstr>22nd Annual Train Show</vt:lpstr>
      <vt:lpstr>STEM</vt:lpstr>
      <vt:lpstr>2022 George Mason Pinewood Derby</vt:lpstr>
      <vt:lpstr>District Court of Honor </vt:lpstr>
      <vt:lpstr>George Mason Hike-O-Ree</vt:lpstr>
      <vt:lpstr>Civic and Related Activities of Interest to Scouts </vt:lpstr>
      <vt:lpstr>Civic and Related Activities of Interest to Scouts – Cont.</vt:lpstr>
      <vt:lpstr>Civic and Related Activities of Interest to Scouts – Cont.</vt:lpstr>
      <vt:lpstr>SCOUTS BSA Roundtable</vt:lpstr>
      <vt:lpstr>GEORGE MASON DISTRICT CAMPOREE </vt:lpstr>
      <vt:lpstr>Future Camporees</vt:lpstr>
      <vt:lpstr>2022 Elks Youth Recognition Dinner </vt:lpstr>
      <vt:lpstr>GM High Adventure</vt:lpstr>
      <vt:lpstr>And don’t forget the District’s various COPE and Climbing Opportunities!  At any Family or Unit Camping Event held at Camp Synder, you’ll likely find the mobile climbing wall (a.k.a. “Scouterhorn”), a Slackline, as well as Challenging Outdoor Fun-Filled Family-Engaged Experiences or Team Enhancing Activities (a.k.a. COFFFEE and TEA).   Check the Camp Synder schedule to register.   Level 1 &amp; Level 2 training in COPE &amp; Climbing programs need to be coordinated with COPE &amp; Climbing committee chair: Tony Waisanen &lt;ncac.cope@gmail.com&gt;</vt:lpstr>
      <vt:lpstr>Training</vt:lpstr>
      <vt:lpstr>PowerPoint Presentation</vt:lpstr>
      <vt:lpstr>Shooting Sports</vt:lpstr>
      <vt:lpstr>Merit Badges</vt:lpstr>
      <vt:lpstr>Other Topics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Mason  District Roundtable</dc:title>
  <dc:creator>TPH</dc:creator>
  <cp:lastModifiedBy>Brian Summers</cp:lastModifiedBy>
  <cp:revision>64</cp:revision>
  <cp:lastPrinted>2021-10-28T12:49:10Z</cp:lastPrinted>
  <dcterms:modified xsi:type="dcterms:W3CDTF">2022-03-10T22:16:31Z</dcterms:modified>
</cp:coreProperties>
</file>