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609" r:id="rId2"/>
    <p:sldId id="257" r:id="rId3"/>
    <p:sldId id="258" r:id="rId4"/>
    <p:sldId id="608" r:id="rId5"/>
    <p:sldId id="586" r:id="rId6"/>
    <p:sldId id="262" r:id="rId7"/>
    <p:sldId id="603" r:id="rId8"/>
    <p:sldId id="264" r:id="rId9"/>
    <p:sldId id="299" r:id="rId10"/>
    <p:sldId id="265" r:id="rId11"/>
    <p:sldId id="651" r:id="rId12"/>
    <p:sldId id="650" r:id="rId13"/>
  </p:sldIdLst>
  <p:sldSz cx="12192000" cy="6858000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7B9"/>
    <a:srgbClr val="240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cac.climbing@gmail.com" TargetMode="External"/><Relationship Id="rId2" Type="http://schemas.openxmlformats.org/officeDocument/2006/relationships/hyperlink" Target="https://scoutingevent.com/082-PATRIOTSPRING22IOL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hyperlink" Target="https://scoutingevent.com/082-49585" TargetMode="External"/><Relationship Id="rId4" Type="http://schemas.openxmlformats.org/officeDocument/2006/relationships/hyperlink" Target="https://scoutingevent.com/082-5646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outingevent.com/082-49462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167951" y="406400"/>
            <a:ext cx="12024049" cy="2387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George Mason District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Roundtable</a:t>
            </a:r>
          </a:p>
        </p:txBody>
      </p:sp>
      <p:sp>
        <p:nvSpPr>
          <p:cNvPr id="9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635968" y="3060862"/>
            <a:ext cx="9448800" cy="1655762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April 14,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oundtables - Patriot">
            <a:extLst>
              <a:ext uri="{FF2B5EF4-FFF2-40B4-BE49-F238E27FC236}">
                <a16:creationId xmlns:a16="http://schemas.microsoft.com/office/drawing/2014/main" id="{BECD56B6-7C0E-4BD1-8262-D63277E13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09" y="4028182"/>
            <a:ext cx="5916917" cy="242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xfrm>
            <a:off x="167278" y="89396"/>
            <a:ext cx="5120114" cy="87584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b="1" dirty="0"/>
              <a:t>Training</a:t>
            </a:r>
          </a:p>
        </p:txBody>
      </p:sp>
      <p:sp>
        <p:nvSpPr>
          <p:cNvPr id="13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67278" y="965241"/>
            <a:ext cx="7871491" cy="554126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IOLS – 6/4 -6/5 @ Camp Snyder 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https://scoutingevent.com/082-PATRIOTSPRING22IOLS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5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Climbing Level 1 Instructor – </a:t>
            </a:r>
            <a:r>
              <a:rPr lang="en-US" sz="25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4/23 - 4/24/22. 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ncac.climbing@gmail.com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register.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Canoe Clinic 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April 29 at Camp Snyder 6 to 8 p.m.  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April 30 &amp; May 1 @ 8 a.m. – on the water at Silver 			Lake – Meet at Camp Snyder – register on council 			website.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NYLT summer courses 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registration now open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 Leader Specific Training in-person 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5/7 or 6/4 @ Alexandria  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https://scoutingevent.com/082-56464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5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Powderhorn</a:t>
            </a:r>
            <a:r>
              <a:rPr lang="en-US" sz="2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(P50) - </a:t>
            </a:r>
            <a:r>
              <a:rPr lang="en-US" sz="25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08/26/22 – 08/28/22 – Camp St. Charles, Newburg, MD.  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https://scoutingevent.com/082-49585</a:t>
            </a:r>
            <a:endParaRPr lang="en-US" sz="25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 sz="2000" b="1"/>
            </a:pPr>
            <a:endParaRPr lang="en-US" b="0" dirty="0"/>
          </a:p>
        </p:txBody>
      </p:sp>
      <p:pic>
        <p:nvPicPr>
          <p:cNvPr id="140" name="Picture 4" descr="Picture 4"/>
          <p:cNvPicPr>
            <a:picLocks noChangeAspect="1"/>
          </p:cNvPicPr>
          <p:nvPr/>
        </p:nvPicPr>
        <p:blipFill>
          <a:blip r:embed="rId6"/>
          <a:srcRect l="4616" r="15757"/>
          <a:stretch>
            <a:fillRect/>
          </a:stretch>
        </p:blipFill>
        <p:spPr>
          <a:xfrm>
            <a:off x="7768046" y="1"/>
            <a:ext cx="4423894" cy="5749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lnTo>
                  <a:pt x="107" y="900"/>
                </a:lnTo>
                <a:cubicBezTo>
                  <a:pt x="36" y="1590"/>
                  <a:pt x="0" y="2290"/>
                  <a:pt x="0" y="2998"/>
                </a:cubicBezTo>
                <a:cubicBezTo>
                  <a:pt x="0" y="10781"/>
                  <a:pt x="4417" y="17615"/>
                  <a:pt x="11071" y="21490"/>
                </a:cubicBezTo>
                <a:lnTo>
                  <a:pt x="11271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24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11B45-EE0C-409A-B547-13E58D36B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83" y="851178"/>
            <a:ext cx="2898892" cy="1608059"/>
          </a:xfrm>
        </p:spPr>
        <p:txBody>
          <a:bodyPr>
            <a:normAutofit/>
          </a:bodyPr>
          <a:lstStyle/>
          <a:p>
            <a:pPr algn="ctr">
              <a:spcAft>
                <a:spcPts val="2400"/>
              </a:spcAf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 High Adventure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70296-5720-42C0-827D-D05CE08CCED9}"/>
              </a:ext>
            </a:extLst>
          </p:cNvPr>
          <p:cNvSpPr txBox="1"/>
          <p:nvPr/>
        </p:nvSpPr>
        <p:spPr>
          <a:xfrm>
            <a:off x="3404681" y="676938"/>
            <a:ext cx="8479436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NCAC High Adventure Committee (HAC) </a:t>
            </a:r>
            <a:r>
              <a:rPr lang="en-US" sz="2000" b="1" dirty="0">
                <a:solidFill>
                  <a:srgbClr val="1D22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pdates and announcements: </a:t>
            </a:r>
            <a:r>
              <a:rPr lang="en-US" sz="1600" b="1" i="0" u="sng" dirty="0">
                <a:solidFill>
                  <a:srgbClr val="196AD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https://www.ncacbsa.org/high-adventure/</a:t>
            </a:r>
            <a:endParaRPr lang="en-US" sz="1600" b="1" i="0" u="sng" dirty="0">
              <a:solidFill>
                <a:srgbClr val="196AD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Vacancies list updated 11 April: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https://public.3.basecamp.com/p/xWpkdrKHKAA9pCzwmHMNdbWb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NCAC Paddle Craft Safety Class at Camp Snyder - 4/29-5/1.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See website.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Philmont Preparedness Seminars (20 April: Recap and Updates)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https://www.philmontscoutranch.org/philmont-prep-seminars/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NCAC Northern Tier training is available to all interested -- not just those scheduled for a summer trek.  Contact Craig Reichow: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bsa2xs@gmail.com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Sourcebook update: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https://www.ncacbsa.org/high-adventure-information/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BSA high adventure treks require Medical forms A, B, and C – both  Scouts and adults – certain programs have additional medical screening requirements.  (Schedule that physical exam soon!)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Contact Joe Knecht at </a:t>
            </a:r>
            <a:r>
              <a:rPr lang="en-US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knechtjoe@yahoo.com</a:t>
            </a:r>
            <a:r>
              <a:rPr lang="en-US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if you have questions regarding high adventure planning or </a:t>
            </a:r>
            <a:r>
              <a:rPr lang="en-US" b="1" dirty="0">
                <a:solidFill>
                  <a:srgbClr val="1D22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en-US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1D2228"/>
              </a:solidFill>
              <a:latin typeface="New serif"/>
            </a:endParaRPr>
          </a:p>
          <a:p>
            <a:endParaRPr lang="en-US" sz="1800" b="0" i="0" dirty="0">
              <a:solidFill>
                <a:srgbClr val="1D2228"/>
              </a:solidFill>
              <a:effectLst/>
              <a:latin typeface="New serif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47561B-52C9-4F94-AC17-0B8495C9642E}"/>
              </a:ext>
            </a:extLst>
          </p:cNvPr>
          <p:cNvSpPr txBox="1">
            <a:spLocks/>
          </p:cNvSpPr>
          <p:nvPr/>
        </p:nvSpPr>
        <p:spPr>
          <a:xfrm>
            <a:off x="307883" y="4626365"/>
            <a:ext cx="2898892" cy="90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24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CCED72-A6A7-454C-88F0-61C8E90719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83" y="2677812"/>
            <a:ext cx="2934089" cy="16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5387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42ED717A-FA3A-4F58-94D8-DC7773E8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Other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9C177-CE9F-403A-9687-7FCF2C830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Order of the Arrow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Announcements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District Executive Minute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District Chair Minute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District Commissioner Minute</a:t>
            </a:r>
          </a:p>
          <a:p>
            <a:pPr marL="0" indent="0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Minutes and slides available on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GMD web site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(District Resources, Roundtable).  Password is “GMDRT”</a:t>
            </a:r>
          </a:p>
          <a:p>
            <a:pPr>
              <a:defRPr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Next meeting 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– May 12,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2022 at 7:30pm (Thoreau MS)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>
            <a:spLocks noGrp="1"/>
          </p:cNvSpPr>
          <p:nvPr>
            <p:ph type="ctrTitle"/>
          </p:nvPr>
        </p:nvSpPr>
        <p:spPr>
          <a:xfrm>
            <a:off x="1524000" y="149402"/>
            <a:ext cx="9144000" cy="989272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George Mason Program </a:t>
            </a:r>
          </a:p>
        </p:txBody>
      </p:sp>
      <p:pic>
        <p:nvPicPr>
          <p:cNvPr id="9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714" y="1022870"/>
            <a:ext cx="3249386" cy="4088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874" y="5187950"/>
            <a:ext cx="2222190" cy="167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19447"/>
            <a:ext cx="3764192" cy="1443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8714" y="5331459"/>
            <a:ext cx="2074546" cy="1383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12" descr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074" y="2292350"/>
            <a:ext cx="1574801" cy="289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14" descr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145537"/>
            <a:ext cx="1965961" cy="1965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16" descr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566" y="848015"/>
            <a:ext cx="1965960" cy="1965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18" descr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6029" y="3120482"/>
            <a:ext cx="1965960" cy="1965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20" descr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3995" y="1670342"/>
            <a:ext cx="1676719" cy="1257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22" descr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27918" y="3325586"/>
            <a:ext cx="2070101" cy="1555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24" descr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45356" y="1220543"/>
            <a:ext cx="1159917" cy="1965961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2"/>
          <p:cNvSpPr txBox="1"/>
          <p:nvPr/>
        </p:nvSpPr>
        <p:spPr>
          <a:xfrm>
            <a:off x="3809911" y="5414838"/>
            <a:ext cx="400820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Matt Burns, Vice Chair Program</a:t>
            </a:r>
          </a:p>
          <a:p>
            <a:r>
              <a:rPr dirty="0"/>
              <a:t>George Mason District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>
            <a:spLocks noGrp="1"/>
          </p:cNvSpPr>
          <p:nvPr>
            <p:ph type="title"/>
          </p:nvPr>
        </p:nvSpPr>
        <p:spPr>
          <a:xfrm>
            <a:off x="509951" y="222477"/>
            <a:ext cx="10306522" cy="132556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b="1" dirty="0"/>
              <a:t>Current 202</a:t>
            </a:r>
            <a:r>
              <a:rPr lang="en-US" b="1" dirty="0"/>
              <a:t>2</a:t>
            </a:r>
            <a:r>
              <a:rPr b="1" dirty="0"/>
              <a:t> GM Calendar</a:t>
            </a:r>
          </a:p>
        </p:txBody>
      </p:sp>
      <p:sp>
        <p:nvSpPr>
          <p:cNvPr id="11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509951" y="1548040"/>
            <a:ext cx="5885829" cy="415339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lang="en-US" dirty="0"/>
              <a:t>April 29 to May 1, 2022 – GM Spring Camporee</a:t>
            </a:r>
          </a:p>
          <a:p>
            <a:pPr>
              <a:defRPr sz="2000"/>
            </a:pPr>
            <a:r>
              <a:rPr lang="en-US" dirty="0"/>
              <a:t>May 1 to May 15, 2022  – GM Hike-O-</a:t>
            </a:r>
            <a:r>
              <a:rPr lang="en-US" dirty="0" err="1"/>
              <a:t>Ree</a:t>
            </a:r>
            <a:endParaRPr lang="en-US" dirty="0"/>
          </a:p>
          <a:p>
            <a:pPr>
              <a:defRPr sz="2000"/>
            </a:pPr>
            <a:r>
              <a:rPr lang="en-US" dirty="0"/>
              <a:t>May 14, 2022 – Jamboree on the Trail </a:t>
            </a:r>
          </a:p>
          <a:p>
            <a:pPr>
              <a:defRPr sz="2000"/>
            </a:pPr>
            <a:r>
              <a:rPr lang="en-US" dirty="0"/>
              <a:t>May 30, 2022 – Flags In</a:t>
            </a:r>
          </a:p>
          <a:p>
            <a:pPr>
              <a:defRPr sz="2000"/>
            </a:pPr>
            <a:r>
              <a:rPr lang="en-US" dirty="0"/>
              <a:t>June 2, 2022 – Elks Youth Recognition Dinner</a:t>
            </a:r>
          </a:p>
          <a:p>
            <a:pPr>
              <a:defRPr sz="2000"/>
            </a:pPr>
            <a:r>
              <a:rPr lang="en-US" dirty="0"/>
              <a:t>June 4, 2022 – NCAC Stem Expo and Pinewood Derby</a:t>
            </a:r>
          </a:p>
          <a:p>
            <a:pPr>
              <a:defRPr sz="2000"/>
            </a:pPr>
            <a:r>
              <a:rPr lang="en-US" dirty="0"/>
              <a:t>June/July 2022 – Cub Summer Camp</a:t>
            </a:r>
            <a:endParaRPr dirty="0"/>
          </a:p>
        </p:txBody>
      </p:sp>
      <p:pic>
        <p:nvPicPr>
          <p:cNvPr id="113" name="Picture 4" descr="Picture 4"/>
          <p:cNvPicPr>
            <a:picLocks noChangeAspect="1"/>
          </p:cNvPicPr>
          <p:nvPr/>
        </p:nvPicPr>
        <p:blipFill>
          <a:blip r:embed="rId2"/>
          <a:srcRect t="1067"/>
          <a:stretch>
            <a:fillRect/>
          </a:stretch>
        </p:blipFill>
        <p:spPr>
          <a:xfrm>
            <a:off x="6693251" y="1867637"/>
            <a:ext cx="4802406" cy="3563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1C05-B868-4752-B1CC-E09BEE0A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7720"/>
          </a:xfrm>
        </p:spPr>
        <p:txBody>
          <a:bodyPr/>
          <a:lstStyle/>
          <a:p>
            <a:r>
              <a:rPr lang="en-US" b="1" dirty="0"/>
              <a:t>George Mason Hike-O-</a:t>
            </a:r>
            <a:r>
              <a:rPr lang="en-US" b="1" dirty="0" err="1"/>
              <a:t>Ree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6FA71-A77F-47C7-8CE0-47449395F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801" y="1292846"/>
            <a:ext cx="7051703" cy="5468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Annual GM Hike-O-</a:t>
            </a:r>
            <a:r>
              <a:rPr lang="en-US" dirty="0" err="1"/>
              <a:t>Ree</a:t>
            </a:r>
            <a:r>
              <a:rPr lang="en-US" dirty="0"/>
              <a:t> on weekends of May 7 and May 14 – 5/6 to 5/15/22.</a:t>
            </a:r>
          </a:p>
          <a:p>
            <a:r>
              <a:rPr lang="en-US" dirty="0"/>
              <a:t>Open to all (Cubs, Scouts BSA and Venturing Scouts), families and friends.</a:t>
            </a:r>
          </a:p>
          <a:p>
            <a:r>
              <a:rPr lang="en-US" dirty="0"/>
              <a:t>Registration – Coming soon.</a:t>
            </a:r>
          </a:p>
          <a:p>
            <a:endParaRPr lang="en-US" sz="1300" dirty="0"/>
          </a:p>
          <a:p>
            <a:r>
              <a:rPr lang="en-US" dirty="0"/>
              <a:t>Any age, any place and any appropriate grouping – just keep track of how far you hiked.</a:t>
            </a:r>
          </a:p>
          <a:p>
            <a:endParaRPr lang="en-US" sz="1200" dirty="0"/>
          </a:p>
          <a:p>
            <a:r>
              <a:rPr lang="en-US" dirty="0"/>
              <a:t>Register on Council website (registration opening in early 2022).  $5.00 for a patch.  </a:t>
            </a:r>
          </a:p>
          <a:p>
            <a:endParaRPr lang="en-US" sz="1200" dirty="0"/>
          </a:p>
          <a:p>
            <a:r>
              <a:rPr lang="en-US" dirty="0"/>
              <a:t>Challenge – District Scouts, Scouters and families hike 2,022 miles.</a:t>
            </a:r>
          </a:p>
          <a:p>
            <a:endParaRPr lang="en-US" sz="1200" dirty="0"/>
          </a:p>
          <a:p>
            <a:r>
              <a:rPr lang="en-US" dirty="0"/>
              <a:t>Total the miles for each unit and notify Matt Burns at Burnsmj509@gmail.com.  We’ll see how big a total we reach.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33CF9A40-C74C-4218-A555-86F17FE8B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2" y="2669404"/>
            <a:ext cx="3745976" cy="24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8330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air sitting in front of a green field&#10;&#10;Description automatically generated">
            <a:extLst>
              <a:ext uri="{FF2B5EF4-FFF2-40B4-BE49-F238E27FC236}">
                <a16:creationId xmlns:a16="http://schemas.microsoft.com/office/drawing/2014/main" id="{EE73BA45-3F33-4273-BAE5-80C5C221C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" b="7905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844AE0-72B1-4731-9AD7-88EA686A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661" y="108281"/>
            <a:ext cx="4204137" cy="97362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Flags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BF7E2-F08A-4986-A87C-15AA2B870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195" y="2373517"/>
            <a:ext cx="6100354" cy="2619839"/>
          </a:xfrm>
        </p:spPr>
        <p:txBody>
          <a:bodyPr anchor="ctr">
            <a:noAutofit/>
          </a:bodyPr>
          <a:lstStyle/>
          <a:p>
            <a:r>
              <a:rPr lang="en-US" sz="3200" b="1" dirty="0"/>
              <a:t>Social distancing – bring a mask. </a:t>
            </a:r>
          </a:p>
          <a:p>
            <a:r>
              <a:rPr lang="en-US" sz="3200" b="1" dirty="0"/>
              <a:t>National Memorial Park, 7482 Lee Highway, Falls Church</a:t>
            </a:r>
          </a:p>
          <a:p>
            <a:endParaRPr lang="en-US" sz="3200" b="1" dirty="0"/>
          </a:p>
          <a:p>
            <a:r>
              <a:rPr lang="en-US" sz="3200" b="1" dirty="0"/>
              <a:t>All Scouts, including Girl Scouts, are welcome.</a:t>
            </a:r>
          </a:p>
          <a:p>
            <a:r>
              <a:rPr lang="en-US" sz="3200" b="1" dirty="0"/>
              <a:t>Class A Uniforms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EC73C3-92A0-4C4B-A4A7-5C25FACF29C5}"/>
              </a:ext>
            </a:extLst>
          </p:cNvPr>
          <p:cNvSpPr txBox="1"/>
          <p:nvPr/>
        </p:nvSpPr>
        <p:spPr>
          <a:xfrm>
            <a:off x="3683726" y="5638635"/>
            <a:ext cx="26840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For more info, contact Russell Pittman at ruspittman@gmail.com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5521AA-23D7-4417-8E41-5690800BBA5B}"/>
              </a:ext>
            </a:extLst>
          </p:cNvPr>
          <p:cNvSpPr txBox="1"/>
          <p:nvPr/>
        </p:nvSpPr>
        <p:spPr>
          <a:xfrm>
            <a:off x="195945" y="108281"/>
            <a:ext cx="6583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May 30, 2022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Flag placement will start at 10:00 am</a:t>
            </a:r>
          </a:p>
        </p:txBody>
      </p:sp>
    </p:spTree>
    <p:extLst>
      <p:ext uri="{BB962C8B-B14F-4D97-AF65-F5344CB8AC3E}">
        <p14:creationId xmlns:p14="http://schemas.microsoft.com/office/powerpoint/2010/main" val="34074459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 txBox="1">
            <a:spLocks noGrp="1"/>
          </p:cNvSpPr>
          <p:nvPr>
            <p:ph type="title"/>
          </p:nvPr>
        </p:nvSpPr>
        <p:spPr>
          <a:xfrm>
            <a:off x="1051984" y="2304095"/>
            <a:ext cx="10515601" cy="1325564"/>
          </a:xfrm>
          <a:prstGeom prst="rect">
            <a:avLst/>
          </a:prstGeom>
        </p:spPr>
        <p:txBody>
          <a:bodyPr/>
          <a:lstStyle>
            <a:lvl1pPr algn="ctr">
              <a:defRPr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b="1" dirty="0"/>
              <a:t>SCOUTS BSA Roundtable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09C5-03CC-42CD-AC10-A01CC2E80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08" y="675860"/>
            <a:ext cx="3231412" cy="183220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GEORGE MASON DISTRICT CAMPOREE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E26B6-1FC1-431C-8281-F6635395F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3983" y="229358"/>
            <a:ext cx="4434709" cy="5799909"/>
          </a:xfrm>
        </p:spPr>
        <p:txBody>
          <a:bodyPr>
            <a:normAutofit fontScale="85000" lnSpcReduction="20000"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Date: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29 – May 1, 2022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 and Theme: Rock Enon Scout Camp, Gore VA.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Shooting Sports</a:t>
            </a:r>
          </a:p>
          <a:p>
            <a:r>
              <a:rPr lang="en-US" sz="2400" dirty="0"/>
              <a:t>120 Scouts BSA slots - limited by need to keep shooters safe!</a:t>
            </a:r>
          </a:p>
          <a:p>
            <a:r>
              <a:rPr lang="en-US" sz="2400" dirty="0"/>
              <a:t>Troops can invite Webelos – Max of 20 Webelos total for camporee.</a:t>
            </a:r>
          </a:p>
          <a:p>
            <a:r>
              <a:rPr lang="en-US" sz="2400" dirty="0"/>
              <a:t>Troops need to provide adult supervision and program for Webelos while Scouts are doing rifle, shotgun and tomahawks.</a:t>
            </a:r>
          </a:p>
          <a:p>
            <a:r>
              <a:rPr lang="en-US" sz="2400" dirty="0"/>
              <a:t>Leader Guide will be available on registration site a few weeks ahead of event.</a:t>
            </a:r>
          </a:p>
          <a:p>
            <a:r>
              <a:rPr lang="en-US" sz="2400" dirty="0"/>
              <a:t>Still need unit volunteers to help run event. 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DAE4D-2D90-4609-A004-DA578013D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52" y="675860"/>
            <a:ext cx="4557063" cy="41547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50530F-44DD-469B-B755-F0361666C1FF}"/>
              </a:ext>
            </a:extLst>
          </p:cNvPr>
          <p:cNvSpPr txBox="1"/>
          <p:nvPr/>
        </p:nvSpPr>
        <p:spPr>
          <a:xfrm>
            <a:off x="444137" y="2416629"/>
            <a:ext cx="2559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Camporee Director Andrew Zaso </a:t>
            </a:r>
          </a:p>
          <a:p>
            <a:r>
              <a:rPr lang="en-US" dirty="0"/>
              <a:t>(703) 434-2907 - AndrewZaso@gmail.com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FF8030-C197-4F02-8795-44BE9AE9C22A}"/>
              </a:ext>
            </a:extLst>
          </p:cNvPr>
          <p:cNvSpPr txBox="1"/>
          <p:nvPr/>
        </p:nvSpPr>
        <p:spPr>
          <a:xfrm>
            <a:off x="934518" y="5683377"/>
            <a:ext cx="9188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  -  </a:t>
            </a:r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George Mason Spring Camporee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74730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Future Camporees</a:t>
            </a:r>
          </a:p>
        </p:txBody>
      </p:sp>
      <p:sp>
        <p:nvSpPr>
          <p:cNvPr id="135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1825625"/>
            <a:ext cx="5015486" cy="4351338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rPr dirty="0"/>
              <a:t>Save the Dates!!!</a:t>
            </a:r>
          </a:p>
          <a:p>
            <a:pPr>
              <a:defRPr sz="1600"/>
            </a:pPr>
            <a:endParaRPr dirty="0"/>
          </a:p>
          <a:p>
            <a:pPr>
              <a:defRPr sz="2000"/>
            </a:pPr>
            <a:r>
              <a:rPr dirty="0"/>
              <a:t>George Mason </a:t>
            </a:r>
            <a:r>
              <a:rPr lang="en-US" dirty="0"/>
              <a:t>Fall </a:t>
            </a:r>
            <a:r>
              <a:rPr dirty="0"/>
              <a:t>2022 Camporee – </a:t>
            </a:r>
            <a:r>
              <a:rPr lang="en-US" dirty="0"/>
              <a:t>October 21 - 23</a:t>
            </a:r>
            <a:r>
              <a:rPr dirty="0"/>
              <a:t>, 2022</a:t>
            </a:r>
          </a:p>
          <a:p>
            <a:pPr marL="685800" lvl="1" indent="-228600">
              <a:spcBef>
                <a:spcPts val="500"/>
              </a:spcBef>
              <a:defRPr sz="1600"/>
            </a:pPr>
            <a:r>
              <a:rPr dirty="0"/>
              <a:t>Theme and Site TBD</a:t>
            </a:r>
            <a:endParaRPr sz="2400" dirty="0"/>
          </a:p>
          <a:p>
            <a:pPr>
              <a:defRPr sz="2000"/>
            </a:pPr>
            <a:r>
              <a:rPr dirty="0"/>
              <a:t>George Mason </a:t>
            </a:r>
            <a:r>
              <a:rPr lang="en-US" dirty="0"/>
              <a:t>Spring</a:t>
            </a:r>
            <a:r>
              <a:rPr dirty="0"/>
              <a:t> 202</a:t>
            </a:r>
            <a:r>
              <a:rPr lang="en-US" dirty="0"/>
              <a:t>3</a:t>
            </a:r>
            <a:r>
              <a:rPr dirty="0"/>
              <a:t> Camporee – </a:t>
            </a:r>
            <a:r>
              <a:rPr lang="en-US" dirty="0"/>
              <a:t>May 5-7</a:t>
            </a:r>
            <a:r>
              <a:rPr dirty="0"/>
              <a:t>, 202</a:t>
            </a:r>
            <a:r>
              <a:rPr lang="en-US" dirty="0"/>
              <a:t>3</a:t>
            </a:r>
            <a:endParaRPr dirty="0"/>
          </a:p>
          <a:p>
            <a:pPr marL="685800" lvl="1" indent="-228600">
              <a:spcBef>
                <a:spcPts val="500"/>
              </a:spcBef>
              <a:defRPr sz="1600"/>
            </a:pPr>
            <a:r>
              <a:rPr dirty="0"/>
              <a:t>Theme and Site TBD</a:t>
            </a:r>
            <a:endParaRPr sz="2400" dirty="0"/>
          </a:p>
          <a:p>
            <a:pPr>
              <a:defRPr sz="1600"/>
            </a:pPr>
            <a:endParaRPr sz="2400" dirty="0"/>
          </a:p>
          <a:p>
            <a:pPr>
              <a:defRPr sz="1600"/>
            </a:pPr>
            <a:r>
              <a:rPr dirty="0"/>
              <a:t>Please factor this into unit calendars/planning.</a:t>
            </a:r>
          </a:p>
          <a:p>
            <a:pPr>
              <a:defRPr sz="1600"/>
            </a:pPr>
            <a:endParaRPr dirty="0"/>
          </a:p>
          <a:p>
            <a:pPr>
              <a:defRPr sz="1600"/>
            </a:pPr>
            <a:r>
              <a:rPr dirty="0"/>
              <a:t>Scouts are loyal – including loyalty to District activities.</a:t>
            </a:r>
          </a:p>
        </p:txBody>
      </p:sp>
      <p:pic>
        <p:nvPicPr>
          <p:cNvPr id="136" name="Picture 4" descr="Picture 4"/>
          <p:cNvPicPr>
            <a:picLocks noChangeAspect="1"/>
          </p:cNvPicPr>
          <p:nvPr/>
        </p:nvPicPr>
        <p:blipFill>
          <a:blip r:embed="rId2"/>
          <a:srcRect l="4237" r="6810"/>
          <a:stretch>
            <a:fillRect/>
          </a:stretch>
        </p:blipFill>
        <p:spPr>
          <a:xfrm>
            <a:off x="6338315" y="1513490"/>
            <a:ext cx="5538159" cy="4663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4E605-020D-43C2-865F-F12091EF0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1325563"/>
          </a:xfrm>
        </p:spPr>
        <p:txBody>
          <a:bodyPr>
            <a:normAutofit/>
          </a:bodyPr>
          <a:lstStyle/>
          <a:p>
            <a:r>
              <a:rPr lang="en-US" b="1" dirty="0"/>
              <a:t>2022 Elks Youth Recognition Dinner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4DA78-1FED-4532-94A0-BAB3E43B3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5575" cy="4351338"/>
          </a:xfrm>
        </p:spPr>
        <p:txBody>
          <a:bodyPr>
            <a:normAutofit/>
          </a:bodyPr>
          <a:lstStyle/>
          <a:p>
            <a:r>
              <a:rPr lang="en-US" sz="2600" dirty="0"/>
              <a:t>For youth that earned Eagle in 2021 (i.e. their Eagle Board of Review was held in the 2021 calendar year) and their Scoutmasters.</a:t>
            </a:r>
          </a:p>
          <a:p>
            <a:r>
              <a:rPr lang="en-US" sz="2600" dirty="0"/>
              <a:t>Thursday, June 2, 2022</a:t>
            </a:r>
          </a:p>
          <a:p>
            <a:r>
              <a:rPr lang="en-US" sz="2600" dirty="0"/>
              <a:t>Elks Lodge 2188, 8421 Arlington Blvd., Fairfax, VA.</a:t>
            </a:r>
          </a:p>
          <a:p>
            <a:r>
              <a:rPr lang="en-US" sz="2600" dirty="0"/>
              <a:t>Will need unit leader help in contacting Scouts and obtaining an RSVP.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EFF6D63-FC17-4A51-A718-29829B96C2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5"/>
          <a:stretch/>
        </p:blipFill>
        <p:spPr>
          <a:xfrm>
            <a:off x="7737635" y="-1"/>
            <a:ext cx="355520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599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C5E0B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873</Words>
  <Application>Microsoft Office PowerPoint</Application>
  <PresentationFormat>Widescreen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New serif</vt:lpstr>
      <vt:lpstr>Times New Roman</vt:lpstr>
      <vt:lpstr>Office Theme</vt:lpstr>
      <vt:lpstr>George Mason District  Roundtable</vt:lpstr>
      <vt:lpstr>George Mason Program </vt:lpstr>
      <vt:lpstr>Current 2022 GM Calendar</vt:lpstr>
      <vt:lpstr>George Mason Hike-O-Ree</vt:lpstr>
      <vt:lpstr>Flags In</vt:lpstr>
      <vt:lpstr>SCOUTS BSA Roundtable</vt:lpstr>
      <vt:lpstr>GEORGE MASON DISTRICT CAMPOREE </vt:lpstr>
      <vt:lpstr>Future Camporees</vt:lpstr>
      <vt:lpstr>2022 Elks Youth Recognition Dinner </vt:lpstr>
      <vt:lpstr>Training</vt:lpstr>
      <vt:lpstr>GM High Adventure</vt:lpstr>
      <vt:lpstr>Other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Mason  District Roundtable</dc:title>
  <dc:creator>TPH</dc:creator>
  <cp:lastModifiedBy>Brian Summers</cp:lastModifiedBy>
  <cp:revision>69</cp:revision>
  <cp:lastPrinted>2021-10-28T12:49:10Z</cp:lastPrinted>
  <dcterms:modified xsi:type="dcterms:W3CDTF">2022-04-15T02:05:43Z</dcterms:modified>
</cp:coreProperties>
</file>