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6" r:id="rId2"/>
    <p:sldId id="317" r:id="rId3"/>
    <p:sldId id="303" r:id="rId4"/>
    <p:sldId id="622" r:id="rId5"/>
    <p:sldId id="623" r:id="rId6"/>
    <p:sldId id="626" r:id="rId7"/>
    <p:sldId id="624" r:id="rId8"/>
    <p:sldId id="629" r:id="rId9"/>
    <p:sldId id="628" r:id="rId10"/>
    <p:sldId id="625" r:id="rId11"/>
    <p:sldId id="621" r:id="rId12"/>
    <p:sldId id="304" r:id="rId13"/>
    <p:sldId id="617" r:id="rId14"/>
  </p:sldIdLst>
  <p:sldSz cx="12192000" cy="6858000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9ED"/>
    <a:srgbClr val="1C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9459-11AC-4E1A-E1C9-A03BA796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575" y="2200275"/>
            <a:ext cx="3722688" cy="1138238"/>
          </a:xfrm>
        </p:spPr>
        <p:txBody>
          <a:bodyPr lIns="68580" tIns="34290" rIns="68580" bIns="34290" rtlCol="0" anchor="b"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Join Scouting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71F777D-01C4-7388-B7B7-07E701A0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3" y="384176"/>
            <a:ext cx="6978650" cy="993775"/>
          </a:xfrm>
        </p:spPr>
        <p:txBody>
          <a:bodyPr/>
          <a:lstStyle/>
          <a:p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   On-Stop Shop for Membership</a:t>
            </a:r>
            <a:b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</a:t>
            </a:r>
            <a:r>
              <a:rPr lang="en-US" altLang="en-US" sz="3000" u="sng" dirty="0">
                <a:solidFill>
                  <a:srgbClr val="2409ED"/>
                </a:solidFill>
                <a:latin typeface="Helvetica" panose="020B0604020202020204" pitchFamily="34" charset="0"/>
                <a:ea typeface="ヒラギノ角ゴ Pro W3" charset="-128"/>
              </a:rPr>
              <a:t>https://ncacbsa.org/unit-resources/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E78009A4-CFC7-267A-C97D-D5D7713EE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" y="1377951"/>
            <a:ext cx="10864774" cy="510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13D4278-D3AB-6847-9D8C-59596D1F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NCAC Resources Available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F862-B0D2-FC3A-59F6-FCC23849F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226"/>
            <a:ext cx="9296400" cy="517262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/>
              <a:t>Items to request/keep on-hand:</a:t>
            </a:r>
          </a:p>
          <a:p>
            <a:pPr>
              <a:defRPr/>
            </a:pPr>
            <a:r>
              <a:rPr lang="en-US" sz="2000" dirty="0"/>
              <a:t>Flyers – Please give Keenan a week’s notice</a:t>
            </a:r>
          </a:p>
          <a:p>
            <a:pPr>
              <a:defRPr/>
            </a:pPr>
            <a:r>
              <a:rPr lang="en-US" sz="2000" dirty="0"/>
              <a:t>Yard Signs</a:t>
            </a:r>
          </a:p>
          <a:p>
            <a:pPr>
              <a:defRPr/>
            </a:pPr>
            <a:r>
              <a:rPr lang="en-US" sz="2000" dirty="0"/>
              <a:t>BeAScout.org Pencils</a:t>
            </a:r>
          </a:p>
          <a:p>
            <a:pPr>
              <a:defRPr/>
            </a:pPr>
            <a:r>
              <a:rPr lang="en-US" sz="2000" dirty="0"/>
              <a:t>Stickers</a:t>
            </a:r>
          </a:p>
          <a:p>
            <a:pPr>
              <a:defRPr/>
            </a:pPr>
            <a:r>
              <a:rPr lang="en-US" sz="2000" dirty="0"/>
              <a:t>Parent’s Guides</a:t>
            </a:r>
          </a:p>
          <a:p>
            <a:pPr>
              <a:defRPr/>
            </a:pPr>
            <a:r>
              <a:rPr lang="en-US" sz="2000" dirty="0"/>
              <a:t>Paper Applications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Items to borrow and return:</a:t>
            </a:r>
          </a:p>
          <a:p>
            <a:pPr>
              <a:defRPr/>
            </a:pPr>
            <a:r>
              <a:rPr lang="en-US" sz="2000" dirty="0"/>
              <a:t>Roll-out recruitment banners</a:t>
            </a:r>
          </a:p>
          <a:p>
            <a:pPr>
              <a:defRPr/>
            </a:pPr>
            <a:r>
              <a:rPr lang="en-US" sz="2000" dirty="0"/>
              <a:t>Pup-up Tents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557432F-9B77-B52E-9CF9-B766044096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2640BB-1CE3-464F-B83D-BB9B07C3BA49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altLang="en-US" sz="1000" dirty="0">
              <a:solidFill>
                <a:srgbClr val="95B3D7"/>
              </a:solidFill>
            </a:endParaRP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B4170163-4083-AB5D-752B-DC9A70D8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2243138"/>
            <a:ext cx="2885446" cy="277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F2177EB3-91EC-0BE6-7E20-AC9FB81F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758" y="204788"/>
            <a:ext cx="7720794" cy="995363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Helvetica" panose="020B0604020202020204" pitchFamily="34" charset="0"/>
                <a:ea typeface="ヒラギノ角ゴ Pro W3" charset="-128"/>
              </a:rPr>
              <a:t>Planning Timelines (Suggested)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0D8C680-5A6D-AFC8-4F8A-E8D16C1F2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69" y="1246189"/>
            <a:ext cx="9914007" cy="524351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Three Weeks Prior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Facebook Geofenced Advertising (date, location, time, &amp; contact info)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PeachJar Advertisements (Flyer, Schools, additional info)</a:t>
            </a:r>
          </a:p>
          <a:p>
            <a:pPr marL="0" indent="0">
              <a:buNone/>
              <a:defRPr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Two Weeks Prior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Submitted Physical Flyer Requests (Color: 10 cents per page)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Submitted Peer-to-Peer Cards Requests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Council Recruitment Banners (While resources are available)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Council Projectors (While resources are available)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Council Pop-Up Tents (While resources are available)</a:t>
            </a:r>
          </a:p>
          <a:p>
            <a:pPr marL="0" indent="0">
              <a:buNone/>
              <a:defRPr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One Week Prior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Yard Signs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Parents’ Guides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Paper Applications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Printed “How-To” Social Media templates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Requested Pens/Pencils</a:t>
            </a:r>
            <a:endParaRPr lang="en-US" alt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BD289593-E619-7BF1-14A8-548A27D3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375" y="204788"/>
            <a:ext cx="138271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98B4374-3E4A-63A9-DC04-326F4023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  </a:t>
            </a:r>
            <a:r>
              <a:rPr lang="en-US" altLang="en-US" sz="3600" b="1" dirty="0">
                <a:latin typeface="Helvetica" panose="020B0604020202020204" pitchFamily="34" charset="0"/>
                <a:ea typeface="ヒラギノ角ゴ Pro W3" charset="-128"/>
              </a:rPr>
              <a:t>Best Practices Some Units Use</a:t>
            </a:r>
            <a:b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  </a:t>
            </a:r>
            <a:r>
              <a:rPr lang="en-US" altLang="en-US" sz="2000" dirty="0">
                <a:latin typeface="Helvetica" panose="020B0604020202020204" pitchFamily="34" charset="0"/>
                <a:ea typeface="ヒラギノ角ゴ Pro W3" charset="-128"/>
              </a:rPr>
              <a:t>(Please share your successes/ideas!)</a:t>
            </a:r>
            <a:endParaRPr lang="en-US" altLang="en-US" sz="1700" dirty="0">
              <a:solidFill>
                <a:srgbClr val="00B0F0"/>
              </a:solidFill>
              <a:latin typeface="Helvetica" panose="020B0604020202020204" pitchFamily="34" charset="0"/>
              <a:ea typeface="ヒラギノ角ゴ Pro W3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732141A-61BC-2271-2266-B28A836C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041" y="1771650"/>
            <a:ext cx="9757741" cy="46561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800" dirty="0">
                <a:latin typeface="Helvetica" panose="020B0604020202020204" pitchFamily="34" charset="0"/>
                <a:ea typeface="ヒラギノ角ゴ Pro W3" charset="-128"/>
              </a:rPr>
              <a:t>Have information they need – ideally one page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Meeting location, day of week/month and time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Background about the unit (size, history, typical events)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Contact information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Costs – BSA, NCAC insurance, Unit fees, how you raise funds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Other needed items – uniform, equipment, books, etc.</a:t>
            </a:r>
          </a:p>
          <a:p>
            <a:r>
              <a:rPr lang="en-US" altLang="en-US" sz="1800" dirty="0">
                <a:latin typeface="Helvetica" panose="020B0604020202020204" pitchFamily="34" charset="0"/>
                <a:ea typeface="ヒラギノ角ゴ Pro W3" charset="-128"/>
              </a:rPr>
              <a:t>Have a way to sign up immediately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Tablet / Computer for adults to register their youth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Paper forms and pens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ヒラギノ角ゴ Pro W3" charset="-128"/>
              </a:rPr>
              <a:t>A way to collect fees (Square, check, etc.)</a:t>
            </a:r>
          </a:p>
          <a:p>
            <a:r>
              <a:rPr lang="en-US" altLang="en-US" sz="1800" dirty="0">
                <a:latin typeface="Helvetica" panose="020B0604020202020204" pitchFamily="34" charset="0"/>
                <a:ea typeface="ヒラギノ角ゴ Pro W3" charset="-128"/>
              </a:rPr>
              <a:t>Have a way for Parents to volunteer/be informed of unit needs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ヒラギノ角ゴ Pro W3" charset="-128"/>
              </a:rPr>
              <a:t>Emphasize that your unit is a volunteer organization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ヒラギノ角ゴ Pro W3" charset="-128"/>
              </a:rPr>
              <a:t>Have a list of possible jobs they can volunteer to do</a:t>
            </a:r>
          </a:p>
          <a:p>
            <a:pPr lvl="1"/>
            <a:r>
              <a:rPr lang="en-US" altLang="en-US" sz="1900" b="1" dirty="0">
                <a:latin typeface="Helvetica" panose="020B0604020202020204" pitchFamily="34" charset="0"/>
                <a:ea typeface="ヒラギノ角ゴ Pro W3" charset="-128"/>
              </a:rPr>
              <a:t>Emphasize the need for YPT when recruiting Adults 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425AF94-7447-F60F-13BE-655D0D3504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2640BB-1CE3-464F-B83D-BB9B07C3BA49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en-US" altLang="en-US" sz="1000" dirty="0">
              <a:solidFill>
                <a:srgbClr val="95B3D7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5DAF948-2173-11A3-BFA8-CBFA18C3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Join Scouting Night/Event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70BE-33BD-8944-EA0B-96A6CE59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:  Provide information and resources that can assist your Unit for upcoming recruitment events.  This includes:</a:t>
            </a:r>
          </a:p>
          <a:p>
            <a:pPr>
              <a:defRPr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Online Tools</a:t>
            </a:r>
          </a:p>
          <a:p>
            <a:pPr>
              <a:defRPr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Resources Available from Council</a:t>
            </a:r>
          </a:p>
          <a:p>
            <a:pPr>
              <a:defRPr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Planning Timelines</a:t>
            </a:r>
          </a:p>
          <a:p>
            <a:pPr>
              <a:defRPr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Best Practices – Please share your successes!</a:t>
            </a:r>
          </a:p>
          <a:p>
            <a:pPr>
              <a:defRPr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17B2595-E6BC-0263-52BF-9F568B95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3" y="384176"/>
            <a:ext cx="6978650" cy="993775"/>
          </a:xfrm>
        </p:spPr>
        <p:txBody>
          <a:bodyPr/>
          <a:lstStyle/>
          <a:p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   On-Stop Shop for Membership</a:t>
            </a:r>
            <a:b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</a:t>
            </a:r>
            <a:r>
              <a:rPr lang="en-US" altLang="en-US" sz="3000" u="sng" dirty="0">
                <a:solidFill>
                  <a:srgbClr val="2409ED"/>
                </a:solidFill>
                <a:latin typeface="Helvetica" panose="020B0604020202020204" pitchFamily="34" charset="0"/>
                <a:ea typeface="ヒラギノ角ゴ Pro W3" charset="-128"/>
              </a:rPr>
              <a:t>https://ncacbsa.org/george-mason/</a:t>
            </a:r>
          </a:p>
        </p:txBody>
      </p:sp>
      <p:pic>
        <p:nvPicPr>
          <p:cNvPr id="16387" name="Content Placeholder 4">
            <a:extLst>
              <a:ext uri="{FF2B5EF4-FFF2-40B4-BE49-F238E27FC236}">
                <a16:creationId xmlns:a16="http://schemas.microsoft.com/office/drawing/2014/main" id="{5D572AE6-88AA-F5A5-60A9-CAF4C0F6D9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574" y="1602893"/>
            <a:ext cx="10295461" cy="438708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882A78-3B6B-D8B6-0D18-56B0E8851EE7}"/>
              </a:ext>
            </a:extLst>
          </p:cNvPr>
          <p:cNvSpPr/>
          <p:nvPr/>
        </p:nvSpPr>
        <p:spPr>
          <a:xfrm>
            <a:off x="2786685" y="4264508"/>
            <a:ext cx="1325563" cy="366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0B44035-AD98-11FF-ECC1-2B748B02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3" y="384176"/>
            <a:ext cx="6978650" cy="993775"/>
          </a:xfrm>
        </p:spPr>
        <p:txBody>
          <a:bodyPr/>
          <a:lstStyle/>
          <a:p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   On-Stop Shop for Membership</a:t>
            </a:r>
            <a:b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</a:t>
            </a:r>
            <a:r>
              <a:rPr lang="en-US" altLang="en-US" sz="2400" u="sng" dirty="0">
                <a:solidFill>
                  <a:srgbClr val="2409ED"/>
                </a:solidFill>
                <a:latin typeface="Helvetica" panose="020B0604020202020204" pitchFamily="34" charset="0"/>
                <a:ea typeface="ヒラギノ角ゴ Pro W3" charset="-128"/>
              </a:rPr>
              <a:t>https://ncacbsa.org/membership-resources/</a:t>
            </a:r>
            <a:endParaRPr lang="en-US" altLang="en-US" sz="3000" u="sng" dirty="0">
              <a:solidFill>
                <a:srgbClr val="2409ED"/>
              </a:solidFill>
              <a:latin typeface="Helvetica" panose="020B0604020202020204" pitchFamily="34" charset="0"/>
              <a:ea typeface="ヒラギノ角ゴ Pro W3" charset="-128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13B66EFD-7977-3355-1480-04C3FEB79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72" y="1457878"/>
            <a:ext cx="7157256" cy="50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F6440F-D026-4EDD-E619-13AFBFF27B59}"/>
              </a:ext>
            </a:extLst>
          </p:cNvPr>
          <p:cNvSpPr/>
          <p:nvPr/>
        </p:nvSpPr>
        <p:spPr>
          <a:xfrm>
            <a:off x="2812499" y="1778828"/>
            <a:ext cx="1736725" cy="2084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55A0694-9D65-60A6-D79E-416BA163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3" y="384176"/>
            <a:ext cx="6978650" cy="993775"/>
          </a:xfrm>
        </p:spPr>
        <p:txBody>
          <a:bodyPr/>
          <a:lstStyle/>
          <a:p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   On-Stop Shop for Membership</a:t>
            </a:r>
            <a:b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</a:t>
            </a:r>
            <a:r>
              <a:rPr lang="en-US" altLang="en-US" sz="3000" u="sng" dirty="0">
                <a:solidFill>
                  <a:srgbClr val="2409ED"/>
                </a:solidFill>
                <a:latin typeface="Helvetica" panose="020B0604020202020204" pitchFamily="34" charset="0"/>
                <a:ea typeface="ヒラギノ角ゴ Pro W3" charset="-128"/>
              </a:rPr>
              <a:t>https://ncacbsa.org/unit-resources/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2B2BE211-703E-EAB1-0937-554ADD3D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0600"/>
            <a:ext cx="91440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37DD41B-130E-3D7C-B34D-F8C5E2A12BBB}"/>
              </a:ext>
            </a:extLst>
          </p:cNvPr>
          <p:cNvSpPr/>
          <p:nvPr/>
        </p:nvSpPr>
        <p:spPr>
          <a:xfrm>
            <a:off x="3892550" y="2851976"/>
            <a:ext cx="2203450" cy="2120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E5B5994-2785-CF46-F16D-5DA59BAD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Geofence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6CEB-5922-BC06-9E80-B64A9DA1D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9372600" cy="53578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/>
              <a:t>Information Needed:</a:t>
            </a:r>
          </a:p>
          <a:p>
            <a:pPr>
              <a:defRPr/>
            </a:pPr>
            <a:r>
              <a:rPr lang="en-US" sz="2000" dirty="0"/>
              <a:t>Email</a:t>
            </a:r>
          </a:p>
          <a:p>
            <a:pPr>
              <a:defRPr/>
            </a:pPr>
            <a:r>
              <a:rPr lang="en-US" sz="2000" dirty="0"/>
              <a:t>District</a:t>
            </a:r>
          </a:p>
          <a:p>
            <a:pPr>
              <a:defRPr/>
            </a:pPr>
            <a:r>
              <a:rPr lang="en-US" sz="2000" dirty="0"/>
              <a:t>Unit Number</a:t>
            </a:r>
          </a:p>
          <a:p>
            <a:pPr>
              <a:defRPr/>
            </a:pPr>
            <a:r>
              <a:rPr lang="en-US" sz="2000" dirty="0"/>
              <a:t>Unit Type (Pack, Troop)</a:t>
            </a:r>
          </a:p>
          <a:p>
            <a:pPr>
              <a:defRPr/>
            </a:pPr>
            <a:r>
              <a:rPr lang="en-US" sz="2000" dirty="0"/>
              <a:t>Name of Chartering Organization</a:t>
            </a:r>
          </a:p>
          <a:p>
            <a:pPr>
              <a:defRPr/>
            </a:pPr>
            <a:r>
              <a:rPr lang="en-US" sz="2000" dirty="0"/>
              <a:t>Is the event In-Person or On-line</a:t>
            </a:r>
          </a:p>
          <a:p>
            <a:pPr lvl="1">
              <a:defRPr/>
            </a:pPr>
            <a:r>
              <a:rPr lang="en-US" sz="1800" dirty="0"/>
              <a:t>Address of In-Person Event</a:t>
            </a:r>
          </a:p>
          <a:p>
            <a:pPr lvl="1">
              <a:defRPr/>
            </a:pPr>
            <a:r>
              <a:rPr lang="en-US" sz="1800" dirty="0"/>
              <a:t>URL (if virtual event) w/ login instructions</a:t>
            </a:r>
          </a:p>
          <a:p>
            <a:pPr>
              <a:defRPr/>
            </a:pPr>
            <a:r>
              <a:rPr lang="en-US" sz="2000" dirty="0"/>
              <a:t>Event Date/Time and description of activity</a:t>
            </a:r>
          </a:p>
          <a:p>
            <a:pPr>
              <a:defRPr/>
            </a:pPr>
            <a:r>
              <a:rPr lang="en-US" sz="2000" dirty="0"/>
              <a:t>Unit Facebook Page info (if applicable)</a:t>
            </a:r>
          </a:p>
          <a:p>
            <a:pPr>
              <a:defRPr/>
            </a:pPr>
            <a:r>
              <a:rPr lang="en-US" sz="2000" dirty="0"/>
              <a:t>Flyer (if available)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7D540A2-2C10-88D8-0C6D-DC0D1F259A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2640BB-1CE3-464F-B83D-BB9B07C3BA49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en-US" sz="1000" dirty="0">
              <a:solidFill>
                <a:srgbClr val="95B3D7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0DE6F0C-8767-010D-1AB7-DD95CB24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3" y="384176"/>
            <a:ext cx="6978650" cy="993775"/>
          </a:xfrm>
        </p:spPr>
        <p:txBody>
          <a:bodyPr/>
          <a:lstStyle/>
          <a:p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   On-Stop Shop for Membership</a:t>
            </a:r>
            <a:b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 </a:t>
            </a:r>
            <a:r>
              <a:rPr lang="en-US" altLang="en-US" sz="3000" u="sng" dirty="0">
                <a:solidFill>
                  <a:srgbClr val="2409ED"/>
                </a:solidFill>
                <a:latin typeface="Helvetica" panose="020B0604020202020204" pitchFamily="34" charset="0"/>
                <a:ea typeface="ヒラギノ角ゴ Pro W3" charset="-128"/>
              </a:rPr>
              <a:t>https://ncacbsa.org/unit-resources/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779A7547-7D18-F1B3-7DC4-EB86B0AE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9" y="1377951"/>
            <a:ext cx="11294541" cy="506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37DD41B-130E-3D7C-B34D-F8C5E2A12BBB}"/>
              </a:ext>
            </a:extLst>
          </p:cNvPr>
          <p:cNvSpPr/>
          <p:nvPr/>
        </p:nvSpPr>
        <p:spPr>
          <a:xfrm>
            <a:off x="9082150" y="2586037"/>
            <a:ext cx="2585593" cy="2113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9EE9C4E-0CAF-CF04-BB97-7B44B9FB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JSN Resources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A07B3A7-6BC3-A685-F51A-F2D23F65A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Scout Talks – Videos</a:t>
            </a:r>
          </a:p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JSN Logistics – Resources for various stations – Activities, Advancement, Ideals of Scouting, Calendar, Application, etc.</a:t>
            </a:r>
          </a:p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New Leader Welcome Packet</a:t>
            </a:r>
          </a:p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Program Information</a:t>
            </a:r>
          </a:p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Unit Guides 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8AE537E-C65E-707D-FFF8-C4225555FB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2640BB-1CE3-464F-B83D-BB9B07C3BA49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altLang="en-US" sz="1000" dirty="0">
              <a:solidFill>
                <a:srgbClr val="95B3D7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7F80A93-DD04-E67B-FEC8-E62402F1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Peer-to-Peer Cards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39E9E68E-DE54-7AF8-369B-DBE52AAC0C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2640BB-1CE3-464F-B83D-BB9B07C3BA49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en-US" sz="1000" dirty="0">
              <a:solidFill>
                <a:srgbClr val="95B3D7"/>
              </a:solidFill>
            </a:endParaRPr>
          </a:p>
        </p:txBody>
      </p:sp>
      <p:pic>
        <p:nvPicPr>
          <p:cNvPr id="22532" name="Picture 7">
            <a:extLst>
              <a:ext uri="{FF2B5EF4-FFF2-40B4-BE49-F238E27FC236}">
                <a16:creationId xmlns:a16="http://schemas.microsoft.com/office/drawing/2014/main" id="{47DB5E52-5A3C-F913-B223-5C2A0DFE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24" y="1802309"/>
            <a:ext cx="6116501" cy="470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743B133C-F3F5-2C1A-0453-8B0461F8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" y="1452564"/>
            <a:ext cx="6116501" cy="475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C5E0B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5656</TotalTime>
  <Words>520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Join Scouting</vt:lpstr>
      <vt:lpstr>Join Scouting Night/Event Prep</vt:lpstr>
      <vt:lpstr>    On-Stop Shop for Membership  https://ncacbsa.org/george-mason/</vt:lpstr>
      <vt:lpstr>    On-Stop Shop for Membership  https://ncacbsa.org/membership-resources/</vt:lpstr>
      <vt:lpstr>    On-Stop Shop for Membership  https://ncacbsa.org/unit-resources/</vt:lpstr>
      <vt:lpstr>Geofence Request Form</vt:lpstr>
      <vt:lpstr>    On-Stop Shop for Membership  https://ncacbsa.org/unit-resources/</vt:lpstr>
      <vt:lpstr>JSN Resources</vt:lpstr>
      <vt:lpstr>Peer-to-Peer Cards</vt:lpstr>
      <vt:lpstr>    On-Stop Shop for Membership  https://ncacbsa.org/unit-resources/</vt:lpstr>
      <vt:lpstr>NCAC Resources Available </vt:lpstr>
      <vt:lpstr>Planning Timelines (Suggested)</vt:lpstr>
      <vt:lpstr>  Best Practices Some Units Use   (Please share your successes/ideas!)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Mason  District Roundtable</dc:title>
  <dc:creator>TPH</dc:creator>
  <cp:lastModifiedBy>Russell Pittman</cp:lastModifiedBy>
  <cp:revision>91</cp:revision>
  <cp:lastPrinted>2021-10-28T12:49:10Z</cp:lastPrinted>
  <dcterms:modified xsi:type="dcterms:W3CDTF">2022-08-31T21:38:07Z</dcterms:modified>
</cp:coreProperties>
</file>