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609" r:id="rId2"/>
    <p:sldId id="257" r:id="rId3"/>
    <p:sldId id="258" r:id="rId4"/>
    <p:sldId id="262" r:id="rId5"/>
    <p:sldId id="264" r:id="rId6"/>
    <p:sldId id="655" r:id="rId7"/>
    <p:sldId id="265" r:id="rId8"/>
    <p:sldId id="651" r:id="rId9"/>
    <p:sldId id="267" r:id="rId10"/>
    <p:sldId id="608" r:id="rId11"/>
    <p:sldId id="654" r:id="rId12"/>
    <p:sldId id="657" r:id="rId13"/>
    <p:sldId id="656" r:id="rId14"/>
    <p:sldId id="650" r:id="rId15"/>
  </p:sldIdLst>
  <p:sldSz cx="12192000" cy="6858000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07B9"/>
    <a:srgbClr val="240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https://my.scouting.org/VES/OnlineReg/1.0.0/?tu=UF-MB-082gm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goshen.org/camps-programs/lenhoksin-high-adventure/" TargetMode="External"/><Relationship Id="rId7" Type="http://schemas.openxmlformats.org/officeDocument/2006/relationships/image" Target="../media/image26.png"/><Relationship Id="rId2" Type="http://schemas.openxmlformats.org/officeDocument/2006/relationships/hyperlink" Target="mailto:ABSEAS2@ao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https://www.ncacbsa.org/george-mason/district-resources/flags-in-veterans-day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acbsa.org/george-mason/district-resources/roundtabl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082-5974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acbsa.org/wood-badge/" TargetMode="External"/><Relationship Id="rId3" Type="http://schemas.openxmlformats.org/officeDocument/2006/relationships/hyperlink" Target="https://scoutingevent.com/082-56464" TargetMode="External"/><Relationship Id="rId7" Type="http://schemas.openxmlformats.org/officeDocument/2006/relationships/hyperlink" Target="https://scoutingevent.com/082-49585" TargetMode="External"/><Relationship Id="rId2" Type="http://schemas.openxmlformats.org/officeDocument/2006/relationships/hyperlink" Target="https://scoutingevent.com/082-4937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outingevent.com/082-55113" TargetMode="External"/><Relationship Id="rId5" Type="http://schemas.openxmlformats.org/officeDocument/2006/relationships/hyperlink" Target="https://scoutingevent.com/082-59004" TargetMode="External"/><Relationship Id="rId4" Type="http://schemas.openxmlformats.org/officeDocument/2006/relationships/hyperlink" Target="https://scoutingevent.com/082-PWDIOLSOct2022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3.basecamp.com/p/xWpkdrKHKAA9pCzwmHMNdbWb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philmontscoutranch.org/philmont-prep-semina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cbsa.org/george-mason/district-resources/merit-badges/archery-training/" TargetMode="External"/><Relationship Id="rId2" Type="http://schemas.openxmlformats.org/officeDocument/2006/relationships/hyperlink" Target="https://www.scouting.org/outdoor-programs/shooting-spor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67951" y="406400"/>
            <a:ext cx="12024049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George Mason District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635968" y="3060862"/>
            <a:ext cx="9448800" cy="1655762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June 9,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oundtables - Patriot">
            <a:extLst>
              <a:ext uri="{FF2B5EF4-FFF2-40B4-BE49-F238E27FC236}">
                <a16:creationId xmlns:a16="http://schemas.microsoft.com/office/drawing/2014/main" id="{BECD56B6-7C0E-4BD1-8262-D63277E1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09" y="4028182"/>
            <a:ext cx="5916917" cy="24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1C05-B868-4752-B1CC-E09BEE0A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720"/>
          </a:xfrm>
        </p:spPr>
        <p:txBody>
          <a:bodyPr>
            <a:normAutofit/>
          </a:bodyPr>
          <a:lstStyle/>
          <a:p>
            <a:r>
              <a:rPr lang="en-US" sz="4800" b="1" dirty="0"/>
              <a:t>George Mason Hike-O-</a:t>
            </a:r>
            <a:r>
              <a:rPr lang="en-US" sz="4800" b="1" dirty="0" err="1"/>
              <a:t>Ree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FA71-A77F-47C7-8CE0-47449395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801" y="1292846"/>
            <a:ext cx="7051703" cy="54683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Annual GM Hike-O-</a:t>
            </a:r>
            <a:r>
              <a:rPr lang="en-US" dirty="0" err="1"/>
              <a:t>Ree</a:t>
            </a:r>
            <a:r>
              <a:rPr lang="en-US" dirty="0"/>
              <a:t> on weekends of May 7 and May 14 – 5/6 to 5/15/22.</a:t>
            </a:r>
          </a:p>
          <a:p>
            <a:r>
              <a:rPr lang="en-US" dirty="0"/>
              <a:t>12 units participated.  3 more than 2021.</a:t>
            </a:r>
          </a:p>
          <a:p>
            <a:r>
              <a:rPr lang="en-US" dirty="0"/>
              <a:t>More than 110 youth and adults engaged in a hike of some type</a:t>
            </a:r>
          </a:p>
          <a:p>
            <a:r>
              <a:rPr lang="en-US" dirty="0"/>
              <a:t>Total mileage was 812</a:t>
            </a:r>
          </a:p>
          <a:p>
            <a:r>
              <a:rPr lang="en-US" dirty="0"/>
              <a:t>2021 total mileage was 741 so we hiked 71 more miles in 2022. </a:t>
            </a:r>
          </a:p>
          <a:p>
            <a:r>
              <a:rPr lang="en-US" dirty="0"/>
              <a:t>Patches are ordered and should be coming soon.</a:t>
            </a:r>
          </a:p>
          <a:p>
            <a:r>
              <a:rPr lang="en-US" dirty="0"/>
              <a:t>I’ll let unit leaders know when the patches can be picked up.</a:t>
            </a:r>
          </a:p>
          <a:p>
            <a:r>
              <a:rPr lang="en-US" dirty="0"/>
              <a:t>Matt Burns at Burnsmj509@gmail.com.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3CF9A40-C74C-4218-A555-86F17FE8B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2" y="2669404"/>
            <a:ext cx="3745976" cy="2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33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>
            <a:spLocks noGrp="1"/>
          </p:cNvSpPr>
          <p:nvPr>
            <p:ph type="title"/>
          </p:nvPr>
        </p:nvSpPr>
        <p:spPr>
          <a:xfrm>
            <a:off x="629194" y="157712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Merit Badges</a:t>
            </a:r>
          </a:p>
        </p:txBody>
      </p:sp>
      <p:sp>
        <p:nvSpPr>
          <p:cNvPr id="16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29193" y="1365835"/>
            <a:ext cx="9860282" cy="5258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2000"/>
              </a:lnSpc>
              <a:defRPr sz="1700"/>
            </a:pPr>
            <a:r>
              <a:rPr sz="2000" dirty="0"/>
              <a:t>Every merit badge counselor needs to be on the District </a:t>
            </a:r>
            <a:r>
              <a:rPr lang="en-US" sz="2000" dirty="0"/>
              <a:t>c</a:t>
            </a:r>
            <a:r>
              <a:rPr sz="2000" dirty="0"/>
              <a:t>harter.  The time for action is NOW!</a:t>
            </a:r>
            <a:endParaRPr lang="en-US" sz="2000" dirty="0"/>
          </a:p>
          <a:p>
            <a:pPr>
              <a:lnSpc>
                <a:spcPct val="72000"/>
              </a:lnSpc>
              <a:defRPr sz="1700"/>
            </a:pPr>
            <a:endParaRPr sz="800" dirty="0"/>
          </a:p>
          <a:p>
            <a:pPr>
              <a:lnSpc>
                <a:spcPct val="72000"/>
              </a:lnSpc>
              <a:defRPr sz="1700"/>
            </a:pPr>
            <a:r>
              <a:rPr sz="2000" dirty="0"/>
              <a:t>The online Merit Badge Counselor </a:t>
            </a: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registration</a:t>
            </a:r>
            <a:r>
              <a:rPr sz="2000" dirty="0"/>
              <a:t> works for all Scouters who do not already hold another District position. </a:t>
            </a:r>
            <a:endParaRPr lang="en-US" sz="2000" dirty="0"/>
          </a:p>
          <a:p>
            <a:pPr>
              <a:lnSpc>
                <a:spcPct val="72000"/>
              </a:lnSpc>
              <a:defRPr sz="1700"/>
            </a:pPr>
            <a:endParaRPr lang="en-US" sz="800" dirty="0"/>
          </a:p>
          <a:p>
            <a:pPr>
              <a:lnSpc>
                <a:spcPct val="72000"/>
              </a:lnSpc>
              <a:defRPr sz="1700"/>
            </a:pPr>
            <a:r>
              <a:rPr lang="en-US" sz="2000" dirty="0">
                <a:solidFill>
                  <a:srgbClr val="FF0000"/>
                </a:solidFill>
              </a:rPr>
              <a:t>New Merit Badge Counselors must complete online merit badge counselor training, in addition to YPT, after November 1, 2021.  Existing merit badge counselors have until 12/31/22 to complete training.</a:t>
            </a:r>
          </a:p>
          <a:p>
            <a:pPr>
              <a:lnSpc>
                <a:spcPct val="72000"/>
              </a:lnSpc>
              <a:defRPr sz="1700"/>
            </a:pPr>
            <a:endParaRPr sz="800" dirty="0">
              <a:solidFill>
                <a:srgbClr val="FF0000"/>
              </a:solidFill>
            </a:endParaRPr>
          </a:p>
          <a:p>
            <a:pPr>
              <a:lnSpc>
                <a:spcPct val="72000"/>
              </a:lnSpc>
              <a:defRPr sz="1700"/>
            </a:pPr>
            <a:r>
              <a:rPr sz="2000" dirty="0"/>
              <a:t>Be sure the counselor uses his/her legal name – no nicknames.</a:t>
            </a:r>
            <a:endParaRPr lang="en-US" sz="2000" dirty="0"/>
          </a:p>
          <a:p>
            <a:pPr>
              <a:lnSpc>
                <a:spcPct val="72000"/>
              </a:lnSpc>
              <a:defRPr sz="1700"/>
            </a:pPr>
            <a:endParaRPr sz="800" dirty="0"/>
          </a:p>
          <a:p>
            <a:pPr>
              <a:lnSpc>
                <a:spcPct val="72000"/>
              </a:lnSpc>
              <a:defRPr sz="1700"/>
            </a:pPr>
            <a:r>
              <a:rPr sz="2000" dirty="0"/>
              <a:t>Merit Badge Counselors, or the unit Dean/Leader, also need to scan and send Margee the </a:t>
            </a:r>
            <a:r>
              <a:rPr sz="2000" dirty="0">
                <a:solidFill>
                  <a:schemeClr val="tx1"/>
                </a:solidFill>
              </a:rPr>
              <a:t>Merit Badge </a:t>
            </a:r>
            <a:r>
              <a:rPr lang="en-US" sz="2000" dirty="0">
                <a:solidFill>
                  <a:schemeClr val="tx1"/>
                </a:solidFill>
              </a:rPr>
              <a:t>Counselor Information Form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/>
              <a:t>listing the badges the counselor is applying to teach and providing a justification of his/her qualifications.</a:t>
            </a:r>
            <a:endParaRPr lang="en-US" sz="2000" dirty="0"/>
          </a:p>
          <a:p>
            <a:pPr>
              <a:lnSpc>
                <a:spcPct val="72000"/>
              </a:lnSpc>
              <a:defRPr sz="1700"/>
            </a:pPr>
            <a:endParaRPr sz="800" dirty="0"/>
          </a:p>
          <a:p>
            <a:pPr>
              <a:lnSpc>
                <a:spcPct val="72000"/>
              </a:lnSpc>
              <a:defRPr sz="1700"/>
            </a:pPr>
            <a:r>
              <a:rPr sz="2000" dirty="0"/>
              <a:t>Youth Protection Training is the essential first step.  Don’t hit “send” on the application without it!</a:t>
            </a:r>
            <a:endParaRPr lang="en-US" sz="2000" dirty="0"/>
          </a:p>
          <a:p>
            <a:pPr>
              <a:lnSpc>
                <a:spcPct val="72000"/>
              </a:lnSpc>
              <a:defRPr sz="1700"/>
            </a:pPr>
            <a:endParaRPr sz="800" dirty="0"/>
          </a:p>
          <a:p>
            <a:pPr>
              <a:lnSpc>
                <a:spcPct val="72000"/>
              </a:lnSpc>
              <a:defRPr sz="1700"/>
            </a:pPr>
            <a:r>
              <a:rPr sz="2000" dirty="0"/>
              <a:t>Contact Margee if you have questions at </a:t>
            </a: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GM.MB.Dean@hotmail.com</a:t>
            </a:r>
            <a:r>
              <a:rPr sz="2000" dirty="0"/>
              <a:t>. </a:t>
            </a:r>
          </a:p>
        </p:txBody>
      </p:sp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5" y="740665"/>
            <a:ext cx="895350" cy="2733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125" y="3474339"/>
            <a:ext cx="904875" cy="271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8D9E-72D1-F044-973F-D805DE76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27453"/>
            <a:ext cx="2152650" cy="97571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4800" b="1" dirty="0"/>
              <a:t>Aquatics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82334-39A0-81E0-1958-63D691395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160" y="1442448"/>
            <a:ext cx="10515600" cy="47406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Pre-Camp Swim Test </a:t>
            </a:r>
            <a:r>
              <a:rPr lang="en-US" dirty="0"/>
              <a:t>– had over 250 scouts/adults participate</a:t>
            </a:r>
          </a:p>
          <a:p>
            <a:r>
              <a:rPr lang="en-US" b="1" dirty="0"/>
              <a:t>SCUBA</a:t>
            </a:r>
            <a:r>
              <a:rPr lang="en-US" dirty="0"/>
              <a:t> (Email Andrew Blanco; </a:t>
            </a:r>
            <a:r>
              <a:rPr lang="en-US" dirty="0">
                <a:hlinkClick r:id="rId2"/>
              </a:rPr>
              <a:t>ABSEAS2@aol.com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Aug 6-7 (Pool) and Aug 13-14 (Open Water)</a:t>
            </a:r>
          </a:p>
          <a:p>
            <a:pPr lvl="1"/>
            <a:r>
              <a:rPr lang="en-US" dirty="0"/>
              <a:t>Aug 20-21 (Pool) and Aug 27-28 (Open Water)</a:t>
            </a:r>
          </a:p>
          <a:p>
            <a:r>
              <a:rPr lang="en-US" b="1" dirty="0"/>
              <a:t>James River Canoe Trek – </a:t>
            </a:r>
            <a:r>
              <a:rPr lang="en-US" dirty="0"/>
              <a:t>Lenhok’sin - </a:t>
            </a:r>
            <a:r>
              <a:rPr lang="en-US" dirty="0">
                <a:hlinkClick r:id="rId3"/>
              </a:rPr>
              <a:t>https://www.gotogoshen.org/camps-programs/lenhoksin-high-adventure/</a:t>
            </a:r>
            <a:r>
              <a:rPr lang="en-US" dirty="0"/>
              <a:t> </a:t>
            </a:r>
          </a:p>
          <a:p>
            <a:r>
              <a:rPr lang="en-US" b="1" dirty="0"/>
              <a:t>Partial MB Completion Clinic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/>
              <a:t>Oct 3 – location TBD</a:t>
            </a:r>
          </a:p>
          <a:p>
            <a:r>
              <a:rPr lang="en-US" b="1" dirty="0"/>
              <a:t>Canoe Clinics ($60) - </a:t>
            </a:r>
            <a:r>
              <a:rPr lang="en-US" dirty="0"/>
              <a:t>Sept 9-11 at Camp Snyder</a:t>
            </a:r>
          </a:p>
          <a:p>
            <a:r>
              <a:rPr lang="en-US" b="1" dirty="0"/>
              <a:t>Paddle Craft Safety ($30 each)</a:t>
            </a:r>
          </a:p>
          <a:p>
            <a:pPr lvl="1"/>
            <a:r>
              <a:rPr lang="en-US" dirty="0"/>
              <a:t>Sept 17 – Still Water Safety w/Canoe MB Certification (Camp Snyder)</a:t>
            </a:r>
          </a:p>
          <a:p>
            <a:pPr lvl="1"/>
            <a:r>
              <a:rPr lang="en-US" dirty="0"/>
              <a:t>Sept 18 – Moving Water Safety (Potomac – Riley’s Lock)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0F4FF-CC73-5FF2-D0D2-A8ED43F4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23" y="2034774"/>
            <a:ext cx="1920377" cy="1203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D2920-5718-4090-A329-EDE84612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201" y="3997926"/>
            <a:ext cx="2034559" cy="1203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D8CBE-F7DC-4413-7A7C-8BB3A7EBB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675" y="327453"/>
            <a:ext cx="4791075" cy="975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E53E0-BCF1-42C9-F442-B852A3320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0" y="327453"/>
            <a:ext cx="4972050" cy="9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55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954B-4CCF-8423-BCB4-0BACB26E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945"/>
            <a:ext cx="10515600" cy="1325563"/>
          </a:xfrm>
        </p:spPr>
        <p:txBody>
          <a:bodyPr/>
          <a:lstStyle/>
          <a:p>
            <a:r>
              <a:rPr lang="en-US" b="1" dirty="0">
                <a:hlinkClick r:id="rId2"/>
              </a:rPr>
              <a:t>Flags In</a:t>
            </a:r>
            <a:r>
              <a:rPr lang="en-US" b="1" dirty="0"/>
              <a:t> – Memorial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FB24B-1AC3-D925-DA95-D180ECE6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286" y="139019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B4DFE-AC2B-B2B1-124C-25E211EF3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626"/>
            <a:ext cx="3479148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8A2E2-3E0A-0DE4-4351-849994203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5625"/>
            <a:ext cx="12192000" cy="3762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A929F0-34A1-D91A-BD43-4630713DE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118" y="0"/>
            <a:ext cx="2466975" cy="1209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B47A6B-F6C2-8D58-7015-585F36045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093" y="0"/>
            <a:ext cx="3960907" cy="3095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71696F-D53C-AA94-7F54-F87DA7A68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842" y="1186680"/>
            <a:ext cx="3694251" cy="19089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ADD2B4-C56E-3361-1C5C-257C902981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925" y="1186678"/>
            <a:ext cx="2553706" cy="19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29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2ED717A-FA3A-4F58-94D8-DC7773E8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C177-CE9F-403A-9687-7FCF2C83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Order of the Arrow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Announcements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Executive Minute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Chair Minute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Commissioner Minute</a:t>
            </a:r>
          </a:p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Minutes and slides available on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GMD web site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(District Resources, Roundtable).  Password is “GMDRT”</a:t>
            </a: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Next meeting – August 11, 2022 at 7:30pm (Thoreau MS)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ctrTitle"/>
          </p:nvPr>
        </p:nvSpPr>
        <p:spPr>
          <a:xfrm>
            <a:off x="1524000" y="149402"/>
            <a:ext cx="9144000" cy="989272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George Mason Program </a:t>
            </a:r>
          </a:p>
        </p:txBody>
      </p:sp>
      <p:pic>
        <p:nvPicPr>
          <p:cNvPr id="9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14" y="1022870"/>
            <a:ext cx="3249386" cy="4088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874" y="5187950"/>
            <a:ext cx="2222190" cy="167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19447"/>
            <a:ext cx="3764192" cy="1443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714" y="5331459"/>
            <a:ext cx="2074546" cy="1383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2" descr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074" y="2292350"/>
            <a:ext cx="1574801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4" descr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45537"/>
            <a:ext cx="1965961" cy="196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16" descr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566" y="848015"/>
            <a:ext cx="1965960" cy="196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18" descr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6029" y="3120482"/>
            <a:ext cx="1965960" cy="196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20" descr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995" y="1670342"/>
            <a:ext cx="1676719" cy="1257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22" descr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7918" y="3325586"/>
            <a:ext cx="2070101" cy="1555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24" descr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45356" y="1220543"/>
            <a:ext cx="1159917" cy="196596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2"/>
          <p:cNvSpPr txBox="1"/>
          <p:nvPr/>
        </p:nvSpPr>
        <p:spPr>
          <a:xfrm>
            <a:off x="3809911" y="5414838"/>
            <a:ext cx="400820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dirty="0"/>
              <a:t>John Drisco, Vice Chair Program</a:t>
            </a:r>
          </a:p>
          <a:p>
            <a:r>
              <a:rPr dirty="0"/>
              <a:t>Matt Burns, </a:t>
            </a:r>
            <a:r>
              <a:rPr lang="en-US" dirty="0"/>
              <a:t>Deputy </a:t>
            </a:r>
            <a:r>
              <a:rPr dirty="0"/>
              <a:t>Vice Chair Program</a:t>
            </a:r>
          </a:p>
          <a:p>
            <a:r>
              <a:rPr dirty="0"/>
              <a:t>George Mason District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509951" y="222477"/>
            <a:ext cx="1030652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sz="4400" b="1" dirty="0"/>
              <a:t>Current 202</a:t>
            </a:r>
            <a:r>
              <a:rPr lang="en-US" sz="4400" b="1" dirty="0"/>
              <a:t>2</a:t>
            </a:r>
            <a:r>
              <a:rPr sz="4400" b="1" dirty="0"/>
              <a:t> GM Calendar</a:t>
            </a:r>
          </a:p>
        </p:txBody>
      </p:sp>
      <p:sp>
        <p:nvSpPr>
          <p:cNvPr id="11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58923" y="1548040"/>
            <a:ext cx="6036857" cy="46220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en-US" dirty="0"/>
              <a:t>June/July 2022 – Cub Summer Camp</a:t>
            </a:r>
          </a:p>
          <a:p>
            <a:pPr>
              <a:defRPr sz="2000"/>
            </a:pPr>
            <a:r>
              <a:rPr lang="en-US" dirty="0"/>
              <a:t>September 24, 2022 – Life to Eagle Seminar</a:t>
            </a:r>
          </a:p>
          <a:p>
            <a:pPr>
              <a:defRPr sz="2000"/>
            </a:pPr>
            <a:r>
              <a:rPr lang="en-US" dirty="0"/>
              <a:t>October 21-23, 2022 – Fall Camporee</a:t>
            </a:r>
          </a:p>
          <a:p>
            <a:pPr>
              <a:defRPr sz="2000"/>
            </a:pPr>
            <a:r>
              <a:rPr lang="en-US" dirty="0"/>
              <a:t>November 5, 2022 – Scouting for Food Tag Distribution</a:t>
            </a:r>
          </a:p>
          <a:p>
            <a:pPr>
              <a:defRPr sz="2000"/>
            </a:pPr>
            <a:r>
              <a:rPr lang="en-US" dirty="0"/>
              <a:t>November 6, 2022- Flags in, National Memorial Park, Falls Church</a:t>
            </a:r>
          </a:p>
          <a:p>
            <a:pPr>
              <a:defRPr sz="2000"/>
            </a:pPr>
            <a:r>
              <a:rPr lang="en-US" dirty="0"/>
              <a:t>November 12,2022 Scouting for Food Bag Collection</a:t>
            </a:r>
          </a:p>
          <a:p>
            <a:pPr>
              <a:defRPr sz="2000"/>
            </a:pPr>
            <a:r>
              <a:rPr lang="en-US" dirty="0"/>
              <a:t>December 2022- Peace Light of Bethlehem</a:t>
            </a:r>
          </a:p>
          <a:p>
            <a:pPr>
              <a:defRPr sz="2000"/>
            </a:pPr>
            <a:r>
              <a:rPr lang="en-US" dirty="0"/>
              <a:t>March 2023 (TBD) – Pinewood Derby, Merit Badge Day</a:t>
            </a:r>
          </a:p>
          <a:p>
            <a:pPr>
              <a:defRPr sz="2000"/>
            </a:pPr>
            <a:r>
              <a:rPr lang="en-US" dirty="0"/>
              <a:t>May 5-7, 2023- Spring Camporee</a:t>
            </a:r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/>
          <a:srcRect t="1067"/>
          <a:stretch>
            <a:fillRect/>
          </a:stretch>
        </p:blipFill>
        <p:spPr>
          <a:xfrm>
            <a:off x="6693251" y="1867637"/>
            <a:ext cx="4802406" cy="3563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xfrm>
            <a:off x="1051984" y="2304095"/>
            <a:ext cx="10515601" cy="1325564"/>
          </a:xfrm>
          <a:prstGeom prst="rect">
            <a:avLst/>
          </a:prstGeom>
        </p:spPr>
        <p:txBody>
          <a:bodyPr/>
          <a:lstStyle>
            <a:lvl1pPr algn="ctr">
              <a:defRPr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b="1" dirty="0"/>
              <a:t>SCOUTS BSA Roundtable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b="1" dirty="0"/>
              <a:t>Future Camporees</a:t>
            </a:r>
          </a:p>
        </p:txBody>
      </p:sp>
      <p:sp>
        <p:nvSpPr>
          <p:cNvPr id="13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25625"/>
            <a:ext cx="5015486" cy="43513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/>
              <a:t>Save the Dates!!!</a:t>
            </a:r>
          </a:p>
          <a:p>
            <a:pPr>
              <a:defRPr sz="1600"/>
            </a:pPr>
            <a:endParaRPr dirty="0"/>
          </a:p>
          <a:p>
            <a:pPr>
              <a:defRPr sz="2000"/>
            </a:pPr>
            <a:r>
              <a:rPr dirty="0"/>
              <a:t>George Mason </a:t>
            </a:r>
            <a:r>
              <a:rPr lang="en-US" dirty="0"/>
              <a:t>Fall </a:t>
            </a:r>
            <a:r>
              <a:rPr dirty="0"/>
              <a:t>2022 Camporee – </a:t>
            </a:r>
            <a:r>
              <a:rPr lang="en-US" dirty="0"/>
              <a:t>October 21 - 23</a:t>
            </a:r>
            <a:r>
              <a:rPr dirty="0"/>
              <a:t>, 2022</a:t>
            </a:r>
          </a:p>
          <a:p>
            <a:pPr marL="685800" lvl="1" indent="-228600">
              <a:spcBef>
                <a:spcPts val="500"/>
              </a:spcBef>
              <a:defRPr sz="1600"/>
            </a:pPr>
            <a:r>
              <a:rPr dirty="0"/>
              <a:t>Theme and Site TBD</a:t>
            </a:r>
            <a:endParaRPr sz="2400" dirty="0"/>
          </a:p>
          <a:p>
            <a:pPr>
              <a:defRPr sz="2000"/>
            </a:pPr>
            <a:r>
              <a:rPr dirty="0"/>
              <a:t>George Mason </a:t>
            </a:r>
            <a:r>
              <a:rPr lang="en-US" dirty="0"/>
              <a:t>Spring</a:t>
            </a:r>
            <a:r>
              <a:rPr dirty="0"/>
              <a:t> 202</a:t>
            </a:r>
            <a:r>
              <a:rPr lang="en-US" dirty="0"/>
              <a:t>3</a:t>
            </a:r>
            <a:r>
              <a:rPr dirty="0"/>
              <a:t> Camporee – </a:t>
            </a:r>
            <a:r>
              <a:rPr lang="en-US" dirty="0"/>
              <a:t>May 5-7</a:t>
            </a:r>
            <a:r>
              <a:rPr dirty="0"/>
              <a:t>, 202</a:t>
            </a:r>
            <a:r>
              <a:rPr lang="en-US" dirty="0"/>
              <a:t>3</a:t>
            </a:r>
            <a:endParaRPr dirty="0"/>
          </a:p>
          <a:p>
            <a:pPr marL="685800" lvl="1" indent="-228600">
              <a:spcBef>
                <a:spcPts val="500"/>
              </a:spcBef>
              <a:defRPr sz="1600"/>
            </a:pPr>
            <a:r>
              <a:rPr dirty="0"/>
              <a:t>Theme and Site TBD</a:t>
            </a:r>
            <a:endParaRPr sz="2400" dirty="0"/>
          </a:p>
          <a:p>
            <a:pPr>
              <a:defRPr sz="1600"/>
            </a:pPr>
            <a:endParaRPr sz="2400" dirty="0"/>
          </a:p>
          <a:p>
            <a:pPr>
              <a:defRPr sz="1600"/>
            </a:pPr>
            <a:r>
              <a:rPr dirty="0"/>
              <a:t>Please factor this into unit calendars/planning.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Scouts are loyal – including loyalty to District activities.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/>
          <a:srcRect l="4237" r="6810"/>
          <a:stretch>
            <a:fillRect/>
          </a:stretch>
        </p:blipFill>
        <p:spPr>
          <a:xfrm>
            <a:off x="6338315" y="1513490"/>
            <a:ext cx="5538159" cy="4663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FAC4-7F0D-4F04-80FB-6395B06B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126060"/>
            <a:ext cx="10515600" cy="1020262"/>
          </a:xfrm>
        </p:spPr>
        <p:txBody>
          <a:bodyPr>
            <a:normAutofit/>
          </a:bodyPr>
          <a:lstStyle/>
          <a:p>
            <a:r>
              <a:rPr lang="en-US" sz="4800" b="1" dirty="0"/>
              <a:t>District Life to Eagle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9B8B-CA7E-466D-B304-B27403471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214" y="1205363"/>
            <a:ext cx="7858233" cy="2056130"/>
          </a:xfrm>
        </p:spPr>
        <p:txBody>
          <a:bodyPr>
            <a:normAutofit/>
          </a:bodyPr>
          <a:lstStyle/>
          <a:p>
            <a:r>
              <a:rPr lang="en-US" b="1" dirty="0"/>
              <a:t>Saturday, 24 September 2022</a:t>
            </a:r>
            <a:endParaRPr lang="en-US" dirty="0"/>
          </a:p>
          <a:p>
            <a:r>
              <a:rPr lang="en-US" b="1" dirty="0"/>
              <a:t>1:00 to 4:00 p.m.</a:t>
            </a:r>
            <a:endParaRPr lang="en-US" dirty="0"/>
          </a:p>
          <a:p>
            <a:r>
              <a:rPr lang="en-US" b="1" dirty="0"/>
              <a:t>Christ Lutheran Church, 3810 Meredith Drive, Fairfax, VA.  Check-in starts at 12:30 p.m.</a:t>
            </a:r>
          </a:p>
          <a:p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453816A-EBA4-46A7-B0ED-ABB67D7939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5" y="1065475"/>
            <a:ext cx="2043485" cy="23238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17EEEB-6990-4160-979C-1760F2989DB1}"/>
              </a:ext>
            </a:extLst>
          </p:cNvPr>
          <p:cNvSpPr txBox="1"/>
          <p:nvPr/>
        </p:nvSpPr>
        <p:spPr>
          <a:xfrm>
            <a:off x="151074" y="3468712"/>
            <a:ext cx="42459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should attend: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Scouts or advanced Star Scouts who want to pursue the Eagle Rank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Eagle advisors, coaches or unit leaders that haven’t attended a seminar in two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Parents of Scouts working on Eagle or other adults interested in Scouting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CCAF4-D785-4100-A436-86F99F29D06A}"/>
              </a:ext>
            </a:extLst>
          </p:cNvPr>
          <p:cNvSpPr txBox="1"/>
          <p:nvPr/>
        </p:nvSpPr>
        <p:spPr>
          <a:xfrm>
            <a:off x="4333767" y="3745712"/>
            <a:ext cx="7858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Registration applications must be received by Thursday, 22 September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Fees ($5 per person) will be collected at registration.  Registrations ensure adequate handouts and refreshments.  To register go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https://scoutingevent.com/082-59744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questions contact Jack Lundin at 703-938-0369. </a:t>
            </a:r>
          </a:p>
        </p:txBody>
      </p:sp>
    </p:spTree>
    <p:extLst>
      <p:ext uri="{BB962C8B-B14F-4D97-AF65-F5344CB8AC3E}">
        <p14:creationId xmlns:p14="http://schemas.microsoft.com/office/powerpoint/2010/main" val="28516420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167278" y="89396"/>
            <a:ext cx="5120114" cy="8758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/>
              <a:t>Training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7278" y="965241"/>
            <a:ext cx="7871491" cy="554126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NYLT summer courses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registration now open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https://scoutingevent.com/082-49373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 Leader Specific Training in-person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6/4 @ Alexandria 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https://scoutingevent.com/082-56464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IOLS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- 10/1/22 – 10/02/22 @ Camp Snyder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https://scoutingevent.com/082-PWDIOLSOct2022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11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 Country Outdoor Leadership Skills </a:t>
            </a:r>
            <a:r>
              <a:rPr lang="en-US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09/24/22 &amp; 10/22/22-10/23/22 @ Camp Big Mac </a:t>
            </a:r>
            <a:r>
              <a:rPr lang="en-US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https://scoutingevent.com/082-59004#</a:t>
            </a:r>
            <a:r>
              <a:rPr lang="en-US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sz="11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 No Trace Trainer/Outdoor Ethics </a:t>
            </a:r>
            <a:r>
              <a:rPr lang="en-US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09/26/22 &amp; 10/01/22  @ Germantown, MD </a:t>
            </a:r>
            <a:r>
              <a:rPr lang="en-US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https://scoutingevent.com/082-55113#</a:t>
            </a:r>
            <a:r>
              <a:rPr lang="en-US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sz="1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Powderhorn (P50) - </a:t>
            </a:r>
            <a:r>
              <a:rPr lang="en-US" sz="25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08/26/22 – 08/28/22 – Camp St. Charles, Newburg, MD. 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https://scoutingevent.com/082-49585</a:t>
            </a:r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9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Woodbadge - 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09/09/22 – 09/11/22 &amp; 10/08/22 – 10/09/22 @ Camp Snyder 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https://www.ncacbsa.org/wood-badge/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2000" b="1"/>
            </a:pPr>
            <a:endParaRPr lang="en-US" b="0" dirty="0"/>
          </a:p>
        </p:txBody>
      </p:sp>
      <p:pic>
        <p:nvPicPr>
          <p:cNvPr id="140" name="Picture 4" descr="Picture 4"/>
          <p:cNvPicPr>
            <a:picLocks noChangeAspect="1"/>
          </p:cNvPicPr>
          <p:nvPr/>
        </p:nvPicPr>
        <p:blipFill>
          <a:blip r:embed="rId9"/>
          <a:srcRect l="4616" r="15757"/>
          <a:stretch>
            <a:fillRect/>
          </a:stretch>
        </p:blipFill>
        <p:spPr>
          <a:xfrm>
            <a:off x="7768046" y="1"/>
            <a:ext cx="4423894" cy="5749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lnTo>
                  <a:pt x="107" y="900"/>
                </a:lnTo>
                <a:cubicBezTo>
                  <a:pt x="36" y="1590"/>
                  <a:pt x="0" y="2290"/>
                  <a:pt x="0" y="2998"/>
                </a:cubicBezTo>
                <a:cubicBezTo>
                  <a:pt x="0" y="10781"/>
                  <a:pt x="4417" y="17615"/>
                  <a:pt x="11071" y="21490"/>
                </a:cubicBezTo>
                <a:lnTo>
                  <a:pt x="1127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24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1B45-EE0C-409A-B547-13E58D36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3" y="851178"/>
            <a:ext cx="2898892" cy="1608059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GM High Adventure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70296-5720-42C0-827D-D05CE08CCED9}"/>
              </a:ext>
            </a:extLst>
          </p:cNvPr>
          <p:cNvSpPr txBox="1"/>
          <p:nvPr/>
        </p:nvSpPr>
        <p:spPr>
          <a:xfrm>
            <a:off x="3404681" y="676938"/>
            <a:ext cx="847943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NCAC High Adventure Committee (HAC) </a:t>
            </a:r>
            <a:r>
              <a:rPr lang="en-US" sz="2000" b="1" dirty="0">
                <a:solidFill>
                  <a:srgbClr val="1D2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pdates and announcements: </a:t>
            </a:r>
            <a:r>
              <a:rPr lang="en-US" sz="1600" b="1" i="0" u="sng" dirty="0">
                <a:solidFill>
                  <a:srgbClr val="196A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https://www.ncacbsa.org/high-adventure/</a:t>
            </a:r>
            <a:endParaRPr lang="en-US" sz="1600" b="1" i="0" u="sng" dirty="0">
              <a:solidFill>
                <a:srgbClr val="196A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Vacancies list updated 3 June: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https://public.3.basecamp.com/p/xWpkdrKHKAA9pCzwmHMNdbWb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Philmont Preparedness Seminars (3 June: Recap and Updates)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https://www.philmontscoutranch.org/philmont-prep-seminars/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NCAC Northern Tier training is available to all interested -- not just those scheduled for a summer trek.  Contact Craig Reichow: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bsa2xs@gmail.com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 Sourcebook update: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https://www.ncacbsa.org/high-adventure-information/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BSA high adventure treks require Medical forms A, B, and C – both  Scouts and adults – certain programs have additional medical screening requirements.  (Schedule that physical exam soon!)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 Joe Knecht at </a:t>
            </a:r>
            <a: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knechtjoe@yahoo.com</a:t>
            </a:r>
            <a: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if you have questions regarding high adventure planning or </a:t>
            </a:r>
            <a:r>
              <a:rPr lang="en-US" b="1" dirty="0">
                <a:solidFill>
                  <a:srgbClr val="1D2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1D2228"/>
              </a:solidFill>
              <a:latin typeface="New serif"/>
            </a:endParaRPr>
          </a:p>
          <a:p>
            <a:endParaRPr lang="en-US" sz="1800" b="0" i="0" dirty="0">
              <a:solidFill>
                <a:srgbClr val="1D2228"/>
              </a:solidFill>
              <a:effectLst/>
              <a:latin typeface="New serif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47561B-52C9-4F94-AC17-0B8495C9642E}"/>
              </a:ext>
            </a:extLst>
          </p:cNvPr>
          <p:cNvSpPr txBox="1">
            <a:spLocks/>
          </p:cNvSpPr>
          <p:nvPr/>
        </p:nvSpPr>
        <p:spPr>
          <a:xfrm>
            <a:off x="307883" y="4626365"/>
            <a:ext cx="2898892" cy="90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CED72-A6A7-454C-88F0-61C8E9071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3" y="2677812"/>
            <a:ext cx="2934089" cy="16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538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b="1" dirty="0"/>
              <a:t>Shooting Sports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rPr dirty="0"/>
              <a:t>Requests for Shooting Events – Lead Time!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50+ scouts - 6mos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Less than 50 scouts -  3mos</a:t>
            </a:r>
          </a:p>
          <a:p>
            <a:pPr>
              <a:lnSpc>
                <a:spcPct val="81000"/>
              </a:lnSpc>
            </a:pPr>
            <a:r>
              <a:rPr dirty="0"/>
              <a:t>Shooting on private land: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Requirements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rPr dirty="0"/>
              <a:t>Permissions/protocols</a:t>
            </a:r>
          </a:p>
          <a:p>
            <a:pPr>
              <a:lnSpc>
                <a:spcPct val="81000"/>
              </a:lnSpc>
            </a:pPr>
            <a:r>
              <a:rPr dirty="0"/>
              <a:t>Shooting Sports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web page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81000"/>
              </a:lnSpc>
            </a:pPr>
            <a:r>
              <a:rPr dirty="0"/>
              <a:t>Shooting Sports Instructor Classes: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>
                <a:solidFill>
                  <a:srgbClr val="002060"/>
                </a:solidFill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Rifle/Shotgun</a:t>
            </a:r>
            <a:r>
              <a:rPr dirty="0"/>
              <a:t>      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2400">
                <a:solidFill>
                  <a:srgbClr val="002060"/>
                </a:solidFill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Archery</a:t>
            </a:r>
            <a:r>
              <a:rPr dirty="0">
                <a:solidFill>
                  <a:srgbClr val="000000"/>
                </a:solidFill>
              </a:rPr>
              <a:t> (Virtual classes available)</a:t>
            </a:r>
          </a:p>
        </p:txBody>
      </p:sp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014" y="814852"/>
            <a:ext cx="4138962" cy="2605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756" y="3555298"/>
            <a:ext cx="2690813" cy="2315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C5E0B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1088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New serif</vt:lpstr>
      <vt:lpstr>Office Theme</vt:lpstr>
      <vt:lpstr>George Mason District  Roundtable</vt:lpstr>
      <vt:lpstr>George Mason Program </vt:lpstr>
      <vt:lpstr>Current 2022 GM Calendar</vt:lpstr>
      <vt:lpstr>SCOUTS BSA Roundtable</vt:lpstr>
      <vt:lpstr>Future Camporees</vt:lpstr>
      <vt:lpstr>District Life to Eagle Seminar</vt:lpstr>
      <vt:lpstr>Training</vt:lpstr>
      <vt:lpstr>GM High Adventure</vt:lpstr>
      <vt:lpstr>Shooting Sports</vt:lpstr>
      <vt:lpstr>George Mason Hike-O-Ree</vt:lpstr>
      <vt:lpstr>Merit Badges</vt:lpstr>
      <vt:lpstr>Aquatics</vt:lpstr>
      <vt:lpstr>Flags In – Memorial Day</vt:lpstr>
      <vt:lpstr>Other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Mason  District Roundtable</dc:title>
  <dc:creator>TPH</dc:creator>
  <cp:lastModifiedBy>Merit_Badge Dean</cp:lastModifiedBy>
  <cp:revision>77</cp:revision>
  <cp:lastPrinted>2021-10-28T12:49:10Z</cp:lastPrinted>
  <dcterms:modified xsi:type="dcterms:W3CDTF">2022-06-07T18:28:06Z</dcterms:modified>
</cp:coreProperties>
</file>