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609" r:id="rId2"/>
    <p:sldId id="657" r:id="rId3"/>
    <p:sldId id="630" r:id="rId4"/>
    <p:sldId id="318" r:id="rId5"/>
    <p:sldId id="631" r:id="rId6"/>
    <p:sldId id="316" r:id="rId7"/>
    <p:sldId id="317" r:id="rId8"/>
    <p:sldId id="303" r:id="rId9"/>
    <p:sldId id="622" r:id="rId10"/>
    <p:sldId id="623" r:id="rId11"/>
    <p:sldId id="626" r:id="rId12"/>
    <p:sldId id="624" r:id="rId13"/>
    <p:sldId id="629" r:id="rId14"/>
    <p:sldId id="628" r:id="rId15"/>
    <p:sldId id="625" r:id="rId16"/>
    <p:sldId id="621" r:id="rId17"/>
    <p:sldId id="304" r:id="rId18"/>
    <p:sldId id="617" r:id="rId19"/>
    <p:sldId id="627" r:id="rId20"/>
    <p:sldId id="257" r:id="rId21"/>
    <p:sldId id="258" r:id="rId22"/>
    <p:sldId id="600" r:id="rId23"/>
    <p:sldId id="262" r:id="rId24"/>
    <p:sldId id="264" r:id="rId25"/>
    <p:sldId id="655" r:id="rId26"/>
    <p:sldId id="265" r:id="rId27"/>
    <p:sldId id="270" r:id="rId28"/>
    <p:sldId id="593" r:id="rId29"/>
    <p:sldId id="656" r:id="rId30"/>
    <p:sldId id="267" r:id="rId31"/>
    <p:sldId id="654" r:id="rId32"/>
    <p:sldId id="650" r:id="rId33"/>
  </p:sldIdLst>
  <p:sldSz cx="12192000" cy="68580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1" d="100"/>
          <a:sy n="111"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57200" y="720725"/>
            <a:ext cx="6400800" cy="3600450"/>
          </a:xfrm>
          <a:prstGeom prst="rect">
            <a:avLst/>
          </a:prstGeom>
        </p:spPr>
        <p:txBody>
          <a:bodyPr lIns="96661" tIns="48331" rIns="96661" bIns="48331"/>
          <a:lstStyle/>
          <a:p>
            <a:endParaRPr dirty="0"/>
          </a:p>
        </p:txBody>
      </p:sp>
      <p:sp>
        <p:nvSpPr>
          <p:cNvPr id="92" name="Shape 92"/>
          <p:cNvSpPr>
            <a:spLocks noGrp="1"/>
          </p:cNvSpPr>
          <p:nvPr>
            <p:ph type="body" sz="quarter" idx="1"/>
          </p:nvPr>
        </p:nvSpPr>
        <p:spPr>
          <a:xfrm>
            <a:off x="975360" y="4560570"/>
            <a:ext cx="5364480" cy="4320540"/>
          </a:xfrm>
          <a:prstGeom prst="rect">
            <a:avLst/>
          </a:prstGeom>
        </p:spPr>
        <p:txBody>
          <a:bodyPr lIns="96661" tIns="48331" rIns="96661" bIns="48331"/>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ost1010.org/" TargetMode="External"/><Relationship Id="rId2" Type="http://schemas.openxmlformats.org/officeDocument/2006/relationships/hyperlink" Target="https://www.mlb.com/nationals/tickets/specials/scout-days"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scoutingevent.com/082-pw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coutingevent.com/082-59744"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contact@my.NYLT.org"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gif"/></Relationships>
</file>

<file path=ppt/slides/_rels/slide28.xml.rels><?xml version="1.0" encoding="UTF-8" standalone="yes"?>
<Relationships xmlns="http://schemas.openxmlformats.org/package/2006/relationships"><Relationship Id="rId3" Type="http://schemas.openxmlformats.org/officeDocument/2006/relationships/hyperlink" Target="https://www.ncacbsa.org/wood-badge/" TargetMode="Externa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1.bin"/><Relationship Id="rId4" Type="http://schemas.openxmlformats.org/officeDocument/2006/relationships/hyperlink" Target="mailto:ADLKeenan@gmail.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knechtjoe@yahoo.com" TargetMode="External"/><Relationship Id="rId2" Type="http://schemas.openxmlformats.org/officeDocument/2006/relationships/hyperlink" Target="https://www.ncacbsa.org/high-adventure/"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www.ncacbsa.org/high-adventure-inform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ncacbsa.org/george-mason/district-resources/merit-badges/archery-trainin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hyperlink" Target="https://ncacbsa.org/george-mas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isitpwc.com/listing/silver-lake-regional-park/460/" TargetMode="External"/><Relationship Id="rId2" Type="http://schemas.openxmlformats.org/officeDocument/2006/relationships/hyperlink" Target="https://scoutingevent.com/082-60033" TargetMode="External"/><Relationship Id="rId1" Type="http://schemas.openxmlformats.org/officeDocument/2006/relationships/slideLayout" Target="../slideLayouts/slideLayout2.xml"/><Relationship Id="rId6" Type="http://schemas.openxmlformats.org/officeDocument/2006/relationships/hyperlink" Target="mailto:ABSEAS2@aol.com" TargetMode="External"/><Relationship Id="rId5" Type="http://schemas.openxmlformats.org/officeDocument/2006/relationships/hyperlink" Target="https://www.ncacbsa.org/wp-content/uploads/2022/08/Ship-1942-Fall-2022-MBA-Flyer-v2.pdf" TargetMode="External"/><Relationship Id="rId4" Type="http://schemas.openxmlformats.org/officeDocument/2006/relationships/hyperlink" Target="https://www.google.com/maps/place/Rileys+Lock+Rd,+Darnestown,+MD/@39.0740131,-77.3435801,17z/data=!3m1!4b1!4m5!3m4!1s0x89b630fb2ed21e3b:0xca362f851174c338!8m2!3d39.074009!4d-77.341386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August 11,</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2</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55A0694-9D65-60A6-D79E-416BA163D7A7}"/>
              </a:ext>
            </a:extLst>
          </p:cNvPr>
          <p:cNvSpPr>
            <a:spLocks noGrp="1"/>
          </p:cNvSpPr>
          <p:nvPr>
            <p:ph type="title"/>
          </p:nvPr>
        </p:nvSpPr>
        <p:spPr>
          <a:xfrm>
            <a:off x="3040063" y="384176"/>
            <a:ext cx="6978650" cy="993775"/>
          </a:xfrm>
        </p:spPr>
        <p:txBody>
          <a:bodyPr/>
          <a:lstStyle/>
          <a:p>
            <a:r>
              <a:rPr lang="en-US" altLang="en-US" sz="3000" dirty="0">
                <a:latin typeface="Helvetica" panose="020B0604020202020204" pitchFamily="34" charset="0"/>
                <a:ea typeface="ヒラギノ角ゴ Pro W3" charset="-128"/>
              </a:rPr>
              <a:t>    On-Stop Shop for Membership</a:t>
            </a:r>
            <a:br>
              <a:rPr lang="en-US" altLang="en-US" sz="3000" dirty="0">
                <a:latin typeface="Helvetica" panose="020B0604020202020204" pitchFamily="34" charset="0"/>
                <a:ea typeface="ヒラギノ角ゴ Pro W3" charset="-128"/>
              </a:rPr>
            </a:br>
            <a:r>
              <a:rPr lang="en-US" altLang="en-US" sz="3000" dirty="0">
                <a:latin typeface="Helvetica" panose="020B0604020202020204" pitchFamily="34" charset="0"/>
                <a:ea typeface="ヒラギノ角ゴ Pro W3" charset="-128"/>
              </a:rPr>
              <a:t> </a:t>
            </a:r>
            <a:r>
              <a:rPr lang="en-US" altLang="en-US" sz="3000" u="sng" dirty="0">
                <a:solidFill>
                  <a:srgbClr val="2409ED"/>
                </a:solidFill>
                <a:latin typeface="Helvetica" panose="020B0604020202020204" pitchFamily="34" charset="0"/>
                <a:ea typeface="ヒラギノ角ゴ Pro W3" charset="-128"/>
              </a:rPr>
              <a:t>https://ncacbsa.org/unit-resources/</a:t>
            </a:r>
          </a:p>
        </p:txBody>
      </p:sp>
      <p:pic>
        <p:nvPicPr>
          <p:cNvPr id="18435" name="Picture 3">
            <a:extLst>
              <a:ext uri="{FF2B5EF4-FFF2-40B4-BE49-F238E27FC236}">
                <a16:creationId xmlns:a16="http://schemas.microsoft.com/office/drawing/2014/main" id="{2B2BE211-703E-EAB1-0937-554ADD3DF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60600"/>
            <a:ext cx="914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737DD41B-130E-3D7C-B34D-F8C5E2A12BBB}"/>
              </a:ext>
            </a:extLst>
          </p:cNvPr>
          <p:cNvSpPr/>
          <p:nvPr/>
        </p:nvSpPr>
        <p:spPr>
          <a:xfrm>
            <a:off x="3892550" y="2851976"/>
            <a:ext cx="2203450" cy="21209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E5B5994-2785-CF46-F16D-5DA59BAD719C}"/>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Geofence Request Form</a:t>
            </a:r>
          </a:p>
        </p:txBody>
      </p:sp>
      <p:sp>
        <p:nvSpPr>
          <p:cNvPr id="3" name="Content Placeholder 2">
            <a:extLst>
              <a:ext uri="{FF2B5EF4-FFF2-40B4-BE49-F238E27FC236}">
                <a16:creationId xmlns:a16="http://schemas.microsoft.com/office/drawing/2014/main" id="{7CF86CEB-5922-BC06-9E80-B64A9DA1DC1B}"/>
              </a:ext>
            </a:extLst>
          </p:cNvPr>
          <p:cNvSpPr>
            <a:spLocks noGrp="1"/>
          </p:cNvSpPr>
          <p:nvPr>
            <p:ph idx="1"/>
          </p:nvPr>
        </p:nvSpPr>
        <p:spPr>
          <a:xfrm>
            <a:off x="838200" y="1500188"/>
            <a:ext cx="9372600" cy="5357812"/>
          </a:xfrm>
        </p:spPr>
        <p:txBody>
          <a:bodyPr>
            <a:normAutofit/>
          </a:bodyPr>
          <a:lstStyle/>
          <a:p>
            <a:pPr marL="0" indent="0">
              <a:buNone/>
              <a:defRPr/>
            </a:pPr>
            <a:r>
              <a:rPr lang="en-US" sz="2000" dirty="0"/>
              <a:t>Information Needed:</a:t>
            </a:r>
          </a:p>
          <a:p>
            <a:pPr>
              <a:defRPr/>
            </a:pPr>
            <a:r>
              <a:rPr lang="en-US" sz="2000" dirty="0"/>
              <a:t>Email</a:t>
            </a:r>
          </a:p>
          <a:p>
            <a:pPr>
              <a:defRPr/>
            </a:pPr>
            <a:r>
              <a:rPr lang="en-US" sz="2000" dirty="0"/>
              <a:t>District</a:t>
            </a:r>
          </a:p>
          <a:p>
            <a:pPr>
              <a:defRPr/>
            </a:pPr>
            <a:r>
              <a:rPr lang="en-US" sz="2000" dirty="0"/>
              <a:t>Unit Number</a:t>
            </a:r>
          </a:p>
          <a:p>
            <a:pPr>
              <a:defRPr/>
            </a:pPr>
            <a:r>
              <a:rPr lang="en-US" sz="2000" dirty="0"/>
              <a:t>Unit Type (Pack, Troop)</a:t>
            </a:r>
          </a:p>
          <a:p>
            <a:pPr>
              <a:defRPr/>
            </a:pPr>
            <a:r>
              <a:rPr lang="en-US" sz="2000" dirty="0"/>
              <a:t>Name of Chartering Organization</a:t>
            </a:r>
          </a:p>
          <a:p>
            <a:pPr>
              <a:defRPr/>
            </a:pPr>
            <a:r>
              <a:rPr lang="en-US" sz="2000" dirty="0"/>
              <a:t>Is the event In-Person or On-line</a:t>
            </a:r>
          </a:p>
          <a:p>
            <a:pPr lvl="1">
              <a:defRPr/>
            </a:pPr>
            <a:r>
              <a:rPr lang="en-US" sz="1800" dirty="0"/>
              <a:t>Address of In-Person Event</a:t>
            </a:r>
          </a:p>
          <a:p>
            <a:pPr lvl="1">
              <a:defRPr/>
            </a:pPr>
            <a:r>
              <a:rPr lang="en-US" sz="1800" dirty="0"/>
              <a:t>URL (if virtual event) w/ login instructions</a:t>
            </a:r>
          </a:p>
          <a:p>
            <a:pPr>
              <a:defRPr/>
            </a:pPr>
            <a:r>
              <a:rPr lang="en-US" sz="2000" dirty="0"/>
              <a:t>Event Date/Time and description of activity</a:t>
            </a:r>
          </a:p>
          <a:p>
            <a:pPr>
              <a:defRPr/>
            </a:pPr>
            <a:r>
              <a:rPr lang="en-US" sz="2000" dirty="0"/>
              <a:t>Unit Facebook Page info (if applicable)</a:t>
            </a:r>
          </a:p>
          <a:p>
            <a:pPr>
              <a:defRPr/>
            </a:pPr>
            <a:r>
              <a:rPr lang="en-US" sz="2000" dirty="0"/>
              <a:t>Flyer (if available)</a:t>
            </a:r>
          </a:p>
        </p:txBody>
      </p:sp>
      <p:sp>
        <p:nvSpPr>
          <p:cNvPr id="19460" name="Slide Number Placeholder 3">
            <a:extLst>
              <a:ext uri="{FF2B5EF4-FFF2-40B4-BE49-F238E27FC236}">
                <a16:creationId xmlns:a16="http://schemas.microsoft.com/office/drawing/2014/main" id="{57D540A2-2C10-88D8-0C6D-DC0D1F259A1A}"/>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292640BB-1CE3-464F-B83D-BB9B07C3BA49}" type="slidenum">
              <a:rPr lang="en-US" altLang="en-US" smtClean="0"/>
              <a:pPr>
                <a:spcBef>
                  <a:spcPct val="0"/>
                </a:spcBef>
                <a:buFontTx/>
                <a:buNone/>
                <a:defRPr/>
              </a:pPr>
              <a:t>11</a:t>
            </a:fld>
            <a:endParaRPr lang="en-US" altLang="en-US" sz="1000" dirty="0">
              <a:solidFill>
                <a:srgbClr val="95B3D7"/>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DE6F0C-8767-010D-1AB7-DD95CB2453BB}"/>
              </a:ext>
            </a:extLst>
          </p:cNvPr>
          <p:cNvSpPr>
            <a:spLocks noGrp="1"/>
          </p:cNvSpPr>
          <p:nvPr>
            <p:ph type="title"/>
          </p:nvPr>
        </p:nvSpPr>
        <p:spPr>
          <a:xfrm>
            <a:off x="3040063" y="384176"/>
            <a:ext cx="6978650" cy="993775"/>
          </a:xfrm>
        </p:spPr>
        <p:txBody>
          <a:bodyPr/>
          <a:lstStyle/>
          <a:p>
            <a:r>
              <a:rPr lang="en-US" altLang="en-US" sz="3000" dirty="0">
                <a:latin typeface="Helvetica" panose="020B0604020202020204" pitchFamily="34" charset="0"/>
                <a:ea typeface="ヒラギノ角ゴ Pro W3" charset="-128"/>
              </a:rPr>
              <a:t>    On-Stop Shop for Membership</a:t>
            </a:r>
            <a:br>
              <a:rPr lang="en-US" altLang="en-US" sz="3000" dirty="0">
                <a:latin typeface="Helvetica" panose="020B0604020202020204" pitchFamily="34" charset="0"/>
                <a:ea typeface="ヒラギノ角ゴ Pro W3" charset="-128"/>
              </a:rPr>
            </a:br>
            <a:r>
              <a:rPr lang="en-US" altLang="en-US" sz="3000" dirty="0">
                <a:latin typeface="Helvetica" panose="020B0604020202020204" pitchFamily="34" charset="0"/>
                <a:ea typeface="ヒラギノ角ゴ Pro W3" charset="-128"/>
              </a:rPr>
              <a:t> </a:t>
            </a:r>
            <a:r>
              <a:rPr lang="en-US" altLang="en-US" sz="3000" u="sng" dirty="0">
                <a:solidFill>
                  <a:srgbClr val="2409ED"/>
                </a:solidFill>
                <a:latin typeface="Helvetica" panose="020B0604020202020204" pitchFamily="34" charset="0"/>
                <a:ea typeface="ヒラギノ角ゴ Pro W3" charset="-128"/>
              </a:rPr>
              <a:t>https://ncacbsa.org/unit-resources/</a:t>
            </a:r>
          </a:p>
        </p:txBody>
      </p:sp>
      <p:pic>
        <p:nvPicPr>
          <p:cNvPr id="20483" name="Picture 2">
            <a:extLst>
              <a:ext uri="{FF2B5EF4-FFF2-40B4-BE49-F238E27FC236}">
                <a16:creationId xmlns:a16="http://schemas.microsoft.com/office/drawing/2014/main" id="{779A7547-7D18-F1B3-7DC4-EB86B0AE4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29" y="1377951"/>
            <a:ext cx="11294541" cy="506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737DD41B-130E-3D7C-B34D-F8C5E2A12BBB}"/>
              </a:ext>
            </a:extLst>
          </p:cNvPr>
          <p:cNvSpPr/>
          <p:nvPr/>
        </p:nvSpPr>
        <p:spPr>
          <a:xfrm>
            <a:off x="9082150" y="2586037"/>
            <a:ext cx="2585593" cy="211397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9EE9C4E-0CAF-CF04-BB97-7B44B9FB5D96}"/>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JSN Resources</a:t>
            </a:r>
          </a:p>
        </p:txBody>
      </p:sp>
      <p:sp>
        <p:nvSpPr>
          <p:cNvPr id="21507" name="Content Placeholder 2">
            <a:extLst>
              <a:ext uri="{FF2B5EF4-FFF2-40B4-BE49-F238E27FC236}">
                <a16:creationId xmlns:a16="http://schemas.microsoft.com/office/drawing/2014/main" id="{5A07B3A7-6BC3-A685-F51A-F2D23F65A583}"/>
              </a:ext>
            </a:extLst>
          </p:cNvPr>
          <p:cNvSpPr>
            <a:spLocks noGrp="1"/>
          </p:cNvSpPr>
          <p:nvPr>
            <p:ph idx="1"/>
          </p:nvPr>
        </p:nvSpPr>
        <p:spPr/>
        <p:txBody>
          <a:bodyPr/>
          <a:lstStyle/>
          <a:p>
            <a:r>
              <a:rPr lang="en-US" altLang="en-US" dirty="0">
                <a:latin typeface="Helvetica" panose="020B0604020202020204" pitchFamily="34" charset="0"/>
                <a:ea typeface="ヒラギノ角ゴ Pro W3" charset="-128"/>
              </a:rPr>
              <a:t>Scout Talks – Videos</a:t>
            </a:r>
          </a:p>
          <a:p>
            <a:r>
              <a:rPr lang="en-US" altLang="en-US" dirty="0">
                <a:latin typeface="Helvetica" panose="020B0604020202020204" pitchFamily="34" charset="0"/>
                <a:ea typeface="ヒラギノ角ゴ Pro W3" charset="-128"/>
              </a:rPr>
              <a:t>JSN Logistics – Resources for various stations – Activities, Advancement, Ideals of Scouting, Calendar, Application, etc.</a:t>
            </a:r>
          </a:p>
          <a:p>
            <a:r>
              <a:rPr lang="en-US" altLang="en-US" dirty="0">
                <a:latin typeface="Helvetica" panose="020B0604020202020204" pitchFamily="34" charset="0"/>
                <a:ea typeface="ヒラギノ角ゴ Pro W3" charset="-128"/>
              </a:rPr>
              <a:t>New Leader Welcome Packet</a:t>
            </a:r>
          </a:p>
          <a:p>
            <a:r>
              <a:rPr lang="en-US" altLang="en-US" dirty="0">
                <a:latin typeface="Helvetica" panose="020B0604020202020204" pitchFamily="34" charset="0"/>
                <a:ea typeface="ヒラギノ角ゴ Pro W3" charset="-128"/>
              </a:rPr>
              <a:t>Program Information</a:t>
            </a:r>
          </a:p>
          <a:p>
            <a:r>
              <a:rPr lang="en-US" altLang="en-US" dirty="0">
                <a:latin typeface="Helvetica" panose="020B0604020202020204" pitchFamily="34" charset="0"/>
                <a:ea typeface="ヒラギノ角ゴ Pro W3" charset="-128"/>
              </a:rPr>
              <a:t>Unit Guides </a:t>
            </a:r>
          </a:p>
        </p:txBody>
      </p:sp>
      <p:sp>
        <p:nvSpPr>
          <p:cNvPr id="21508" name="Slide Number Placeholder 3">
            <a:extLst>
              <a:ext uri="{FF2B5EF4-FFF2-40B4-BE49-F238E27FC236}">
                <a16:creationId xmlns:a16="http://schemas.microsoft.com/office/drawing/2014/main" id="{08AE537E-C65E-707D-FFF8-C4225555FBC0}"/>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292640BB-1CE3-464F-B83D-BB9B07C3BA49}" type="slidenum">
              <a:rPr lang="en-US" altLang="en-US" smtClean="0"/>
              <a:pPr>
                <a:spcBef>
                  <a:spcPct val="0"/>
                </a:spcBef>
                <a:buFontTx/>
                <a:buNone/>
                <a:defRPr/>
              </a:pPr>
              <a:t>13</a:t>
            </a:fld>
            <a:endParaRPr lang="en-US" altLang="en-US" sz="1000" dirty="0">
              <a:solidFill>
                <a:srgbClr val="95B3D7"/>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7F80A93-DD04-E67B-FEC8-E62402F19ADA}"/>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Peer-to-Peer Cards</a:t>
            </a:r>
          </a:p>
        </p:txBody>
      </p:sp>
      <p:sp>
        <p:nvSpPr>
          <p:cNvPr id="22531" name="Slide Number Placeholder 3">
            <a:extLst>
              <a:ext uri="{FF2B5EF4-FFF2-40B4-BE49-F238E27FC236}">
                <a16:creationId xmlns:a16="http://schemas.microsoft.com/office/drawing/2014/main" id="{39E9E68E-DE54-7AF8-369B-DBE52AAC0C43}"/>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292640BB-1CE3-464F-B83D-BB9B07C3BA49}" type="slidenum">
              <a:rPr lang="en-US" altLang="en-US" smtClean="0"/>
              <a:pPr>
                <a:spcBef>
                  <a:spcPct val="0"/>
                </a:spcBef>
                <a:buFontTx/>
                <a:buNone/>
                <a:defRPr/>
              </a:pPr>
              <a:t>14</a:t>
            </a:fld>
            <a:endParaRPr lang="en-US" altLang="en-US" sz="1000" dirty="0">
              <a:solidFill>
                <a:srgbClr val="95B3D7"/>
              </a:solidFill>
            </a:endParaRPr>
          </a:p>
        </p:txBody>
      </p:sp>
      <p:pic>
        <p:nvPicPr>
          <p:cNvPr id="22532" name="Picture 7">
            <a:extLst>
              <a:ext uri="{FF2B5EF4-FFF2-40B4-BE49-F238E27FC236}">
                <a16:creationId xmlns:a16="http://schemas.microsoft.com/office/drawing/2014/main" id="{47DB5E52-5A3C-F913-B223-5C2A0DFEB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924" y="1802309"/>
            <a:ext cx="6116501" cy="470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a:extLst>
              <a:ext uri="{FF2B5EF4-FFF2-40B4-BE49-F238E27FC236}">
                <a16:creationId xmlns:a16="http://schemas.microsoft.com/office/drawing/2014/main" id="{743B133C-F3F5-2C1A-0453-8B0461F84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13" y="1452564"/>
            <a:ext cx="6116501" cy="475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71F777D-01C4-7388-B7B7-07E701A0AE64}"/>
              </a:ext>
            </a:extLst>
          </p:cNvPr>
          <p:cNvSpPr>
            <a:spLocks noGrp="1"/>
          </p:cNvSpPr>
          <p:nvPr>
            <p:ph type="title"/>
          </p:nvPr>
        </p:nvSpPr>
        <p:spPr>
          <a:xfrm>
            <a:off x="3040063" y="384176"/>
            <a:ext cx="6978650" cy="993775"/>
          </a:xfrm>
        </p:spPr>
        <p:txBody>
          <a:bodyPr/>
          <a:lstStyle/>
          <a:p>
            <a:r>
              <a:rPr lang="en-US" altLang="en-US" sz="3000" dirty="0">
                <a:latin typeface="Helvetica" panose="020B0604020202020204" pitchFamily="34" charset="0"/>
                <a:ea typeface="ヒラギノ角ゴ Pro W3" charset="-128"/>
              </a:rPr>
              <a:t>    On-Stop Shop for Membership</a:t>
            </a:r>
            <a:br>
              <a:rPr lang="en-US" altLang="en-US" sz="3000" dirty="0">
                <a:latin typeface="Helvetica" panose="020B0604020202020204" pitchFamily="34" charset="0"/>
                <a:ea typeface="ヒラギノ角ゴ Pro W3" charset="-128"/>
              </a:rPr>
            </a:br>
            <a:r>
              <a:rPr lang="en-US" altLang="en-US" sz="3000" dirty="0">
                <a:latin typeface="Helvetica" panose="020B0604020202020204" pitchFamily="34" charset="0"/>
                <a:ea typeface="ヒラギノ角ゴ Pro W3" charset="-128"/>
              </a:rPr>
              <a:t> </a:t>
            </a:r>
            <a:r>
              <a:rPr lang="en-US" altLang="en-US" sz="3000" u="sng" dirty="0">
                <a:solidFill>
                  <a:srgbClr val="2409ED"/>
                </a:solidFill>
                <a:latin typeface="Helvetica" panose="020B0604020202020204" pitchFamily="34" charset="0"/>
                <a:ea typeface="ヒラギノ角ゴ Pro W3" charset="-128"/>
              </a:rPr>
              <a:t>https://ncacbsa.org/unit-resources/</a:t>
            </a:r>
          </a:p>
        </p:txBody>
      </p:sp>
      <p:pic>
        <p:nvPicPr>
          <p:cNvPr id="23555" name="Picture 2">
            <a:extLst>
              <a:ext uri="{FF2B5EF4-FFF2-40B4-BE49-F238E27FC236}">
                <a16:creationId xmlns:a16="http://schemas.microsoft.com/office/drawing/2014/main" id="{E78009A4-CFC7-267A-C97D-D5D7713EE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35" y="1377951"/>
            <a:ext cx="10864774" cy="510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13D4278-D3AB-6847-9D8C-59596D1FC08D}"/>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NCAC Resources Available	</a:t>
            </a:r>
          </a:p>
        </p:txBody>
      </p:sp>
      <p:sp>
        <p:nvSpPr>
          <p:cNvPr id="3" name="Content Placeholder 2">
            <a:extLst>
              <a:ext uri="{FF2B5EF4-FFF2-40B4-BE49-F238E27FC236}">
                <a16:creationId xmlns:a16="http://schemas.microsoft.com/office/drawing/2014/main" id="{7AD9F862-B0D2-FC3A-59F6-FCC23849F96A}"/>
              </a:ext>
            </a:extLst>
          </p:cNvPr>
          <p:cNvSpPr>
            <a:spLocks noGrp="1"/>
          </p:cNvSpPr>
          <p:nvPr>
            <p:ph idx="1"/>
          </p:nvPr>
        </p:nvSpPr>
        <p:spPr>
          <a:xfrm>
            <a:off x="838200" y="1546226"/>
            <a:ext cx="9296400" cy="5172626"/>
          </a:xfrm>
        </p:spPr>
        <p:txBody>
          <a:bodyPr/>
          <a:lstStyle/>
          <a:p>
            <a:pPr marL="0" indent="0">
              <a:buNone/>
              <a:defRPr/>
            </a:pPr>
            <a:r>
              <a:rPr lang="en-US" sz="2000" dirty="0"/>
              <a:t>Items to request/keep on-hand:</a:t>
            </a:r>
          </a:p>
          <a:p>
            <a:pPr>
              <a:defRPr/>
            </a:pPr>
            <a:r>
              <a:rPr lang="en-US" sz="2000" dirty="0"/>
              <a:t>Flyers – Please give Keenan a week’s notice</a:t>
            </a:r>
          </a:p>
          <a:p>
            <a:pPr>
              <a:defRPr/>
            </a:pPr>
            <a:r>
              <a:rPr lang="en-US" sz="2000" dirty="0"/>
              <a:t>Yard Signs</a:t>
            </a:r>
          </a:p>
          <a:p>
            <a:pPr>
              <a:defRPr/>
            </a:pPr>
            <a:r>
              <a:rPr lang="en-US" sz="2000" dirty="0"/>
              <a:t>BeAScout.org Pencils</a:t>
            </a:r>
          </a:p>
          <a:p>
            <a:pPr>
              <a:defRPr/>
            </a:pPr>
            <a:r>
              <a:rPr lang="en-US" sz="2000" dirty="0"/>
              <a:t>Stickers</a:t>
            </a:r>
          </a:p>
          <a:p>
            <a:pPr>
              <a:defRPr/>
            </a:pPr>
            <a:r>
              <a:rPr lang="en-US" sz="2000" dirty="0"/>
              <a:t>Parent’s Guides</a:t>
            </a:r>
          </a:p>
          <a:p>
            <a:pPr>
              <a:defRPr/>
            </a:pPr>
            <a:r>
              <a:rPr lang="en-US" sz="2000" dirty="0"/>
              <a:t>Paper Applications</a:t>
            </a:r>
          </a:p>
          <a:p>
            <a:pPr marL="0" indent="0">
              <a:buNone/>
              <a:defRPr/>
            </a:pPr>
            <a:endParaRPr lang="en-US" sz="2000" dirty="0"/>
          </a:p>
          <a:p>
            <a:pPr marL="0" indent="0">
              <a:buNone/>
              <a:defRPr/>
            </a:pPr>
            <a:r>
              <a:rPr lang="en-US" sz="2000" dirty="0"/>
              <a:t>Items to borrow and return:</a:t>
            </a:r>
          </a:p>
          <a:p>
            <a:pPr>
              <a:defRPr/>
            </a:pPr>
            <a:r>
              <a:rPr lang="en-US" sz="2000" dirty="0"/>
              <a:t>Roll-out recruitment banners</a:t>
            </a:r>
          </a:p>
          <a:p>
            <a:pPr>
              <a:defRPr/>
            </a:pPr>
            <a:r>
              <a:rPr lang="en-US" sz="2000" dirty="0"/>
              <a:t>Pup-up Tents</a:t>
            </a:r>
          </a:p>
        </p:txBody>
      </p:sp>
      <p:sp>
        <p:nvSpPr>
          <p:cNvPr id="24580" name="Slide Number Placeholder 3">
            <a:extLst>
              <a:ext uri="{FF2B5EF4-FFF2-40B4-BE49-F238E27FC236}">
                <a16:creationId xmlns:a16="http://schemas.microsoft.com/office/drawing/2014/main" id="{2557432F-9B77-B52E-9CF9-B76604409648}"/>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292640BB-1CE3-464F-B83D-BB9B07C3BA49}" type="slidenum">
              <a:rPr lang="en-US" altLang="en-US" smtClean="0"/>
              <a:pPr>
                <a:spcBef>
                  <a:spcPct val="0"/>
                </a:spcBef>
                <a:buFontTx/>
                <a:buNone/>
                <a:defRPr/>
              </a:pPr>
              <a:t>16</a:t>
            </a:fld>
            <a:endParaRPr lang="en-US" altLang="en-US" sz="1000" dirty="0">
              <a:solidFill>
                <a:srgbClr val="95B3D7"/>
              </a:solidFill>
            </a:endParaRPr>
          </a:p>
        </p:txBody>
      </p:sp>
      <p:pic>
        <p:nvPicPr>
          <p:cNvPr id="24581" name="Picture 4">
            <a:extLst>
              <a:ext uri="{FF2B5EF4-FFF2-40B4-BE49-F238E27FC236}">
                <a16:creationId xmlns:a16="http://schemas.microsoft.com/office/drawing/2014/main" id="{B4170163-4083-AB5D-752B-DC9A70D81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488" y="2243138"/>
            <a:ext cx="2885446" cy="277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2177EB3-91EC-0BE6-7E20-AC9FB81F5161}"/>
              </a:ext>
            </a:extLst>
          </p:cNvPr>
          <p:cNvSpPr>
            <a:spLocks noGrp="1"/>
          </p:cNvSpPr>
          <p:nvPr>
            <p:ph type="title"/>
          </p:nvPr>
        </p:nvSpPr>
        <p:spPr>
          <a:xfrm>
            <a:off x="1267758" y="204788"/>
            <a:ext cx="7720794" cy="995363"/>
          </a:xfrm>
        </p:spPr>
        <p:txBody>
          <a:bodyPr>
            <a:normAutofit/>
          </a:bodyPr>
          <a:lstStyle/>
          <a:p>
            <a:r>
              <a:rPr lang="en-US" altLang="en-US" sz="3200" b="1" dirty="0">
                <a:latin typeface="Helvetica" panose="020B0604020202020204" pitchFamily="34" charset="0"/>
                <a:ea typeface="ヒラギノ角ゴ Pro W3" charset="-128"/>
              </a:rPr>
              <a:t>Planning Timelines (Suggested)</a:t>
            </a:r>
          </a:p>
        </p:txBody>
      </p:sp>
      <p:sp>
        <p:nvSpPr>
          <p:cNvPr id="15363" name="Content Placeholder 2">
            <a:extLst>
              <a:ext uri="{FF2B5EF4-FFF2-40B4-BE49-F238E27FC236}">
                <a16:creationId xmlns:a16="http://schemas.microsoft.com/office/drawing/2014/main" id="{20D8C680-5A6D-AFC8-4F8A-E8D16C1F2FCF}"/>
              </a:ext>
            </a:extLst>
          </p:cNvPr>
          <p:cNvSpPr>
            <a:spLocks noGrp="1"/>
          </p:cNvSpPr>
          <p:nvPr>
            <p:ph idx="1"/>
          </p:nvPr>
        </p:nvSpPr>
        <p:spPr>
          <a:xfrm>
            <a:off x="1338469" y="1246189"/>
            <a:ext cx="9914007" cy="5243511"/>
          </a:xfrm>
        </p:spPr>
        <p:txBody>
          <a:bodyPr>
            <a:normAutofit/>
          </a:bodyPr>
          <a:lstStyle/>
          <a:p>
            <a:pPr marL="0" indent="0">
              <a:buNone/>
              <a:defRPr/>
            </a:pPr>
            <a:r>
              <a:rPr lang="en-US" sz="1800" b="1" u="sng" dirty="0">
                <a:latin typeface="Arial" panose="020B0604020202020204" pitchFamily="34" charset="0"/>
                <a:cs typeface="Arial" panose="020B0604020202020204" pitchFamily="34" charset="0"/>
              </a:rPr>
              <a:t>Three Weeks Prior</a:t>
            </a:r>
            <a:r>
              <a:rPr lang="en-US" sz="1800" dirty="0">
                <a:latin typeface="Arial" panose="020B0604020202020204" pitchFamily="34" charset="0"/>
                <a:cs typeface="Arial" panose="020B0604020202020204" pitchFamily="34" charset="0"/>
              </a:rPr>
              <a:t>:</a:t>
            </a:r>
          </a:p>
          <a:p>
            <a:pPr>
              <a:defRPr/>
            </a:pPr>
            <a:r>
              <a:rPr lang="en-US" sz="1600" dirty="0">
                <a:latin typeface="Arial" panose="020B0604020202020204" pitchFamily="34" charset="0"/>
                <a:cs typeface="Arial" panose="020B0604020202020204" pitchFamily="34" charset="0"/>
              </a:rPr>
              <a:t>Requested Facebook Geofenced Advertising (date, location, time, &amp; contact info)</a:t>
            </a:r>
          </a:p>
          <a:p>
            <a:pPr>
              <a:defRPr/>
            </a:pPr>
            <a:r>
              <a:rPr lang="en-US" sz="1600" dirty="0">
                <a:latin typeface="Arial" panose="020B0604020202020204" pitchFamily="34" charset="0"/>
                <a:cs typeface="Arial" panose="020B0604020202020204" pitchFamily="34" charset="0"/>
              </a:rPr>
              <a:t>Requested PeachJar Advertisements (Flyer, Schools, additional info)</a:t>
            </a:r>
          </a:p>
          <a:p>
            <a:pPr marL="0" indent="0">
              <a:buNone/>
              <a:defRPr/>
            </a:pPr>
            <a:r>
              <a:rPr lang="en-US" sz="1600" b="1" u="sng" dirty="0">
                <a:latin typeface="Arial" panose="020B0604020202020204" pitchFamily="34" charset="0"/>
                <a:cs typeface="Arial" panose="020B0604020202020204" pitchFamily="34" charset="0"/>
              </a:rPr>
              <a:t>Two Weeks Prior</a:t>
            </a:r>
            <a:r>
              <a:rPr lang="en-US" sz="1600" dirty="0">
                <a:latin typeface="Arial" panose="020B0604020202020204" pitchFamily="34" charset="0"/>
                <a:cs typeface="Arial" panose="020B0604020202020204" pitchFamily="34" charset="0"/>
              </a:rPr>
              <a:t>:</a:t>
            </a:r>
          </a:p>
          <a:p>
            <a:pPr>
              <a:defRPr/>
            </a:pPr>
            <a:r>
              <a:rPr lang="en-US" sz="1600" dirty="0">
                <a:latin typeface="Arial" panose="020B0604020202020204" pitchFamily="34" charset="0"/>
                <a:cs typeface="Arial" panose="020B0604020202020204" pitchFamily="34" charset="0"/>
              </a:rPr>
              <a:t>Submitted Physical Flyer Requests (Color: 10 cents per page)</a:t>
            </a:r>
          </a:p>
          <a:p>
            <a:pPr>
              <a:defRPr/>
            </a:pPr>
            <a:r>
              <a:rPr lang="en-US" sz="1600" dirty="0">
                <a:latin typeface="Arial" panose="020B0604020202020204" pitchFamily="34" charset="0"/>
                <a:cs typeface="Arial" panose="020B0604020202020204" pitchFamily="34" charset="0"/>
              </a:rPr>
              <a:t>Submitted Peer-to-Peer Cards Requests</a:t>
            </a:r>
          </a:p>
          <a:p>
            <a:pPr>
              <a:defRPr/>
            </a:pPr>
            <a:r>
              <a:rPr lang="en-US" sz="1600" dirty="0">
                <a:latin typeface="Arial" panose="020B0604020202020204" pitchFamily="34" charset="0"/>
                <a:cs typeface="Arial" panose="020B0604020202020204" pitchFamily="34" charset="0"/>
              </a:rPr>
              <a:t>Requested Council Recruitment Banners (While resources are available)</a:t>
            </a:r>
          </a:p>
          <a:p>
            <a:pPr>
              <a:defRPr/>
            </a:pPr>
            <a:r>
              <a:rPr lang="en-US" sz="1600" dirty="0">
                <a:latin typeface="Arial" panose="020B0604020202020204" pitchFamily="34" charset="0"/>
                <a:cs typeface="Arial" panose="020B0604020202020204" pitchFamily="34" charset="0"/>
              </a:rPr>
              <a:t>Requested Council Projectors (While resources are available)</a:t>
            </a:r>
          </a:p>
          <a:p>
            <a:pPr>
              <a:defRPr/>
            </a:pPr>
            <a:r>
              <a:rPr lang="en-US" sz="1600" dirty="0">
                <a:latin typeface="Arial" panose="020B0604020202020204" pitchFamily="34" charset="0"/>
                <a:cs typeface="Arial" panose="020B0604020202020204" pitchFamily="34" charset="0"/>
              </a:rPr>
              <a:t>Requested Council Pop-Up Tents (While resources are available)</a:t>
            </a:r>
          </a:p>
          <a:p>
            <a:pPr marL="0" indent="0">
              <a:buNone/>
              <a:defRPr/>
            </a:pPr>
            <a:r>
              <a:rPr lang="en-US" sz="1600" b="1" u="sng" dirty="0">
                <a:latin typeface="Arial" panose="020B0604020202020204" pitchFamily="34" charset="0"/>
                <a:cs typeface="Arial" panose="020B0604020202020204" pitchFamily="34" charset="0"/>
              </a:rPr>
              <a:t>One Week Prior</a:t>
            </a:r>
            <a:r>
              <a:rPr lang="en-US" sz="1600" dirty="0">
                <a:latin typeface="Arial" panose="020B0604020202020204" pitchFamily="34" charset="0"/>
                <a:cs typeface="Arial" panose="020B0604020202020204" pitchFamily="34" charset="0"/>
              </a:rPr>
              <a:t>:</a:t>
            </a:r>
          </a:p>
          <a:p>
            <a:pPr>
              <a:defRPr/>
            </a:pPr>
            <a:r>
              <a:rPr lang="en-US" sz="1600" dirty="0">
                <a:latin typeface="Arial" panose="020B0604020202020204" pitchFamily="34" charset="0"/>
                <a:cs typeface="Arial" panose="020B0604020202020204" pitchFamily="34" charset="0"/>
              </a:rPr>
              <a:t>Requested Yard Signs</a:t>
            </a:r>
          </a:p>
          <a:p>
            <a:pPr>
              <a:defRPr/>
            </a:pPr>
            <a:r>
              <a:rPr lang="en-US" sz="1600" dirty="0">
                <a:latin typeface="Arial" panose="020B0604020202020204" pitchFamily="34" charset="0"/>
                <a:cs typeface="Arial" panose="020B0604020202020204" pitchFamily="34" charset="0"/>
              </a:rPr>
              <a:t>Requested Parents’ Guides</a:t>
            </a:r>
          </a:p>
          <a:p>
            <a:pPr>
              <a:defRPr/>
            </a:pPr>
            <a:r>
              <a:rPr lang="en-US" sz="1600" dirty="0">
                <a:latin typeface="Arial" panose="020B0604020202020204" pitchFamily="34" charset="0"/>
                <a:cs typeface="Arial" panose="020B0604020202020204" pitchFamily="34" charset="0"/>
              </a:rPr>
              <a:t>Requested Paper Applications</a:t>
            </a:r>
          </a:p>
          <a:p>
            <a:pPr>
              <a:defRPr/>
            </a:pPr>
            <a:r>
              <a:rPr lang="en-US" sz="1600" dirty="0">
                <a:latin typeface="Arial" panose="020B0604020202020204" pitchFamily="34" charset="0"/>
                <a:cs typeface="Arial" panose="020B0604020202020204" pitchFamily="34" charset="0"/>
              </a:rPr>
              <a:t>Requested Printed “How-To” Social Media templates</a:t>
            </a:r>
          </a:p>
          <a:p>
            <a:pPr>
              <a:defRPr/>
            </a:pPr>
            <a:r>
              <a:rPr lang="en-US" sz="1600" dirty="0">
                <a:latin typeface="Arial" panose="020B0604020202020204" pitchFamily="34" charset="0"/>
                <a:cs typeface="Arial" panose="020B0604020202020204" pitchFamily="34" charset="0"/>
              </a:rPr>
              <a:t>Requested Pens/Pencils</a:t>
            </a:r>
            <a:endParaRPr lang="en-US" altLang="en-US" sz="1050" dirty="0">
              <a:latin typeface="Arial" panose="020B0604020202020204" pitchFamily="34" charset="0"/>
              <a:ea typeface="Calibri" panose="020F0502020204030204" pitchFamily="34" charset="0"/>
              <a:cs typeface="Arial" panose="020B0604020202020204" pitchFamily="34" charset="0"/>
            </a:endParaRPr>
          </a:p>
        </p:txBody>
      </p:sp>
      <p:pic>
        <p:nvPicPr>
          <p:cNvPr id="25604" name="Picture 2">
            <a:extLst>
              <a:ext uri="{FF2B5EF4-FFF2-40B4-BE49-F238E27FC236}">
                <a16:creationId xmlns:a16="http://schemas.microsoft.com/office/drawing/2014/main" id="{BD289593-E619-7BF1-14A8-548A27D3E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2375" y="204788"/>
            <a:ext cx="13827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98B4374-3E4A-63A9-DC04-326F40233A43}"/>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  </a:t>
            </a:r>
            <a:r>
              <a:rPr lang="en-US" altLang="en-US" sz="3600" b="1" dirty="0">
                <a:latin typeface="Helvetica" panose="020B0604020202020204" pitchFamily="34" charset="0"/>
                <a:ea typeface="ヒラギノ角ゴ Pro W3" charset="-128"/>
              </a:rPr>
              <a:t>Best Practices Some Units Use</a:t>
            </a:r>
            <a:br>
              <a:rPr lang="en-US" altLang="en-US" dirty="0">
                <a:latin typeface="Helvetica" panose="020B0604020202020204" pitchFamily="34" charset="0"/>
                <a:ea typeface="ヒラギノ角ゴ Pro W3" charset="-128"/>
              </a:rPr>
            </a:br>
            <a:r>
              <a:rPr lang="en-US" altLang="en-US" dirty="0">
                <a:latin typeface="Helvetica" panose="020B0604020202020204" pitchFamily="34" charset="0"/>
                <a:ea typeface="ヒラギノ角ゴ Pro W3" charset="-128"/>
              </a:rPr>
              <a:t>  </a:t>
            </a:r>
            <a:r>
              <a:rPr lang="en-US" altLang="en-US" sz="2000" dirty="0">
                <a:latin typeface="Helvetica" panose="020B0604020202020204" pitchFamily="34" charset="0"/>
                <a:ea typeface="ヒラギノ角ゴ Pro W3" charset="-128"/>
              </a:rPr>
              <a:t>(Please share your successes/ideas!)</a:t>
            </a:r>
            <a:endParaRPr lang="en-US" altLang="en-US" sz="1700" dirty="0">
              <a:solidFill>
                <a:srgbClr val="00B0F0"/>
              </a:solidFill>
              <a:latin typeface="Helvetica" panose="020B0604020202020204" pitchFamily="34" charset="0"/>
              <a:ea typeface="ヒラギノ角ゴ Pro W3" charset="-128"/>
            </a:endParaRPr>
          </a:p>
        </p:txBody>
      </p:sp>
      <p:sp>
        <p:nvSpPr>
          <p:cNvPr id="26627" name="Content Placeholder 2">
            <a:extLst>
              <a:ext uri="{FF2B5EF4-FFF2-40B4-BE49-F238E27FC236}">
                <a16:creationId xmlns:a16="http://schemas.microsoft.com/office/drawing/2014/main" id="{8732141A-61BC-2271-2266-B28A836CE9F0}"/>
              </a:ext>
            </a:extLst>
          </p:cNvPr>
          <p:cNvSpPr>
            <a:spLocks noGrp="1"/>
          </p:cNvSpPr>
          <p:nvPr>
            <p:ph idx="1"/>
          </p:nvPr>
        </p:nvSpPr>
        <p:spPr>
          <a:xfrm>
            <a:off x="1109041" y="1771650"/>
            <a:ext cx="9757741" cy="4656138"/>
          </a:xfrm>
        </p:spPr>
        <p:txBody>
          <a:bodyPr>
            <a:normAutofit fontScale="92500" lnSpcReduction="10000"/>
          </a:bodyPr>
          <a:lstStyle/>
          <a:p>
            <a:r>
              <a:rPr lang="en-US" altLang="en-US" sz="1800" dirty="0">
                <a:latin typeface="Helvetica" panose="020B0604020202020204" pitchFamily="34" charset="0"/>
                <a:ea typeface="ヒラギノ角ゴ Pro W3" charset="-128"/>
              </a:rPr>
              <a:t>Have information they need – ideally one page</a:t>
            </a:r>
          </a:p>
          <a:p>
            <a:pPr lvl="1"/>
            <a:r>
              <a:rPr lang="en-US" altLang="en-US" sz="1600" dirty="0">
                <a:latin typeface="Helvetica" panose="020B0604020202020204" pitchFamily="34" charset="0"/>
                <a:ea typeface="ヒラギノ角ゴ Pro W3" charset="-128"/>
              </a:rPr>
              <a:t>Meeting location, day of week/month and time</a:t>
            </a:r>
          </a:p>
          <a:p>
            <a:pPr lvl="1"/>
            <a:r>
              <a:rPr lang="en-US" altLang="en-US" sz="1600" dirty="0">
                <a:latin typeface="Helvetica" panose="020B0604020202020204" pitchFamily="34" charset="0"/>
                <a:ea typeface="ヒラギノ角ゴ Pro W3" charset="-128"/>
              </a:rPr>
              <a:t>Background about the unit (size, history, typical events)</a:t>
            </a:r>
          </a:p>
          <a:p>
            <a:pPr lvl="1"/>
            <a:r>
              <a:rPr lang="en-US" altLang="en-US" sz="1600" dirty="0">
                <a:latin typeface="Helvetica" panose="020B0604020202020204" pitchFamily="34" charset="0"/>
                <a:ea typeface="ヒラギノ角ゴ Pro W3" charset="-128"/>
              </a:rPr>
              <a:t>Contact information</a:t>
            </a:r>
          </a:p>
          <a:p>
            <a:pPr lvl="1"/>
            <a:r>
              <a:rPr lang="en-US" altLang="en-US" sz="1600" dirty="0">
                <a:latin typeface="Helvetica" panose="020B0604020202020204" pitchFamily="34" charset="0"/>
                <a:ea typeface="ヒラギノ角ゴ Pro W3" charset="-128"/>
              </a:rPr>
              <a:t>Costs – BSA, NCAC insurance, Unit fees, how you raise funds</a:t>
            </a:r>
          </a:p>
          <a:p>
            <a:pPr lvl="1"/>
            <a:r>
              <a:rPr lang="en-US" altLang="en-US" sz="1600" dirty="0">
                <a:latin typeface="Helvetica" panose="020B0604020202020204" pitchFamily="34" charset="0"/>
                <a:ea typeface="ヒラギノ角ゴ Pro W3" charset="-128"/>
              </a:rPr>
              <a:t>Other needed items – uniform, equipment, books, etc.</a:t>
            </a:r>
          </a:p>
          <a:p>
            <a:r>
              <a:rPr lang="en-US" altLang="en-US" sz="1800" dirty="0">
                <a:latin typeface="Helvetica" panose="020B0604020202020204" pitchFamily="34" charset="0"/>
                <a:ea typeface="ヒラギノ角ゴ Pro W3" charset="-128"/>
              </a:rPr>
              <a:t>Have a way to sign up immediately</a:t>
            </a:r>
          </a:p>
          <a:p>
            <a:pPr lvl="1"/>
            <a:r>
              <a:rPr lang="en-US" altLang="en-US" sz="1600" dirty="0">
                <a:latin typeface="Helvetica" panose="020B0604020202020204" pitchFamily="34" charset="0"/>
                <a:ea typeface="ヒラギノ角ゴ Pro W3" charset="-128"/>
              </a:rPr>
              <a:t>Tablet / Computer for adults to register their youth</a:t>
            </a:r>
          </a:p>
          <a:p>
            <a:pPr lvl="1"/>
            <a:r>
              <a:rPr lang="en-US" altLang="en-US" sz="1600" dirty="0">
                <a:latin typeface="Helvetica" panose="020B0604020202020204" pitchFamily="34" charset="0"/>
                <a:ea typeface="ヒラギノ角ゴ Pro W3" charset="-128"/>
              </a:rPr>
              <a:t>Paper forms and pens</a:t>
            </a:r>
          </a:p>
          <a:p>
            <a:pPr lvl="1"/>
            <a:r>
              <a:rPr lang="en-US" altLang="en-US" sz="1600" dirty="0">
                <a:latin typeface="Helvetica" panose="020B0604020202020204" pitchFamily="34" charset="0"/>
                <a:ea typeface="ヒラギノ角ゴ Pro W3" charset="-128"/>
              </a:rPr>
              <a:t>A way to collect fees (Square, check, etc.)</a:t>
            </a:r>
          </a:p>
          <a:p>
            <a:r>
              <a:rPr lang="en-US" altLang="en-US" sz="1800" dirty="0">
                <a:latin typeface="Helvetica" panose="020B0604020202020204" pitchFamily="34" charset="0"/>
                <a:ea typeface="ヒラギノ角ゴ Pro W3" charset="-128"/>
              </a:rPr>
              <a:t>Have a way for Parents to volunteer/be informed of unit needs</a:t>
            </a:r>
          </a:p>
          <a:p>
            <a:pPr lvl="1"/>
            <a:r>
              <a:rPr lang="en-US" altLang="en-US" sz="1800" dirty="0">
                <a:latin typeface="Helvetica" panose="020B0604020202020204" pitchFamily="34" charset="0"/>
                <a:ea typeface="ヒラギノ角ゴ Pro W3" charset="-128"/>
              </a:rPr>
              <a:t>Emphasize that your unit is a volunteer organization</a:t>
            </a:r>
          </a:p>
          <a:p>
            <a:pPr lvl="1"/>
            <a:r>
              <a:rPr lang="en-US" altLang="en-US" sz="1800" dirty="0">
                <a:latin typeface="Helvetica" panose="020B0604020202020204" pitchFamily="34" charset="0"/>
                <a:ea typeface="ヒラギノ角ゴ Pro W3" charset="-128"/>
              </a:rPr>
              <a:t>Have a list of possible jobs they can volunteer to do</a:t>
            </a:r>
          </a:p>
          <a:p>
            <a:pPr lvl="1"/>
            <a:r>
              <a:rPr lang="en-US" altLang="en-US" sz="1900" b="1" dirty="0">
                <a:latin typeface="Helvetica" panose="020B0604020202020204" pitchFamily="34" charset="0"/>
                <a:ea typeface="ヒラギノ角ゴ Pro W3" charset="-128"/>
              </a:rPr>
              <a:t>Emphasize the need for YPT when recruiting Adults </a:t>
            </a:r>
          </a:p>
        </p:txBody>
      </p:sp>
      <p:sp>
        <p:nvSpPr>
          <p:cNvPr id="26628" name="Slide Number Placeholder 3">
            <a:extLst>
              <a:ext uri="{FF2B5EF4-FFF2-40B4-BE49-F238E27FC236}">
                <a16:creationId xmlns:a16="http://schemas.microsoft.com/office/drawing/2014/main" id="{D425AF94-7447-F60F-13BE-655D0D350426}"/>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292640BB-1CE3-464F-B83D-BB9B07C3BA49}" type="slidenum">
              <a:rPr lang="en-US" altLang="en-US" smtClean="0"/>
              <a:pPr>
                <a:spcBef>
                  <a:spcPct val="0"/>
                </a:spcBef>
                <a:buFontTx/>
                <a:buNone/>
                <a:defRPr/>
              </a:pPr>
              <a:t>18</a:t>
            </a:fld>
            <a:endParaRPr lang="en-US" altLang="en-US" sz="1000" dirty="0">
              <a:solidFill>
                <a:srgbClr val="95B3D7"/>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1111D73-89F2-85D6-56E1-62AD92C50D91}"/>
              </a:ext>
            </a:extLst>
          </p:cNvPr>
          <p:cNvSpPr>
            <a:spLocks noGrp="1"/>
          </p:cNvSpPr>
          <p:nvPr>
            <p:ph type="title"/>
          </p:nvPr>
        </p:nvSpPr>
        <p:spPr/>
        <p:txBody>
          <a:bodyPr/>
          <a:lstStyle/>
          <a:p>
            <a:r>
              <a:rPr lang="en-US" altLang="en-US" i="1" dirty="0">
                <a:latin typeface="Helvetica" panose="020B0604020202020204" pitchFamily="34" charset="0"/>
                <a:ea typeface="ヒラギノ角ゴ Pro W3" charset="-128"/>
              </a:rPr>
              <a:t>Make it fun!</a:t>
            </a:r>
          </a:p>
        </p:txBody>
      </p:sp>
      <p:sp>
        <p:nvSpPr>
          <p:cNvPr id="27651" name="Slide Number Placeholder 3">
            <a:extLst>
              <a:ext uri="{FF2B5EF4-FFF2-40B4-BE49-F238E27FC236}">
                <a16:creationId xmlns:a16="http://schemas.microsoft.com/office/drawing/2014/main" id="{80C26700-BF62-4829-FD05-4190AACAE872}"/>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292640BB-1CE3-464F-B83D-BB9B07C3BA49}" type="slidenum">
              <a:rPr lang="en-US" altLang="en-US" smtClean="0"/>
              <a:pPr>
                <a:spcBef>
                  <a:spcPct val="0"/>
                </a:spcBef>
                <a:buFontTx/>
                <a:buNone/>
                <a:defRPr/>
              </a:pPr>
              <a:t>19</a:t>
            </a:fld>
            <a:endParaRPr lang="en-US" altLang="en-US" sz="1000" dirty="0">
              <a:solidFill>
                <a:srgbClr val="95B3D7"/>
              </a:solidFill>
            </a:endParaRPr>
          </a:p>
        </p:txBody>
      </p:sp>
      <p:pic>
        <p:nvPicPr>
          <p:cNvPr id="27652" name="Picture 12">
            <a:extLst>
              <a:ext uri="{FF2B5EF4-FFF2-40B4-BE49-F238E27FC236}">
                <a16:creationId xmlns:a16="http://schemas.microsoft.com/office/drawing/2014/main" id="{D3468B0E-22B6-2268-5546-AB17C3318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79" r="1184" b="2"/>
          <a:stretch>
            <a:fillRect/>
          </a:stretch>
        </p:blipFill>
        <p:spPr bwMode="auto">
          <a:xfrm>
            <a:off x="185530" y="1359487"/>
            <a:ext cx="3903870" cy="329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a:extLst>
              <a:ext uri="{FF2B5EF4-FFF2-40B4-BE49-F238E27FC236}">
                <a16:creationId xmlns:a16="http://schemas.microsoft.com/office/drawing/2014/main" id="{911C3FB7-F554-E178-AE58-18EAF384A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939"/>
          <a:stretch>
            <a:fillRect/>
          </a:stretch>
        </p:blipFill>
        <p:spPr bwMode="auto">
          <a:xfrm>
            <a:off x="3020805" y="3851276"/>
            <a:ext cx="3903870" cy="284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a:extLst>
              <a:ext uri="{FF2B5EF4-FFF2-40B4-BE49-F238E27FC236}">
                <a16:creationId xmlns:a16="http://schemas.microsoft.com/office/drawing/2014/main" id="{89B06584-EB73-D29E-F975-8EB93F3E3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1255" b="2"/>
          <a:stretch>
            <a:fillRect/>
          </a:stretch>
        </p:blipFill>
        <p:spPr bwMode="auto">
          <a:xfrm>
            <a:off x="7519987" y="3531907"/>
            <a:ext cx="3572083" cy="301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
            <a:extLst>
              <a:ext uri="{FF2B5EF4-FFF2-40B4-BE49-F238E27FC236}">
                <a16:creationId xmlns:a16="http://schemas.microsoft.com/office/drawing/2014/main" id="{FD3EB3D4-82FA-FAEB-7A90-0D5E18C19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8440" b="-5"/>
          <a:stretch>
            <a:fillRect/>
          </a:stretch>
        </p:blipFill>
        <p:spPr bwMode="auto">
          <a:xfrm>
            <a:off x="4972740" y="1003631"/>
            <a:ext cx="3903870" cy="28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6D3CBF-1D48-413A-86DA-BED53494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cxnSp>
        <p:nvCxnSpPr>
          <p:cNvPr id="21" name="Straight Connector 20">
            <a:extLst>
              <a:ext uri="{FF2B5EF4-FFF2-40B4-BE49-F238E27FC236}">
                <a16:creationId xmlns:a16="http://schemas.microsoft.com/office/drawing/2014/main" id="{F02A64E5-C20B-47CF-8CCC-D62830964E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8200" y="4524316"/>
            <a:ext cx="2586790" cy="0"/>
          </a:xfrm>
          <a:prstGeom prst="line">
            <a:avLst/>
          </a:prstGeom>
          <a:ln w="22225">
            <a:solidFill>
              <a:srgbClr val="35385D"/>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ctrTitle"/>
          </p:nvPr>
        </p:nvSpPr>
        <p:spPr>
          <a:xfrm>
            <a:off x="1524000" y="149402"/>
            <a:ext cx="9144000" cy="989272"/>
          </a:xfrm>
          <a:prstGeom prst="rect">
            <a:avLst/>
          </a:prstGeom>
        </p:spPr>
        <p:txBody>
          <a:bodyPr/>
          <a:lstStyle/>
          <a:p>
            <a:r>
              <a:rPr b="1" dirty="0"/>
              <a:t>George Mason Program </a:t>
            </a:r>
          </a:p>
        </p:txBody>
      </p:sp>
      <p:pic>
        <p:nvPicPr>
          <p:cNvPr id="98" name="Picture 3" descr="Picture 3"/>
          <p:cNvPicPr>
            <a:picLocks noChangeAspect="1"/>
          </p:cNvPicPr>
          <p:nvPr/>
        </p:nvPicPr>
        <p:blipFill>
          <a:blip r:embed="rId2"/>
          <a:stretch>
            <a:fillRect/>
          </a:stretch>
        </p:blipFill>
        <p:spPr>
          <a:xfrm>
            <a:off x="4390714" y="1022870"/>
            <a:ext cx="3249386" cy="4088628"/>
          </a:xfrm>
          <a:prstGeom prst="rect">
            <a:avLst/>
          </a:prstGeom>
          <a:ln w="12700">
            <a:miter lim="400000"/>
          </a:ln>
        </p:spPr>
      </p:pic>
      <p:pic>
        <p:nvPicPr>
          <p:cNvPr id="99" name="Picture 6" descr="Picture 6"/>
          <p:cNvPicPr>
            <a:picLocks noChangeAspect="1"/>
          </p:cNvPicPr>
          <p:nvPr/>
        </p:nvPicPr>
        <p:blipFill>
          <a:blip r:embed="rId3"/>
          <a:stretch>
            <a:fillRect/>
          </a:stretch>
        </p:blipFill>
        <p:spPr>
          <a:xfrm>
            <a:off x="9951874" y="5187950"/>
            <a:ext cx="2222190" cy="1670050"/>
          </a:xfrm>
          <a:prstGeom prst="rect">
            <a:avLst/>
          </a:prstGeom>
          <a:ln w="12700">
            <a:miter lim="400000"/>
          </a:ln>
        </p:spPr>
      </p:pic>
      <p:pic>
        <p:nvPicPr>
          <p:cNvPr id="100" name="Picture 8" descr="Picture 8"/>
          <p:cNvPicPr>
            <a:picLocks noChangeAspect="1"/>
          </p:cNvPicPr>
          <p:nvPr/>
        </p:nvPicPr>
        <p:blipFill>
          <a:blip r:embed="rId4"/>
          <a:stretch>
            <a:fillRect/>
          </a:stretch>
        </p:blipFill>
        <p:spPr>
          <a:xfrm>
            <a:off x="0" y="5119447"/>
            <a:ext cx="3764192" cy="1443163"/>
          </a:xfrm>
          <a:prstGeom prst="rect">
            <a:avLst/>
          </a:prstGeom>
          <a:ln w="12700">
            <a:miter lim="400000"/>
          </a:ln>
        </p:spPr>
      </p:pic>
      <p:pic>
        <p:nvPicPr>
          <p:cNvPr id="101" name="Picture 10" descr="Picture 10"/>
          <p:cNvPicPr>
            <a:picLocks noChangeAspect="1"/>
          </p:cNvPicPr>
          <p:nvPr/>
        </p:nvPicPr>
        <p:blipFill>
          <a:blip r:embed="rId5"/>
          <a:stretch>
            <a:fillRect/>
          </a:stretch>
        </p:blipFill>
        <p:spPr>
          <a:xfrm>
            <a:off x="7758714" y="5331459"/>
            <a:ext cx="2074546" cy="1383031"/>
          </a:xfrm>
          <a:prstGeom prst="rect">
            <a:avLst/>
          </a:prstGeom>
          <a:ln w="12700">
            <a:miter lim="400000"/>
          </a:ln>
        </p:spPr>
      </p:pic>
      <p:pic>
        <p:nvPicPr>
          <p:cNvPr id="102" name="Picture 12" descr="Picture 12"/>
          <p:cNvPicPr>
            <a:picLocks noChangeAspect="1"/>
          </p:cNvPicPr>
          <p:nvPr/>
        </p:nvPicPr>
        <p:blipFill>
          <a:blip r:embed="rId6"/>
          <a:stretch>
            <a:fillRect/>
          </a:stretch>
        </p:blipFill>
        <p:spPr>
          <a:xfrm>
            <a:off x="8377074" y="2292350"/>
            <a:ext cx="1574801" cy="2895600"/>
          </a:xfrm>
          <a:prstGeom prst="rect">
            <a:avLst/>
          </a:prstGeom>
          <a:ln w="12700">
            <a:miter lim="400000"/>
          </a:ln>
        </p:spPr>
      </p:pic>
      <p:pic>
        <p:nvPicPr>
          <p:cNvPr id="103" name="Picture 14" descr="Picture 14"/>
          <p:cNvPicPr>
            <a:picLocks noChangeAspect="1"/>
          </p:cNvPicPr>
          <p:nvPr/>
        </p:nvPicPr>
        <p:blipFill>
          <a:blip r:embed="rId7"/>
          <a:stretch>
            <a:fillRect/>
          </a:stretch>
        </p:blipFill>
        <p:spPr>
          <a:xfrm>
            <a:off x="0" y="3145537"/>
            <a:ext cx="1965961" cy="1965961"/>
          </a:xfrm>
          <a:prstGeom prst="rect">
            <a:avLst/>
          </a:prstGeom>
          <a:ln w="12700">
            <a:miter lim="400000"/>
          </a:ln>
        </p:spPr>
      </p:pic>
      <p:pic>
        <p:nvPicPr>
          <p:cNvPr id="104" name="Picture 16" descr="Picture 16"/>
          <p:cNvPicPr>
            <a:picLocks noChangeAspect="1"/>
          </p:cNvPicPr>
          <p:nvPr/>
        </p:nvPicPr>
        <p:blipFill>
          <a:blip r:embed="rId8"/>
          <a:stretch>
            <a:fillRect/>
          </a:stretch>
        </p:blipFill>
        <p:spPr>
          <a:xfrm>
            <a:off x="202566" y="848015"/>
            <a:ext cx="1965960" cy="1965961"/>
          </a:xfrm>
          <a:prstGeom prst="rect">
            <a:avLst/>
          </a:prstGeom>
          <a:ln w="12700">
            <a:miter lim="400000"/>
          </a:ln>
        </p:spPr>
      </p:pic>
      <p:pic>
        <p:nvPicPr>
          <p:cNvPr id="105" name="Picture 18" descr="Picture 18"/>
          <p:cNvPicPr>
            <a:picLocks noChangeAspect="1"/>
          </p:cNvPicPr>
          <p:nvPr/>
        </p:nvPicPr>
        <p:blipFill>
          <a:blip r:embed="rId9"/>
          <a:stretch>
            <a:fillRect/>
          </a:stretch>
        </p:blipFill>
        <p:spPr>
          <a:xfrm>
            <a:off x="2526029" y="3120482"/>
            <a:ext cx="1965960" cy="1965961"/>
          </a:xfrm>
          <a:prstGeom prst="rect">
            <a:avLst/>
          </a:prstGeom>
          <a:ln w="12700">
            <a:miter lim="400000"/>
          </a:ln>
        </p:spPr>
      </p:pic>
      <p:pic>
        <p:nvPicPr>
          <p:cNvPr id="106" name="Picture 20" descr="Picture 20"/>
          <p:cNvPicPr>
            <a:picLocks noChangeAspect="1"/>
          </p:cNvPicPr>
          <p:nvPr/>
        </p:nvPicPr>
        <p:blipFill>
          <a:blip r:embed="rId10"/>
          <a:stretch>
            <a:fillRect/>
          </a:stretch>
        </p:blipFill>
        <p:spPr>
          <a:xfrm>
            <a:off x="2713995" y="1670342"/>
            <a:ext cx="1676719" cy="1257539"/>
          </a:xfrm>
          <a:prstGeom prst="rect">
            <a:avLst/>
          </a:prstGeom>
          <a:ln w="12700">
            <a:miter lim="400000"/>
          </a:ln>
        </p:spPr>
      </p:pic>
      <p:pic>
        <p:nvPicPr>
          <p:cNvPr id="107" name="Picture 22" descr="Picture 22"/>
          <p:cNvPicPr>
            <a:picLocks noChangeAspect="1"/>
          </p:cNvPicPr>
          <p:nvPr/>
        </p:nvPicPr>
        <p:blipFill>
          <a:blip r:embed="rId11"/>
          <a:stretch>
            <a:fillRect/>
          </a:stretch>
        </p:blipFill>
        <p:spPr>
          <a:xfrm>
            <a:off x="10027918" y="3325586"/>
            <a:ext cx="2070101" cy="1555751"/>
          </a:xfrm>
          <a:prstGeom prst="rect">
            <a:avLst/>
          </a:prstGeom>
          <a:ln w="12700">
            <a:miter lim="400000"/>
          </a:ln>
        </p:spPr>
      </p:pic>
      <p:pic>
        <p:nvPicPr>
          <p:cNvPr id="108" name="Picture 24" descr="Picture 24"/>
          <p:cNvPicPr>
            <a:picLocks noChangeAspect="1"/>
          </p:cNvPicPr>
          <p:nvPr/>
        </p:nvPicPr>
        <p:blipFill>
          <a:blip r:embed="rId12"/>
          <a:stretch>
            <a:fillRect/>
          </a:stretch>
        </p:blipFill>
        <p:spPr>
          <a:xfrm>
            <a:off x="10545356" y="1220543"/>
            <a:ext cx="1159917" cy="1965961"/>
          </a:xfrm>
          <a:prstGeom prst="rect">
            <a:avLst/>
          </a:prstGeom>
          <a:ln w="12700">
            <a:miter lim="400000"/>
          </a:ln>
        </p:spPr>
      </p:pic>
      <p:sp>
        <p:nvSpPr>
          <p:cNvPr id="109" name="TextBox 2"/>
          <p:cNvSpPr txBox="1"/>
          <p:nvPr/>
        </p:nvSpPr>
        <p:spPr>
          <a:xfrm>
            <a:off x="3809911" y="5414838"/>
            <a:ext cx="4008208"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US" dirty="0"/>
              <a:t>John Drisco, Vice Chair Program</a:t>
            </a:r>
          </a:p>
          <a:p>
            <a:r>
              <a:rPr dirty="0"/>
              <a:t>Matt Burns, </a:t>
            </a:r>
            <a:r>
              <a:rPr lang="en-US" dirty="0"/>
              <a:t>Deputy </a:t>
            </a:r>
            <a:r>
              <a:rPr dirty="0"/>
              <a:t>Vice Chair Program</a:t>
            </a:r>
          </a:p>
          <a:p>
            <a:r>
              <a:rPr dirty="0"/>
              <a:t>George Mason District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lstStyle>
            <a:lvl1pPr>
              <a:defRPr sz="4000"/>
            </a:lvl1pPr>
          </a:lstStyle>
          <a:p>
            <a:r>
              <a:rPr b="1" dirty="0"/>
              <a:t>Current 202</a:t>
            </a:r>
            <a:r>
              <a:rPr lang="en-US" b="1" dirty="0"/>
              <a:t>2</a:t>
            </a:r>
            <a:r>
              <a:rPr b="1" dirty="0"/>
              <a:t> GM Calendar</a:t>
            </a:r>
          </a:p>
        </p:txBody>
      </p:sp>
      <p:sp>
        <p:nvSpPr>
          <p:cNvPr id="112" name="Content Placeholder 2"/>
          <p:cNvSpPr txBox="1">
            <a:spLocks noGrp="1"/>
          </p:cNvSpPr>
          <p:nvPr>
            <p:ph type="body" sz="half" idx="1"/>
          </p:nvPr>
        </p:nvSpPr>
        <p:spPr>
          <a:xfrm>
            <a:off x="358923" y="1548040"/>
            <a:ext cx="6036857" cy="4622024"/>
          </a:xfrm>
          <a:prstGeom prst="rect">
            <a:avLst/>
          </a:prstGeom>
        </p:spPr>
        <p:txBody>
          <a:bodyPr>
            <a:normAutofit lnSpcReduction="10000"/>
          </a:bodyPr>
          <a:lstStyle/>
          <a:p>
            <a:pPr>
              <a:defRPr sz="2000"/>
            </a:pPr>
            <a:r>
              <a:rPr lang="en-US" dirty="0"/>
              <a:t>September 24, 2022 – Life to Eagle Seminar</a:t>
            </a:r>
          </a:p>
          <a:p>
            <a:pPr>
              <a:defRPr sz="2000"/>
            </a:pPr>
            <a:r>
              <a:rPr lang="en-US" dirty="0"/>
              <a:t>October 21-23, 2022 – Fall Camporee- Pioneering Theme</a:t>
            </a:r>
          </a:p>
          <a:p>
            <a:pPr>
              <a:defRPr sz="2000"/>
            </a:pPr>
            <a:r>
              <a:rPr lang="en-US" dirty="0"/>
              <a:t>November 5, 2022 – Scouting for Food Tag Distribution</a:t>
            </a:r>
          </a:p>
          <a:p>
            <a:pPr>
              <a:defRPr sz="2000"/>
            </a:pPr>
            <a:r>
              <a:rPr lang="en-US" dirty="0"/>
              <a:t>November 11,2022- Flags in, National Memorial Park, Falls Church</a:t>
            </a:r>
          </a:p>
          <a:p>
            <a:pPr>
              <a:defRPr sz="2000"/>
            </a:pPr>
            <a:r>
              <a:rPr lang="en-US" dirty="0"/>
              <a:t>November 12,2022 Scouting for Food Bag Collection</a:t>
            </a:r>
          </a:p>
          <a:p>
            <a:pPr>
              <a:defRPr sz="2000"/>
            </a:pPr>
            <a:r>
              <a:rPr lang="en-US" dirty="0"/>
              <a:t>December 2022- Peace Light of Bethlehem</a:t>
            </a:r>
          </a:p>
          <a:p>
            <a:pPr>
              <a:defRPr sz="2000"/>
            </a:pPr>
            <a:r>
              <a:rPr lang="en-US" dirty="0"/>
              <a:t>March 4, 2023 Merit Badge Day at Fairfax Presbyterian Church</a:t>
            </a:r>
          </a:p>
          <a:p>
            <a:pPr>
              <a:defRPr sz="2000"/>
            </a:pPr>
            <a:r>
              <a:rPr lang="en-US" dirty="0"/>
              <a:t>March 18 2023 Pinewood Derby at Fairfax Presbyterian</a:t>
            </a:r>
          </a:p>
          <a:p>
            <a:pPr marL="0" indent="0">
              <a:buNone/>
              <a:defRPr sz="2000"/>
            </a:pPr>
            <a:r>
              <a:rPr lang="en-US" dirty="0"/>
              <a:t>    Church</a:t>
            </a:r>
          </a:p>
          <a:p>
            <a:pPr>
              <a:defRPr sz="2000"/>
            </a:pPr>
            <a:r>
              <a:rPr lang="en-US" dirty="0"/>
              <a:t>May 5-7, 2023- Spring Camporee TBD</a:t>
            </a:r>
          </a:p>
          <a:p>
            <a:pPr>
              <a:defRPr sz="2000"/>
            </a:pPr>
            <a:endParaRPr lang="en-US" dirty="0"/>
          </a:p>
          <a:p>
            <a:pPr>
              <a:defRPr sz="2000"/>
            </a:pPr>
            <a:endParaRPr lang="en-US" dirty="0"/>
          </a:p>
        </p:txBody>
      </p:sp>
      <p:pic>
        <p:nvPicPr>
          <p:cNvPr id="113" name="Picture 4" descr="Picture 4"/>
          <p:cNvPicPr>
            <a:picLocks noChangeAspect="1"/>
          </p:cNvPicPr>
          <p:nvPr/>
        </p:nvPicPr>
        <p:blipFill>
          <a:blip r:embed="rId2"/>
          <a:srcRect t="1067"/>
          <a:stretch>
            <a:fillRect/>
          </a:stretch>
        </p:blipFill>
        <p:spPr>
          <a:xfrm>
            <a:off x="7479791" y="1867637"/>
            <a:ext cx="4015865" cy="3563374"/>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fontScale="92500" lnSpcReduction="20000"/>
          </a:bodyPr>
          <a:lstStyle/>
          <a:p>
            <a:r>
              <a:rPr lang="en-US" dirty="0"/>
              <a:t>Scout Day at Nationals Park – 14 August</a:t>
            </a:r>
          </a:p>
          <a:p>
            <a:pPr lvl="1"/>
            <a:r>
              <a:rPr lang="en-US" dirty="0"/>
              <a:t>Get a special patch!</a:t>
            </a:r>
          </a:p>
          <a:p>
            <a:pPr lvl="1"/>
            <a:r>
              <a:rPr lang="en-US" dirty="0">
                <a:hlinkClick r:id="rId2"/>
              </a:rPr>
              <a:t>https://www.mlb.com/nationals/tickets/specials/scout-days</a:t>
            </a:r>
            <a:endParaRPr lang="en-US" dirty="0"/>
          </a:p>
          <a:p>
            <a:r>
              <a:rPr lang="en-US" dirty="0"/>
              <a:t>Explorer Post 1010 Open House – 10 &amp; 14 September</a:t>
            </a:r>
          </a:p>
          <a:p>
            <a:pPr lvl="1"/>
            <a:r>
              <a:rPr lang="en-US" dirty="0"/>
              <a:t>High school students only</a:t>
            </a:r>
          </a:p>
          <a:p>
            <a:pPr lvl="1"/>
            <a:r>
              <a:rPr lang="en-US" dirty="0">
                <a:hlinkClick r:id="rId3"/>
              </a:rPr>
              <a:t>http://post1010.org/</a:t>
            </a:r>
            <a:endParaRPr lang="en-US" dirty="0"/>
          </a:p>
          <a:p>
            <a:r>
              <a:rPr lang="en-US" dirty="0"/>
              <a:t>STEM Expo &amp; Pinewood Derby – (Rescheduled) 15 October @ Camp Snyder</a:t>
            </a:r>
          </a:p>
          <a:p>
            <a:pPr lvl="1"/>
            <a:r>
              <a:rPr lang="en-US" dirty="0"/>
              <a:t>STEM Expo is open to all! Register by 7 October</a:t>
            </a:r>
          </a:p>
          <a:p>
            <a:pPr lvl="1"/>
            <a:r>
              <a:rPr lang="en-US" dirty="0">
                <a:hlinkClick r:id="rId4"/>
              </a:rPr>
              <a:t>https://scoutingevent.com/082-pwd</a:t>
            </a:r>
            <a:endParaRPr lang="en-US" dirty="0"/>
          </a:p>
          <a:p>
            <a:r>
              <a:rPr lang="en-US" dirty="0"/>
              <a:t>Chess Tournaments</a:t>
            </a:r>
          </a:p>
          <a:p>
            <a:pPr lvl="1"/>
            <a:r>
              <a:rPr lang="en-US" dirty="0"/>
              <a:t>Cubs – 4 February 2023</a:t>
            </a:r>
          </a:p>
          <a:p>
            <a:pPr lvl="1"/>
            <a:r>
              <a:rPr lang="en-US" dirty="0"/>
              <a:t>SBSA – 11 February 2023</a:t>
            </a:r>
          </a:p>
        </p:txBody>
      </p:sp>
      <p:pic>
        <p:nvPicPr>
          <p:cNvPr id="4" name="Picture 3">
            <a:extLst>
              <a:ext uri="{FF2B5EF4-FFF2-40B4-BE49-F238E27FC236}">
                <a16:creationId xmlns:a16="http://schemas.microsoft.com/office/drawing/2014/main" id="{8F7E9424-6386-1574-CB22-54CF9C91B640}"/>
              </a:ext>
            </a:extLst>
          </p:cNvPr>
          <p:cNvPicPr>
            <a:picLocks noChangeAspect="1"/>
          </p:cNvPicPr>
          <p:nvPr/>
        </p:nvPicPr>
        <p:blipFill>
          <a:blip r:embed="rId5"/>
          <a:stretch>
            <a:fillRect/>
          </a:stretch>
        </p:blipFill>
        <p:spPr>
          <a:xfrm>
            <a:off x="9384083" y="1509203"/>
            <a:ext cx="2144850" cy="1993037"/>
          </a:xfrm>
          <a:prstGeom prst="rect">
            <a:avLst/>
          </a:prstGeom>
        </p:spPr>
      </p:pic>
      <p:pic>
        <p:nvPicPr>
          <p:cNvPr id="5" name="Picture 4">
            <a:extLst>
              <a:ext uri="{FF2B5EF4-FFF2-40B4-BE49-F238E27FC236}">
                <a16:creationId xmlns:a16="http://schemas.microsoft.com/office/drawing/2014/main" id="{1002A01F-2C50-F8E8-4160-9942BF28827A}"/>
              </a:ext>
            </a:extLst>
          </p:cNvPr>
          <p:cNvPicPr>
            <a:picLocks noChangeAspect="1"/>
          </p:cNvPicPr>
          <p:nvPr/>
        </p:nvPicPr>
        <p:blipFill>
          <a:blip r:embed="rId6"/>
          <a:stretch>
            <a:fillRect/>
          </a:stretch>
        </p:blipFill>
        <p:spPr>
          <a:xfrm>
            <a:off x="8144522" y="4447713"/>
            <a:ext cx="2311986" cy="2311986"/>
          </a:xfrm>
          <a:prstGeom prst="rect">
            <a:avLst/>
          </a:prstGeom>
        </p:spPr>
      </p:pic>
    </p:spTree>
    <p:extLst>
      <p:ext uri="{BB962C8B-B14F-4D97-AF65-F5344CB8AC3E}">
        <p14:creationId xmlns:p14="http://schemas.microsoft.com/office/powerpoint/2010/main" val="216366623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xfrm>
            <a:off x="1051984" y="2304095"/>
            <a:ext cx="10515601" cy="1325564"/>
          </a:xfrm>
          <a:prstGeom prst="rect">
            <a:avLst/>
          </a:prstGeom>
        </p:spPr>
        <p:txBody>
          <a:bodyPr/>
          <a:lstStyle>
            <a:lvl1pPr algn="ctr">
              <a:defRPr>
                <a:effectLst>
                  <a:outerShdw blurRad="38100" dist="38100" dir="2700000" rotWithShape="0">
                    <a:srgbClr val="000000">
                      <a:alpha val="43137"/>
                    </a:srgbClr>
                  </a:outerShdw>
                </a:effectLst>
              </a:defRPr>
            </a:lvl1pPr>
          </a:lstStyle>
          <a:p>
            <a:r>
              <a:rPr b="1" dirty="0"/>
              <a:t>SCOUTS BSA Roundtable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xfrm>
            <a:off x="838200" y="365125"/>
            <a:ext cx="10515600" cy="1325563"/>
          </a:xfrm>
          <a:prstGeom prst="rect">
            <a:avLst/>
          </a:prstGeom>
        </p:spPr>
        <p:txBody>
          <a:bodyPr/>
          <a:lstStyle/>
          <a:p>
            <a:r>
              <a:rPr b="1" dirty="0"/>
              <a:t>Future Camporees</a:t>
            </a:r>
          </a:p>
        </p:txBody>
      </p:sp>
      <p:sp>
        <p:nvSpPr>
          <p:cNvPr id="135" name="Content Placeholder 2"/>
          <p:cNvSpPr txBox="1">
            <a:spLocks noGrp="1"/>
          </p:cNvSpPr>
          <p:nvPr>
            <p:ph type="body" sz="half" idx="1"/>
          </p:nvPr>
        </p:nvSpPr>
        <p:spPr>
          <a:xfrm>
            <a:off x="838199" y="1825625"/>
            <a:ext cx="5015486" cy="4351338"/>
          </a:xfrm>
          <a:prstGeom prst="rect">
            <a:avLst/>
          </a:prstGeom>
        </p:spPr>
        <p:txBody>
          <a:bodyPr/>
          <a:lstStyle/>
          <a:p>
            <a:pPr>
              <a:defRPr sz="3600"/>
            </a:pPr>
            <a:r>
              <a:rPr dirty="0"/>
              <a:t>Save the Dates!!!</a:t>
            </a:r>
          </a:p>
          <a:p>
            <a:pPr>
              <a:defRPr sz="1600"/>
            </a:pPr>
            <a:endParaRPr dirty="0"/>
          </a:p>
          <a:p>
            <a:pPr>
              <a:defRPr sz="2000"/>
            </a:pPr>
            <a:r>
              <a:rPr dirty="0"/>
              <a:t>George Mason </a:t>
            </a:r>
            <a:r>
              <a:rPr lang="en-US" dirty="0"/>
              <a:t>Fall </a:t>
            </a:r>
            <a:r>
              <a:rPr dirty="0"/>
              <a:t>2022 Camporee – </a:t>
            </a:r>
            <a:r>
              <a:rPr lang="en-US" dirty="0"/>
              <a:t>October 28 - 30</a:t>
            </a:r>
            <a:r>
              <a:rPr dirty="0"/>
              <a:t>, 2022</a:t>
            </a:r>
          </a:p>
          <a:p>
            <a:pPr marL="685800" lvl="1" indent="-228600">
              <a:spcBef>
                <a:spcPts val="500"/>
              </a:spcBef>
              <a:defRPr sz="1600"/>
            </a:pPr>
            <a:r>
              <a:rPr lang="en-US" dirty="0"/>
              <a:t>Pioneering </a:t>
            </a:r>
            <a:r>
              <a:rPr dirty="0"/>
              <a:t>Theme a</a:t>
            </a:r>
            <a:r>
              <a:rPr lang="en-US" dirty="0"/>
              <a:t>t Blue Ridge Regional Park</a:t>
            </a:r>
            <a:endParaRPr sz="2400" dirty="0"/>
          </a:p>
          <a:p>
            <a:pPr>
              <a:defRPr sz="2000"/>
            </a:pPr>
            <a:r>
              <a:rPr dirty="0"/>
              <a:t>George Mason </a:t>
            </a:r>
            <a:r>
              <a:rPr lang="en-US" dirty="0"/>
              <a:t>Spring</a:t>
            </a:r>
            <a:r>
              <a:rPr dirty="0"/>
              <a:t> 202</a:t>
            </a:r>
            <a:r>
              <a:rPr lang="en-US" dirty="0"/>
              <a:t>3</a:t>
            </a:r>
            <a:r>
              <a:rPr dirty="0"/>
              <a:t> Camporee – </a:t>
            </a:r>
            <a:r>
              <a:rPr lang="en-US" dirty="0"/>
              <a:t>May 5-7</a:t>
            </a:r>
            <a:r>
              <a:rPr dirty="0"/>
              <a:t>, 202</a:t>
            </a:r>
            <a:r>
              <a:rPr lang="en-US" dirty="0"/>
              <a:t>3</a:t>
            </a:r>
            <a:endParaRPr dirty="0"/>
          </a:p>
          <a:p>
            <a:pPr marL="685800" lvl="1" indent="-228600">
              <a:spcBef>
                <a:spcPts val="500"/>
              </a:spcBef>
              <a:defRPr sz="1600"/>
            </a:pPr>
            <a:r>
              <a:rPr dirty="0"/>
              <a:t>Theme and Site TBD</a:t>
            </a:r>
            <a:endParaRPr sz="2400" dirty="0"/>
          </a:p>
          <a:p>
            <a:pPr>
              <a:defRPr sz="1600"/>
            </a:pPr>
            <a:endParaRPr sz="2400" dirty="0"/>
          </a:p>
          <a:p>
            <a:pPr>
              <a:defRPr sz="1600"/>
            </a:pPr>
            <a:r>
              <a:rPr dirty="0"/>
              <a:t>Please factor this into unit calendars/planning.</a:t>
            </a:r>
          </a:p>
          <a:p>
            <a:pPr>
              <a:defRPr sz="1600"/>
            </a:pPr>
            <a:endParaRPr dirty="0"/>
          </a:p>
          <a:p>
            <a:pPr>
              <a:defRPr sz="1600"/>
            </a:pPr>
            <a:r>
              <a:rPr dirty="0"/>
              <a:t>Scouts are loyal – including loyalty to District activities.</a:t>
            </a:r>
          </a:p>
        </p:txBody>
      </p:sp>
      <p:pic>
        <p:nvPicPr>
          <p:cNvPr id="136" name="Picture 4" descr="Picture 4"/>
          <p:cNvPicPr>
            <a:picLocks noChangeAspect="1"/>
          </p:cNvPicPr>
          <p:nvPr/>
        </p:nvPicPr>
        <p:blipFill>
          <a:blip r:embed="rId2"/>
          <a:srcRect l="4237" r="6810"/>
          <a:stretch>
            <a:fillRect/>
          </a:stretch>
        </p:blipFill>
        <p:spPr>
          <a:xfrm>
            <a:off x="6338315" y="1513490"/>
            <a:ext cx="5538159" cy="4663427"/>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FAC4-7F0D-4F04-80FB-6395B06BD5B7}"/>
              </a:ext>
            </a:extLst>
          </p:cNvPr>
          <p:cNvSpPr>
            <a:spLocks noGrp="1"/>
          </p:cNvSpPr>
          <p:nvPr>
            <p:ph type="title"/>
          </p:nvPr>
        </p:nvSpPr>
        <p:spPr>
          <a:xfrm>
            <a:off x="720634" y="126060"/>
            <a:ext cx="10515600" cy="1020262"/>
          </a:xfrm>
        </p:spPr>
        <p:txBody>
          <a:bodyPr/>
          <a:lstStyle/>
          <a:p>
            <a:r>
              <a:rPr lang="en-US" b="1" dirty="0"/>
              <a:t>District Life to Eagle Seminar</a:t>
            </a:r>
          </a:p>
        </p:txBody>
      </p:sp>
      <p:sp>
        <p:nvSpPr>
          <p:cNvPr id="3" name="Content Placeholder 2">
            <a:extLst>
              <a:ext uri="{FF2B5EF4-FFF2-40B4-BE49-F238E27FC236}">
                <a16:creationId xmlns:a16="http://schemas.microsoft.com/office/drawing/2014/main" id="{3E019B8B-CA7E-466D-B304-B27403471A82}"/>
              </a:ext>
            </a:extLst>
          </p:cNvPr>
          <p:cNvSpPr>
            <a:spLocks noGrp="1"/>
          </p:cNvSpPr>
          <p:nvPr>
            <p:ph idx="1"/>
          </p:nvPr>
        </p:nvSpPr>
        <p:spPr>
          <a:xfrm>
            <a:off x="4047214" y="1205363"/>
            <a:ext cx="7858233" cy="2056130"/>
          </a:xfrm>
        </p:spPr>
        <p:txBody>
          <a:bodyPr>
            <a:normAutofit/>
          </a:bodyPr>
          <a:lstStyle/>
          <a:p>
            <a:r>
              <a:rPr lang="en-US" b="1" dirty="0"/>
              <a:t>Saturday, 24 September 2022</a:t>
            </a:r>
            <a:endParaRPr lang="en-US" dirty="0"/>
          </a:p>
          <a:p>
            <a:r>
              <a:rPr lang="en-US" b="1" dirty="0"/>
              <a:t>1:00 to 4:00 p.m.</a:t>
            </a:r>
            <a:endParaRPr lang="en-US" dirty="0"/>
          </a:p>
          <a:p>
            <a:r>
              <a:rPr lang="en-US" b="1" dirty="0"/>
              <a:t>Christ Lutheran Church, 3810 Meredith Drive, Fairfax, VA.  Check-in starts at 12:30 p.m.</a:t>
            </a:r>
          </a:p>
          <a:p>
            <a:endParaRPr lang="en-US" dirty="0"/>
          </a:p>
        </p:txBody>
      </p:sp>
      <p:pic>
        <p:nvPicPr>
          <p:cNvPr id="9" name="Picture 8" descr="A close up of a sign&#10;&#10;Description generated with very high confidence">
            <a:extLst>
              <a:ext uri="{FF2B5EF4-FFF2-40B4-BE49-F238E27FC236}">
                <a16:creationId xmlns:a16="http://schemas.microsoft.com/office/drawing/2014/main" id="{5453816A-EBA4-46A7-B0ED-ABB67D793949}"/>
              </a:ext>
            </a:extLst>
          </p:cNvPr>
          <p:cNvPicPr/>
          <p:nvPr/>
        </p:nvPicPr>
        <p:blipFill>
          <a:blip r:embed="rId2">
            <a:extLst>
              <a:ext uri="{28A0092B-C50C-407E-A947-70E740481C1C}">
                <a14:useLocalDpi xmlns:a14="http://schemas.microsoft.com/office/drawing/2010/main" val="0"/>
              </a:ext>
            </a:extLst>
          </a:blip>
          <a:stretch>
            <a:fillRect/>
          </a:stretch>
        </p:blipFill>
        <p:spPr>
          <a:xfrm>
            <a:off x="818985" y="1065475"/>
            <a:ext cx="2043485" cy="2323813"/>
          </a:xfrm>
          <a:prstGeom prst="rect">
            <a:avLst/>
          </a:prstGeom>
        </p:spPr>
      </p:pic>
      <p:sp>
        <p:nvSpPr>
          <p:cNvPr id="15" name="TextBox 14">
            <a:extLst>
              <a:ext uri="{FF2B5EF4-FFF2-40B4-BE49-F238E27FC236}">
                <a16:creationId xmlns:a16="http://schemas.microsoft.com/office/drawing/2014/main" id="{BD17EEEB-6990-4160-979C-1760F2989DB1}"/>
              </a:ext>
            </a:extLst>
          </p:cNvPr>
          <p:cNvSpPr txBox="1"/>
          <p:nvPr/>
        </p:nvSpPr>
        <p:spPr>
          <a:xfrm>
            <a:off x="151074" y="3468712"/>
            <a:ext cx="424599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Who should attend: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Life Scouts or advanced Star Scouts who want to pursue the Eagle Rank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Eagle advisors, coaches or unit leaders that haven’t attended a seminar in two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Parents of Scouts working on Eagle or other adults interested in Scouting</a:t>
            </a:r>
          </a:p>
        </p:txBody>
      </p:sp>
      <p:sp>
        <p:nvSpPr>
          <p:cNvPr id="16" name="TextBox 15">
            <a:extLst>
              <a:ext uri="{FF2B5EF4-FFF2-40B4-BE49-F238E27FC236}">
                <a16:creationId xmlns:a16="http://schemas.microsoft.com/office/drawing/2014/main" id="{402CCAF4-D785-4100-A436-86F99F29D06A}"/>
              </a:ext>
            </a:extLst>
          </p:cNvPr>
          <p:cNvSpPr txBox="1"/>
          <p:nvPr/>
        </p:nvSpPr>
        <p:spPr>
          <a:xfrm>
            <a:off x="4333767" y="3745712"/>
            <a:ext cx="785823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Registration applications must be received by Thursday, 22 September 2022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Fees ($5 per person) will be collected at registration.  Registrations ensure adequate handouts and refreshments.  To register go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https://scoutingevent.com/082-59744</a:t>
            </a: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Any questions contact Jack Lundin at 703-938-0369. </a:t>
            </a:r>
          </a:p>
        </p:txBody>
      </p:sp>
    </p:spTree>
    <p:extLst>
      <p:ext uri="{BB962C8B-B14F-4D97-AF65-F5344CB8AC3E}">
        <p14:creationId xmlns:p14="http://schemas.microsoft.com/office/powerpoint/2010/main" val="28516420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271762" y="714802"/>
            <a:ext cx="7600768" cy="1097281"/>
          </a:xfrm>
          <a:prstGeom prst="rect">
            <a:avLst/>
          </a:prstGeom>
        </p:spPr>
        <p:txBody>
          <a:bodyPr>
            <a:normAutofit fontScale="90000"/>
          </a:bodyPr>
          <a:lstStyle/>
          <a:p>
            <a:r>
              <a:rPr b="1" dirty="0"/>
              <a:t>Training</a:t>
            </a:r>
            <a:r>
              <a:rPr lang="en-US" b="1" dirty="0"/>
              <a:t> </a:t>
            </a:r>
            <a:r>
              <a:rPr lang="en-US" sz="2200" b="1" u="sng" dirty="0">
                <a:solidFill>
                  <a:srgbClr val="2409ED"/>
                </a:solidFill>
              </a:rPr>
              <a:t>https://www.ncacbsa.org/george-mason/training</a:t>
            </a:r>
            <a:br>
              <a:rPr lang="en-US" b="1" dirty="0"/>
            </a:br>
            <a:endParaRPr b="1" dirty="0"/>
          </a:p>
        </p:txBody>
      </p:sp>
      <p:pic>
        <p:nvPicPr>
          <p:cNvPr id="140" name="Picture 4" descr="Picture 4"/>
          <p:cNvPicPr>
            <a:picLocks noChangeAspect="1"/>
          </p:cNvPicPr>
          <p:nvPr/>
        </p:nvPicPr>
        <p:blipFill>
          <a:blip r:embed="rId2"/>
          <a:srcRect l="4616" r="15757"/>
          <a:stretch>
            <a:fillRect/>
          </a:stretch>
        </p:blipFill>
        <p:spPr>
          <a:xfrm>
            <a:off x="7768046" y="1"/>
            <a:ext cx="442389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71762" y="1033258"/>
            <a:ext cx="8588774" cy="558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20000"/>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00000"/>
              </a:lnSpc>
              <a:spcBef>
                <a:spcPts val="0"/>
              </a:spcBef>
              <a:defRPr sz="3600"/>
            </a:pPr>
            <a:r>
              <a:rPr lang="en-US" sz="1600" b="1" dirty="0">
                <a:solidFill>
                  <a:schemeClr val="tx1"/>
                </a:solidFill>
              </a:rPr>
              <a:t>Cub Leader Position Specific (C40) </a:t>
            </a:r>
            <a:r>
              <a:rPr lang="en-US" sz="1600" dirty="0">
                <a:solidFill>
                  <a:schemeClr val="tx1"/>
                </a:solidFill>
              </a:rPr>
              <a:t>- 09/24/22 - Herndon, VA</a:t>
            </a:r>
          </a:p>
          <a:p>
            <a:pPr lvl="4" indent="0" hangingPunct="1">
              <a:lnSpc>
                <a:spcPct val="100000"/>
              </a:lnSpc>
              <a:spcBef>
                <a:spcPts val="0"/>
              </a:spcBef>
              <a:defRPr sz="3600"/>
            </a:pPr>
            <a:endParaRPr lang="en-US" sz="1600" dirty="0">
              <a:solidFill>
                <a:schemeClr val="tx1"/>
              </a:solidFill>
            </a:endParaRPr>
          </a:p>
          <a:p>
            <a:pPr lvl="4" indent="0" hangingPunct="1">
              <a:lnSpc>
                <a:spcPct val="100000"/>
              </a:lnSpc>
              <a:spcBef>
                <a:spcPts val="0"/>
              </a:spcBef>
              <a:defRPr sz="3600"/>
            </a:pPr>
            <a:r>
              <a:rPr lang="en-US" sz="1600" b="1" dirty="0">
                <a:solidFill>
                  <a:schemeClr val="tx1"/>
                </a:solidFill>
              </a:rPr>
              <a:t>Cub Scout Den Leader Specific (C42) </a:t>
            </a:r>
            <a:r>
              <a:rPr lang="en-US" sz="1600" dirty="0">
                <a:solidFill>
                  <a:schemeClr val="tx1"/>
                </a:solidFill>
              </a:rPr>
              <a:t>- 09/24/22 - Herndon, VA</a:t>
            </a:r>
          </a:p>
          <a:p>
            <a:pPr lvl="4" indent="0" hangingPunct="1">
              <a:lnSpc>
                <a:spcPct val="100000"/>
              </a:lnSpc>
              <a:spcBef>
                <a:spcPts val="0"/>
              </a:spcBef>
              <a:defRPr sz="3600"/>
            </a:pPr>
            <a:endParaRPr lang="en-US" sz="1600" b="1" dirty="0">
              <a:solidFill>
                <a:schemeClr val="tx1"/>
              </a:solidFill>
            </a:endParaRPr>
          </a:p>
          <a:p>
            <a:pPr lvl="4" indent="0" hangingPunct="1">
              <a:lnSpc>
                <a:spcPct val="100000"/>
              </a:lnSpc>
              <a:spcBef>
                <a:spcPts val="0"/>
              </a:spcBef>
              <a:defRPr sz="3600"/>
            </a:pPr>
            <a:r>
              <a:rPr lang="en-US" sz="1600" b="1" dirty="0">
                <a:solidFill>
                  <a:schemeClr val="tx1"/>
                </a:solidFill>
              </a:rPr>
              <a:t>Basic Adult Leader Outdoor Orientation (BALOO;C32)</a:t>
            </a:r>
          </a:p>
          <a:p>
            <a:pPr lvl="4" indent="0" hangingPunct="1">
              <a:lnSpc>
                <a:spcPct val="100000"/>
              </a:lnSpc>
              <a:spcBef>
                <a:spcPts val="0"/>
              </a:spcBef>
              <a:defRPr sz="3600"/>
            </a:pPr>
            <a:r>
              <a:rPr lang="en-US" sz="1600" b="1" dirty="0">
                <a:solidFill>
                  <a:schemeClr val="tx1"/>
                </a:solidFill>
              </a:rPr>
              <a:t>  - </a:t>
            </a:r>
            <a:r>
              <a:rPr lang="en-US" sz="1600" dirty="0">
                <a:solidFill>
                  <a:schemeClr val="tx1"/>
                </a:solidFill>
              </a:rPr>
              <a:t>10/01/22 – 10/02/22 - Huntingtown, MD</a:t>
            </a:r>
          </a:p>
          <a:p>
            <a:pPr lvl="4" indent="0" hangingPunct="1">
              <a:lnSpc>
                <a:spcPct val="100000"/>
              </a:lnSpc>
              <a:spcBef>
                <a:spcPts val="0"/>
              </a:spcBef>
              <a:defRPr sz="3600"/>
            </a:pPr>
            <a:r>
              <a:rPr lang="en-US" sz="1600" dirty="0">
                <a:solidFill>
                  <a:schemeClr val="tx1"/>
                </a:solidFill>
              </a:rPr>
              <a:t>  - 10/15/22 – 10/16/22 - Reston, VA</a:t>
            </a:r>
          </a:p>
          <a:p>
            <a:pPr lvl="4" indent="0" hangingPunct="1">
              <a:lnSpc>
                <a:spcPct val="100000"/>
              </a:lnSpc>
              <a:spcBef>
                <a:spcPts val="0"/>
              </a:spcBef>
              <a:defRPr sz="3600"/>
            </a:pPr>
            <a:endParaRPr lang="en-US" sz="1600" b="1" dirty="0">
              <a:solidFill>
                <a:schemeClr val="tx1"/>
              </a:solidFill>
            </a:endParaRPr>
          </a:p>
          <a:p>
            <a:pPr lvl="4" indent="0" hangingPunct="1">
              <a:lnSpc>
                <a:spcPct val="100000"/>
              </a:lnSpc>
              <a:spcBef>
                <a:spcPts val="0"/>
              </a:spcBef>
              <a:defRPr sz="3600"/>
            </a:pPr>
            <a:r>
              <a:rPr lang="en-US" sz="1600" b="1" dirty="0">
                <a:solidFill>
                  <a:schemeClr val="tx1"/>
                </a:solidFill>
              </a:rPr>
              <a:t>Introduction to Outdoor Leadership Skills (IOLS; S11)</a:t>
            </a:r>
          </a:p>
          <a:p>
            <a:pPr lvl="4" indent="0" hangingPunct="1">
              <a:lnSpc>
                <a:spcPct val="100000"/>
              </a:lnSpc>
              <a:spcBef>
                <a:spcPts val="0"/>
              </a:spcBef>
              <a:defRPr sz="3600"/>
            </a:pPr>
            <a:r>
              <a:rPr lang="en-US" sz="1600" dirty="0">
                <a:solidFill>
                  <a:schemeClr val="tx1"/>
                </a:solidFill>
              </a:rPr>
              <a:t>  - 10/01/22 - 10/02/22 - Camp Snyder, Haymarket, VA</a:t>
            </a:r>
          </a:p>
          <a:p>
            <a:pPr lvl="4" indent="0" hangingPunct="1">
              <a:lnSpc>
                <a:spcPct val="100000"/>
              </a:lnSpc>
              <a:spcBef>
                <a:spcPts val="0"/>
              </a:spcBef>
              <a:defRPr sz="3600"/>
            </a:pPr>
            <a:endParaRPr lang="en-US" sz="1600" b="1" dirty="0">
              <a:solidFill>
                <a:schemeClr val="tx1"/>
              </a:solidFill>
            </a:endParaRPr>
          </a:p>
          <a:p>
            <a:pPr lvl="4" indent="0" hangingPunct="1">
              <a:lnSpc>
                <a:spcPct val="100000"/>
              </a:lnSpc>
              <a:spcBef>
                <a:spcPts val="0"/>
              </a:spcBef>
              <a:defRPr sz="3600"/>
            </a:pPr>
            <a:r>
              <a:rPr lang="en-US" sz="1600" b="1" dirty="0">
                <a:solidFill>
                  <a:schemeClr val="tx1"/>
                </a:solidFill>
              </a:rPr>
              <a:t>Back Country Outdoor Leadership Skills (BCOLS)</a:t>
            </a:r>
          </a:p>
          <a:p>
            <a:pPr lvl="4" indent="0" hangingPunct="1">
              <a:lnSpc>
                <a:spcPct val="100000"/>
              </a:lnSpc>
              <a:spcBef>
                <a:spcPts val="0"/>
              </a:spcBef>
              <a:defRPr sz="3600"/>
            </a:pPr>
            <a:r>
              <a:rPr lang="en-US" sz="1600" dirty="0">
                <a:solidFill>
                  <a:schemeClr val="tx1"/>
                </a:solidFill>
              </a:rPr>
              <a:t>  - 09/24/22 (Alexandria, VA) &amp; 10/22/22 - 10/23/22 (Camp Big Mac)</a:t>
            </a:r>
          </a:p>
          <a:p>
            <a:pPr lvl="2" indent="0" hangingPunct="1">
              <a:lnSpc>
                <a:spcPct val="100000"/>
              </a:lnSpc>
              <a:spcBef>
                <a:spcPts val="0"/>
              </a:spcBef>
              <a:defRPr sz="3600"/>
            </a:pPr>
            <a:endParaRPr lang="en-US" sz="1600" b="1" dirty="0">
              <a:solidFill>
                <a:schemeClr val="tx1"/>
              </a:solidFill>
            </a:endParaRPr>
          </a:p>
          <a:p>
            <a:pPr lvl="2" indent="0" hangingPunct="1">
              <a:lnSpc>
                <a:spcPct val="100000"/>
              </a:lnSpc>
              <a:spcBef>
                <a:spcPts val="0"/>
              </a:spcBef>
              <a:defRPr sz="3600"/>
            </a:pPr>
            <a:r>
              <a:rPr lang="en-US" sz="1600" b="1" dirty="0">
                <a:solidFill>
                  <a:schemeClr val="tx1"/>
                </a:solidFill>
              </a:rPr>
              <a:t>National Youth Leadership Training (NYLT; S78)</a:t>
            </a:r>
          </a:p>
          <a:p>
            <a:pPr lvl="2" indent="0" hangingPunct="1">
              <a:lnSpc>
                <a:spcPct val="100000"/>
              </a:lnSpc>
              <a:spcBef>
                <a:spcPts val="0"/>
              </a:spcBef>
              <a:defRPr sz="3600"/>
            </a:pPr>
            <a:r>
              <a:rPr lang="en-US" sz="1600" dirty="0">
                <a:solidFill>
                  <a:schemeClr val="tx1"/>
                </a:solidFill>
              </a:rPr>
              <a:t>  - 01/20/23 - 01/23/23 &amp; 01/27/23 - 01/29/23 - Camp Snyder, Haymarket, VA</a:t>
            </a:r>
          </a:p>
          <a:p>
            <a:pPr lvl="2" indent="0" hangingPunct="1">
              <a:lnSpc>
                <a:spcPct val="100000"/>
              </a:lnSpc>
              <a:spcBef>
                <a:spcPts val="0"/>
              </a:spcBef>
              <a:defRPr sz="3600"/>
            </a:pPr>
            <a:endParaRPr lang="en-US" sz="1600" b="1" dirty="0">
              <a:solidFill>
                <a:schemeClr val="tx1"/>
              </a:solidFill>
            </a:endParaRPr>
          </a:p>
          <a:p>
            <a:pPr lvl="2" indent="0" hangingPunct="1">
              <a:lnSpc>
                <a:spcPct val="100000"/>
              </a:lnSpc>
              <a:spcBef>
                <a:spcPts val="0"/>
              </a:spcBef>
              <a:defRPr sz="3600"/>
            </a:pPr>
            <a:r>
              <a:rPr lang="en-US" sz="1600" b="1" dirty="0">
                <a:solidFill>
                  <a:schemeClr val="tx1"/>
                </a:solidFill>
              </a:rPr>
              <a:t>Outdoor Ethics/Leave No Trace (D78)</a:t>
            </a:r>
          </a:p>
          <a:p>
            <a:pPr lvl="2" indent="0" hangingPunct="1">
              <a:lnSpc>
                <a:spcPct val="100000"/>
              </a:lnSpc>
              <a:spcBef>
                <a:spcPts val="0"/>
              </a:spcBef>
              <a:defRPr sz="3600"/>
            </a:pPr>
            <a:r>
              <a:rPr lang="en-US" sz="1600" dirty="0">
                <a:solidFill>
                  <a:schemeClr val="tx1"/>
                </a:solidFill>
              </a:rPr>
              <a:t>  - 09/18/22 - TREAD Lightly! Trainer Course, Bryans Road, MD</a:t>
            </a:r>
          </a:p>
          <a:p>
            <a:pPr lvl="2" indent="0" hangingPunct="1">
              <a:lnSpc>
                <a:spcPct val="100000"/>
              </a:lnSpc>
              <a:spcBef>
                <a:spcPts val="0"/>
              </a:spcBef>
              <a:defRPr sz="3600"/>
            </a:pPr>
            <a:r>
              <a:rPr lang="en-US" sz="1600" dirty="0">
                <a:solidFill>
                  <a:schemeClr val="tx1"/>
                </a:solidFill>
              </a:rPr>
              <a:t>  - 09/26/22 (Introduction), Virtual &amp; 10/01/22 (Fieldwork), Germantown, MD</a:t>
            </a:r>
          </a:p>
          <a:p>
            <a:pPr lvl="2" indent="0" hangingPunct="1">
              <a:lnSpc>
                <a:spcPct val="100000"/>
              </a:lnSpc>
              <a:spcBef>
                <a:spcPts val="0"/>
              </a:spcBef>
              <a:defRPr sz="3600"/>
            </a:pPr>
            <a:r>
              <a:rPr lang="en-US" sz="1600" dirty="0">
                <a:solidFill>
                  <a:schemeClr val="tx1"/>
                </a:solidFill>
              </a:rPr>
              <a:t>  - 10/17/22 (Introduction), Virtual &amp; 10/22/22 (Fieldwork), Camp Snyder, Haymarket, VA</a:t>
            </a:r>
          </a:p>
          <a:p>
            <a:pPr lvl="2" indent="0" hangingPunct="1">
              <a:lnSpc>
                <a:spcPct val="100000"/>
              </a:lnSpc>
              <a:spcBef>
                <a:spcPts val="0"/>
              </a:spcBef>
              <a:defRPr sz="3600"/>
            </a:pPr>
            <a:endParaRPr lang="en-US" sz="1600" dirty="0">
              <a:solidFill>
                <a:schemeClr val="tx1"/>
              </a:solidFill>
            </a:endParaRPr>
          </a:p>
          <a:p>
            <a:pPr lvl="2" indent="0" hangingPunct="1">
              <a:lnSpc>
                <a:spcPct val="100000"/>
              </a:lnSpc>
              <a:spcBef>
                <a:spcPts val="0"/>
              </a:spcBef>
              <a:defRPr sz="3600"/>
            </a:pPr>
            <a:r>
              <a:rPr lang="en-US" sz="1600" b="1" dirty="0">
                <a:solidFill>
                  <a:schemeClr val="tx1"/>
                </a:solidFill>
              </a:rPr>
              <a:t>Powderhorn (P50) - 08/26/22 - 08/28/22 - Camp St. Charles, Newburg, MD</a:t>
            </a:r>
          </a:p>
          <a:p>
            <a:pPr lvl="2" indent="0" hangingPunct="1">
              <a:lnSpc>
                <a:spcPct val="100000"/>
              </a:lnSpc>
              <a:spcBef>
                <a:spcPts val="0"/>
              </a:spcBef>
              <a:defRPr sz="3600"/>
            </a:pPr>
            <a:endParaRPr lang="en-US" sz="1600" b="1" dirty="0">
              <a:solidFill>
                <a:schemeClr val="tx1"/>
              </a:solidFill>
            </a:endParaRPr>
          </a:p>
          <a:p>
            <a:pPr lvl="2" indent="0" hangingPunct="1">
              <a:lnSpc>
                <a:spcPct val="100000"/>
              </a:lnSpc>
              <a:spcBef>
                <a:spcPts val="0"/>
              </a:spcBef>
              <a:defRPr sz="3600"/>
            </a:pPr>
            <a:r>
              <a:rPr lang="en-US" sz="1600" b="1" dirty="0">
                <a:solidFill>
                  <a:schemeClr val="tx1"/>
                </a:solidFill>
              </a:rPr>
              <a:t>Mental Health First Aid </a:t>
            </a:r>
            <a:r>
              <a:rPr lang="en-US" sz="1600" u="sng" dirty="0">
                <a:solidFill>
                  <a:srgbClr val="1C07B9"/>
                </a:solidFill>
              </a:rPr>
              <a:t>https://www.fairfaxcounty.gov/hscode/ereg/Registration.aspx?groupID=47</a:t>
            </a:r>
          </a:p>
          <a:p>
            <a:pPr lvl="4" indent="0" hangingPunct="1">
              <a:lnSpc>
                <a:spcPct val="100000"/>
              </a:lnSpc>
              <a:spcBef>
                <a:spcPts val="0"/>
              </a:spcBef>
              <a:defRPr sz="3600"/>
            </a:pPr>
            <a:r>
              <a:rPr lang="en-US" sz="1600" dirty="0">
                <a:solidFill>
                  <a:schemeClr val="tx1"/>
                </a:solidFill>
              </a:rPr>
              <a:t>   - 09/01/22 Adult (Virtual) – 9am – 3:30pm</a:t>
            </a:r>
          </a:p>
          <a:p>
            <a:pPr lvl="4" indent="0" hangingPunct="1">
              <a:lnSpc>
                <a:spcPct val="100000"/>
              </a:lnSpc>
              <a:spcBef>
                <a:spcPts val="0"/>
              </a:spcBef>
              <a:defRPr sz="3600"/>
            </a:pPr>
            <a:r>
              <a:rPr lang="en-US" sz="1600" dirty="0">
                <a:solidFill>
                  <a:schemeClr val="tx1"/>
                </a:solidFill>
              </a:rPr>
              <a:t>   - 09/10/22 Youth (Virtual) – 9am – 3:30pm</a:t>
            </a:r>
          </a:p>
          <a:p>
            <a:pPr lvl="4" indent="0" hangingPunct="1">
              <a:defRPr sz="3600"/>
            </a:pPr>
            <a:endParaRPr lang="en-US" sz="1600" dirty="0">
              <a:solidFill>
                <a:schemeClr val="tx1"/>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BD18-9B8E-4818-98FA-2EBE2B5C7F51}"/>
              </a:ext>
            </a:extLst>
          </p:cNvPr>
          <p:cNvSpPr>
            <a:spLocks noGrp="1"/>
          </p:cNvSpPr>
          <p:nvPr>
            <p:ph type="title"/>
          </p:nvPr>
        </p:nvSpPr>
        <p:spPr>
          <a:xfrm>
            <a:off x="346104" y="134092"/>
            <a:ext cx="11499791" cy="1382508"/>
          </a:xfrm>
        </p:spPr>
        <p:txBody>
          <a:bodyPr>
            <a:normAutofit/>
          </a:bodyPr>
          <a:lstStyle/>
          <a:p>
            <a:r>
              <a:rPr lang="en-US" dirty="0"/>
              <a:t>NYLT 2022 Program year is complete</a:t>
            </a:r>
            <a:br>
              <a:rPr lang="en-US" dirty="0"/>
            </a:br>
            <a:endParaRPr lang="en-US" dirty="0"/>
          </a:p>
        </p:txBody>
      </p:sp>
      <p:pic>
        <p:nvPicPr>
          <p:cNvPr id="4" name="Picture 3">
            <a:extLst>
              <a:ext uri="{FF2B5EF4-FFF2-40B4-BE49-F238E27FC236}">
                <a16:creationId xmlns:a16="http://schemas.microsoft.com/office/drawing/2014/main" id="{8813B3D4-F97D-4614-8517-4E98F1614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95" y="3072248"/>
            <a:ext cx="2218201" cy="2880493"/>
          </a:xfrm>
          <a:prstGeom prst="rect">
            <a:avLst/>
          </a:prstGeom>
          <a:effectLst>
            <a:outerShdw blurRad="50800" dist="38100" dir="2700000" algn="tl" rotWithShape="0">
              <a:prstClr val="black">
                <a:alpha val="40000"/>
              </a:prstClr>
            </a:outerShdw>
          </a:effectLst>
        </p:spPr>
      </p:pic>
      <p:sp>
        <p:nvSpPr>
          <p:cNvPr id="15" name="Content Placeholder 8">
            <a:extLst>
              <a:ext uri="{FF2B5EF4-FFF2-40B4-BE49-F238E27FC236}">
                <a16:creationId xmlns:a16="http://schemas.microsoft.com/office/drawing/2014/main" id="{688BD981-13F6-40D6-B7D1-7945D943497A}"/>
              </a:ext>
            </a:extLst>
          </p:cNvPr>
          <p:cNvSpPr txBox="1">
            <a:spLocks/>
          </p:cNvSpPr>
          <p:nvPr/>
        </p:nvSpPr>
        <p:spPr>
          <a:xfrm>
            <a:off x="-241239" y="6354815"/>
            <a:ext cx="5784790" cy="369093"/>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200" dirty="0"/>
              <a:t>Questions? Email </a:t>
            </a:r>
            <a:r>
              <a:rPr lang="en-US" sz="2200" dirty="0">
                <a:hlinkClick r:id="rId3"/>
              </a:rPr>
              <a:t>contact@my.NYLT.org</a:t>
            </a:r>
            <a:endParaRPr lang="en-US" sz="2200" dirty="0"/>
          </a:p>
        </p:txBody>
      </p:sp>
      <p:sp>
        <p:nvSpPr>
          <p:cNvPr id="10" name="Content Placeholder 8">
            <a:extLst>
              <a:ext uri="{FF2B5EF4-FFF2-40B4-BE49-F238E27FC236}">
                <a16:creationId xmlns:a16="http://schemas.microsoft.com/office/drawing/2014/main" id="{149D4F1B-D757-4CE2-BFF5-FF5054D39CA7}"/>
              </a:ext>
            </a:extLst>
          </p:cNvPr>
          <p:cNvSpPr txBox="1">
            <a:spLocks/>
          </p:cNvSpPr>
          <p:nvPr/>
        </p:nvSpPr>
        <p:spPr>
          <a:xfrm>
            <a:off x="101948" y="2782192"/>
            <a:ext cx="2435894" cy="426010"/>
          </a:xfrm>
          <a:prstGeom prst="rect">
            <a:avLst/>
          </a:prstGeom>
        </p:spPr>
        <p:txBody>
          <a:bodyPr vert="horz" lIns="91440" tIns="45720" rIns="91440" bIns="45720" numCol="1"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i="1" dirty="0"/>
              <a:t>Updated flyer coming soon</a:t>
            </a:r>
            <a:endParaRPr lang="nl-NL" sz="1400" i="1" dirty="0"/>
          </a:p>
        </p:txBody>
      </p:sp>
      <p:pic>
        <p:nvPicPr>
          <p:cNvPr id="13" name="Picture 12" descr="Logo&#10;&#10;Description automatically generated">
            <a:extLst>
              <a:ext uri="{FF2B5EF4-FFF2-40B4-BE49-F238E27FC236}">
                <a16:creationId xmlns:a16="http://schemas.microsoft.com/office/drawing/2014/main" id="{D795970A-BBC7-4C0D-B2E5-EEB8315E9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1734" y="299949"/>
            <a:ext cx="1308574" cy="1308574"/>
          </a:xfrm>
          <a:prstGeom prst="rect">
            <a:avLst/>
          </a:prstGeom>
        </p:spPr>
      </p:pic>
      <p:pic>
        <p:nvPicPr>
          <p:cNvPr id="19" name="Picture 18" descr="Qr code&#10;&#10;Description automatically generated">
            <a:extLst>
              <a:ext uri="{FF2B5EF4-FFF2-40B4-BE49-F238E27FC236}">
                <a16:creationId xmlns:a16="http://schemas.microsoft.com/office/drawing/2014/main" id="{160C3AC5-E4DF-4B6C-83B0-56AAA0B6E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3810" y="3208202"/>
            <a:ext cx="1777216" cy="1777216"/>
          </a:xfrm>
          <a:prstGeom prst="rect">
            <a:avLst/>
          </a:prstGeom>
        </p:spPr>
      </p:pic>
      <p:sp>
        <p:nvSpPr>
          <p:cNvPr id="21" name="Title 1">
            <a:extLst>
              <a:ext uri="{FF2B5EF4-FFF2-40B4-BE49-F238E27FC236}">
                <a16:creationId xmlns:a16="http://schemas.microsoft.com/office/drawing/2014/main" id="{D94C346E-BE87-41A3-9BD1-B6BA426A150E}"/>
              </a:ext>
            </a:extLst>
          </p:cNvPr>
          <p:cNvSpPr txBox="1">
            <a:spLocks/>
          </p:cNvSpPr>
          <p:nvPr/>
        </p:nvSpPr>
        <p:spPr>
          <a:xfrm>
            <a:off x="3198782" y="2885997"/>
            <a:ext cx="5474326" cy="17772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2023 Schedule will likely include:</a:t>
            </a:r>
          </a:p>
          <a:p>
            <a:pPr marL="342900" indent="-342900">
              <a:buFont typeface="Arial" panose="020B0604020202020204" pitchFamily="34" charset="0"/>
              <a:buChar char="•"/>
            </a:pPr>
            <a:r>
              <a:rPr lang="en-US" sz="2400" b="1" dirty="0"/>
              <a:t>1 winter course run over two weekends in January</a:t>
            </a:r>
          </a:p>
          <a:p>
            <a:pPr marL="342900" indent="-342900">
              <a:buFont typeface="Arial" panose="020B0604020202020204" pitchFamily="34" charset="0"/>
              <a:buChar char="•"/>
            </a:pPr>
            <a:r>
              <a:rPr lang="en-US" sz="2400" b="1" dirty="0"/>
              <a:t>4 summer courses</a:t>
            </a:r>
          </a:p>
        </p:txBody>
      </p:sp>
      <p:sp>
        <p:nvSpPr>
          <p:cNvPr id="24" name="Title 1">
            <a:extLst>
              <a:ext uri="{FF2B5EF4-FFF2-40B4-BE49-F238E27FC236}">
                <a16:creationId xmlns:a16="http://schemas.microsoft.com/office/drawing/2014/main" id="{782B06C7-D696-45CD-A132-E5B62F699646}"/>
              </a:ext>
            </a:extLst>
          </p:cNvPr>
          <p:cNvSpPr txBox="1">
            <a:spLocks/>
          </p:cNvSpPr>
          <p:nvPr/>
        </p:nvSpPr>
        <p:spPr>
          <a:xfrm>
            <a:off x="982527" y="1352271"/>
            <a:ext cx="9326537" cy="981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NYLT ran 5 courses in 2022.</a:t>
            </a:r>
          </a:p>
          <a:p>
            <a:r>
              <a:rPr lang="en-US" sz="2800" b="1" dirty="0"/>
              <a:t>George Mason sent </a:t>
            </a:r>
            <a:r>
              <a:rPr lang="en-US" sz="2800" b="1" dirty="0">
                <a:solidFill>
                  <a:srgbClr val="FF0000"/>
                </a:solidFill>
              </a:rPr>
              <a:t>13 Scouts </a:t>
            </a:r>
            <a:r>
              <a:rPr lang="en-US" sz="2800" b="1" dirty="0"/>
              <a:t>to NYLT this summer and an additional </a:t>
            </a:r>
            <a:r>
              <a:rPr lang="en-US" sz="2800" b="1" dirty="0">
                <a:solidFill>
                  <a:srgbClr val="FF0000"/>
                </a:solidFill>
              </a:rPr>
              <a:t>6 Scouts staffed</a:t>
            </a:r>
            <a:r>
              <a:rPr lang="en-US" sz="2800" b="1" dirty="0"/>
              <a:t>!</a:t>
            </a:r>
          </a:p>
        </p:txBody>
      </p:sp>
    </p:spTree>
    <p:extLst>
      <p:ext uri="{BB962C8B-B14F-4D97-AF65-F5344CB8AC3E}">
        <p14:creationId xmlns:p14="http://schemas.microsoft.com/office/powerpoint/2010/main" val="110928689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1E3693E-696D-4534-AC94-20FA13AAD3EB}"/>
              </a:ext>
            </a:extLst>
          </p:cNvPr>
          <p:cNvSpPr txBox="1"/>
          <p:nvPr/>
        </p:nvSpPr>
        <p:spPr>
          <a:xfrm>
            <a:off x="358923" y="190768"/>
            <a:ext cx="11474154" cy="707886"/>
          </a:xfrm>
          <a:prstGeom prst="rect">
            <a:avLst/>
          </a:prstGeom>
          <a:noFill/>
        </p:spPr>
        <p:txBody>
          <a:bodyPr wrap="square" rtlCol="0">
            <a:spAutoFit/>
          </a:bodyPr>
          <a:lstStyle/>
          <a:p>
            <a:pPr algn="ctr"/>
            <a:r>
              <a:rPr lang="en-US" sz="4000" b="1" dirty="0"/>
              <a:t>2022 Wood Badge Registration NOW Open</a:t>
            </a:r>
          </a:p>
        </p:txBody>
      </p:sp>
      <p:pic>
        <p:nvPicPr>
          <p:cNvPr id="3" name="Picture 2">
            <a:extLst>
              <a:ext uri="{FF2B5EF4-FFF2-40B4-BE49-F238E27FC236}">
                <a16:creationId xmlns:a16="http://schemas.microsoft.com/office/drawing/2014/main" id="{C6215F42-FF5B-46D1-8CB7-9A50D6458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75" y="0"/>
            <a:ext cx="2051928" cy="4439833"/>
          </a:xfrm>
          <a:prstGeom prst="rect">
            <a:avLst/>
          </a:prstGeom>
        </p:spPr>
      </p:pic>
      <p:sp>
        <p:nvSpPr>
          <p:cNvPr id="10" name="TextBox 9">
            <a:extLst>
              <a:ext uri="{FF2B5EF4-FFF2-40B4-BE49-F238E27FC236}">
                <a16:creationId xmlns:a16="http://schemas.microsoft.com/office/drawing/2014/main" id="{7362CE22-7E02-492F-BA9E-3B2EBD829F6F}"/>
              </a:ext>
            </a:extLst>
          </p:cNvPr>
          <p:cNvSpPr txBox="1"/>
          <p:nvPr/>
        </p:nvSpPr>
        <p:spPr>
          <a:xfrm>
            <a:off x="273465" y="4767423"/>
            <a:ext cx="8776531" cy="1846659"/>
          </a:xfrm>
          <a:prstGeom prst="rect">
            <a:avLst/>
          </a:prstGeom>
          <a:solidFill>
            <a:srgbClr val="F8F8F8">
              <a:alpha val="67843"/>
            </a:srgbClr>
          </a:solidFill>
        </p:spPr>
        <p:txBody>
          <a:bodyPr wrap="square" rtlCol="0">
            <a:spAutoFit/>
          </a:bodyPr>
          <a:lstStyle/>
          <a:p>
            <a:pPr algn="ctr"/>
            <a:r>
              <a:rPr lang="en-US" b="1" i="1" u="sng" dirty="0">
                <a:solidFill>
                  <a:srgbClr val="C00000"/>
                </a:solidFill>
              </a:rPr>
              <a:t>Wood Badge could be postponed or delayed based on covid restrictions</a:t>
            </a:r>
          </a:p>
          <a:p>
            <a:r>
              <a:rPr lang="en-US" sz="1200" dirty="0"/>
              <a:t>Wood Badge is the Boy Scouts of America’s ultimate leadership training designed to meet the advanced leadership needs of Scouters in all aspects of the BSA, whether unit, district, or council level – from assistant den leaders to Scoutmasters, from Cubmasters to Venturing Advisors, from committee members to commissioners. It is a fun, energetic and inspiring course guaranteed to infuse your unit with fun and meaning – all designed to fulfill the mission of the BSA, and ensure our youth is getting everything they are promised from the program.</a:t>
            </a:r>
          </a:p>
          <a:p>
            <a:br>
              <a:rPr lang="en-US" sz="1200" dirty="0"/>
            </a:br>
            <a:r>
              <a:rPr lang="en-US" sz="1200" dirty="0"/>
              <a:t>QUESTIONS?</a:t>
            </a:r>
            <a:br>
              <a:rPr lang="en-US" sz="1200" dirty="0"/>
            </a:br>
            <a:r>
              <a:rPr lang="en-US" sz="1200" dirty="0"/>
              <a:t>For information about specific courses, contact the Course Director listed above. </a:t>
            </a:r>
            <a:endParaRPr lang="en-US" sz="1000" i="1" dirty="0"/>
          </a:p>
        </p:txBody>
      </p:sp>
      <p:sp>
        <p:nvSpPr>
          <p:cNvPr id="13" name="TextBox 12">
            <a:extLst>
              <a:ext uri="{FF2B5EF4-FFF2-40B4-BE49-F238E27FC236}">
                <a16:creationId xmlns:a16="http://schemas.microsoft.com/office/drawing/2014/main" id="{CC09C5B1-3A90-426A-B71E-24335B5BDFAE}"/>
              </a:ext>
            </a:extLst>
          </p:cNvPr>
          <p:cNvSpPr txBox="1"/>
          <p:nvPr/>
        </p:nvSpPr>
        <p:spPr>
          <a:xfrm>
            <a:off x="2294081" y="1111270"/>
            <a:ext cx="6236908" cy="1846659"/>
          </a:xfrm>
          <a:prstGeom prst="rect">
            <a:avLst/>
          </a:prstGeom>
          <a:noFill/>
        </p:spPr>
        <p:txBody>
          <a:bodyPr wrap="square" rtlCol="0">
            <a:spAutoFit/>
          </a:bodyPr>
          <a:lstStyle/>
          <a:p>
            <a:pPr algn="ctr"/>
            <a:r>
              <a:rPr lang="en-US" sz="3200" dirty="0"/>
              <a:t>Fall Course</a:t>
            </a:r>
          </a:p>
          <a:p>
            <a:pPr algn="ctr"/>
            <a:r>
              <a:rPr lang="en-US" i="1" dirty="0"/>
              <a:t>Registration Open at </a:t>
            </a:r>
            <a:r>
              <a:rPr lang="en-US" i="1" dirty="0">
                <a:hlinkClick r:id="rId3"/>
              </a:rPr>
              <a:t>https://www.ncacbsa.org/wood-badge/</a:t>
            </a:r>
            <a:endParaRPr lang="en-US" i="1" dirty="0"/>
          </a:p>
          <a:p>
            <a:pPr algn="ctr"/>
            <a:r>
              <a:rPr lang="en-US" dirty="0"/>
              <a:t>Weekend #1: 9 - 11 September</a:t>
            </a:r>
          </a:p>
          <a:p>
            <a:pPr algn="ctr"/>
            <a:r>
              <a:rPr lang="en-US" dirty="0"/>
              <a:t>Weekend #2: 8 - 9 October</a:t>
            </a:r>
          </a:p>
          <a:p>
            <a:pPr algn="ctr"/>
            <a:r>
              <a:rPr lang="en-US" sz="1400" i="1" dirty="0"/>
              <a:t>Course Director:  Mr. Rick Rogers</a:t>
            </a:r>
          </a:p>
          <a:p>
            <a:pPr algn="ctr"/>
            <a:r>
              <a:rPr lang="en-US" sz="1400" i="1" dirty="0">
                <a:hlinkClick r:id="rId4"/>
              </a:rPr>
              <a:t>rsrogers4@gmail.com</a:t>
            </a:r>
            <a:endParaRPr lang="en-US" sz="1400" i="1" dirty="0"/>
          </a:p>
        </p:txBody>
      </p:sp>
      <p:graphicFrame>
        <p:nvGraphicFramePr>
          <p:cNvPr id="4" name="Object 3">
            <a:extLst>
              <a:ext uri="{FF2B5EF4-FFF2-40B4-BE49-F238E27FC236}">
                <a16:creationId xmlns:a16="http://schemas.microsoft.com/office/drawing/2014/main" id="{6EF63561-5AD2-4ADA-BE8F-870F145CEEF5}"/>
              </a:ext>
            </a:extLst>
          </p:cNvPr>
          <p:cNvGraphicFramePr>
            <a:graphicFrameLocks noChangeAspect="1"/>
          </p:cNvGraphicFramePr>
          <p:nvPr/>
        </p:nvGraphicFramePr>
        <p:xfrm>
          <a:off x="9306370" y="3165289"/>
          <a:ext cx="2717565" cy="3448793"/>
        </p:xfrm>
        <a:graphic>
          <a:graphicData uri="http://schemas.openxmlformats.org/presentationml/2006/ole">
            <mc:AlternateContent xmlns:mc="http://schemas.openxmlformats.org/markup-compatibility/2006">
              <mc:Choice xmlns:v="urn:schemas-microsoft-com:vml" Requires="v">
                <p:oleObj r:id="rId5" imgW="3911040" imgH="4964760" progId="">
                  <p:embed/>
                </p:oleObj>
              </mc:Choice>
              <mc:Fallback>
                <p:oleObj r:id="rId5" imgW="3911040" imgH="4964760" progId="">
                  <p:embed/>
                  <p:pic>
                    <p:nvPicPr>
                      <p:cNvPr id="4" name="Object 3">
                        <a:extLst>
                          <a:ext uri="{FF2B5EF4-FFF2-40B4-BE49-F238E27FC236}">
                            <a16:creationId xmlns:a16="http://schemas.microsoft.com/office/drawing/2014/main" id="{6EF63561-5AD2-4ADA-BE8F-870F145CEEF5}"/>
                          </a:ext>
                        </a:extLst>
                      </p:cNvPr>
                      <p:cNvPicPr/>
                      <p:nvPr/>
                    </p:nvPicPr>
                    <p:blipFill>
                      <a:blip r:embed="rId6"/>
                      <a:stretch>
                        <a:fillRect/>
                      </a:stretch>
                    </p:blipFill>
                    <p:spPr>
                      <a:xfrm>
                        <a:off x="9306370" y="3165289"/>
                        <a:ext cx="2717565" cy="344879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48BE22A0-0596-4097-9FDF-6CA1660A63A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729070" y="3165289"/>
            <a:ext cx="1366930" cy="1366930"/>
          </a:xfrm>
          <a:prstGeom prst="rect">
            <a:avLst/>
          </a:prstGeom>
        </p:spPr>
      </p:pic>
    </p:spTree>
    <p:extLst>
      <p:ext uri="{BB962C8B-B14F-4D97-AF65-F5344CB8AC3E}">
        <p14:creationId xmlns:p14="http://schemas.microsoft.com/office/powerpoint/2010/main" val="31786239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307883" y="851178"/>
            <a:ext cx="2898892" cy="1608059"/>
          </a:xfrm>
        </p:spPr>
        <p:txBody>
          <a:bodyPr>
            <a:normAutofit/>
          </a:bodyPr>
          <a:lstStyle/>
          <a:p>
            <a:pPr algn="ctr">
              <a:spcAft>
                <a:spcPts val="2400"/>
              </a:spcAft>
            </a:pPr>
            <a:r>
              <a:rPr lang="en-US" b="1" dirty="0">
                <a:latin typeface="Arial" panose="020B0604020202020204" pitchFamily="34" charset="0"/>
                <a:cs typeface="Arial" panose="020B0604020202020204" pitchFamily="34" charset="0"/>
              </a:rPr>
              <a:t>GM High Adventure</a:t>
            </a:r>
            <a:endParaRPr lang="en-US" sz="2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A770296-5720-42C0-827D-D05CE08CCED9}"/>
              </a:ext>
            </a:extLst>
          </p:cNvPr>
          <p:cNvSpPr txBox="1"/>
          <p:nvPr/>
        </p:nvSpPr>
        <p:spPr>
          <a:xfrm>
            <a:off x="3412301" y="851178"/>
            <a:ext cx="8779699" cy="6494085"/>
          </a:xfrm>
          <a:prstGeom prst="rect">
            <a:avLst/>
          </a:prstGeom>
          <a:noFill/>
        </p:spPr>
        <p:txBody>
          <a:bodyPr wrap="square" rtlCol="0">
            <a:spAutoFit/>
          </a:bodyPr>
          <a:lstStyle/>
          <a:p>
            <a:pPr marL="285750" marR="0" indent="-285750">
              <a:spcBef>
                <a:spcPts val="0"/>
              </a:spcBef>
              <a:spcAft>
                <a:spcPts val="1200"/>
              </a:spcAft>
              <a:buFont typeface="Courier New" panose="02070309020205020404" pitchFamily="49" charset="0"/>
              <a:buChar char="o"/>
            </a:pPr>
            <a:r>
              <a:rPr lang="en-US" sz="2200" b="1" i="0" dirty="0">
                <a:solidFill>
                  <a:srgbClr val="000000"/>
                </a:solidFill>
                <a:effectLst/>
                <a:latin typeface="Arial" panose="020B0604020202020204" pitchFamily="34" charset="0"/>
                <a:cs typeface="Arial" panose="020B0604020202020204" pitchFamily="34" charset="0"/>
              </a:rPr>
              <a:t>NCAC High Adventure Committee (HAC) </a:t>
            </a:r>
            <a:r>
              <a:rPr lang="en-US" sz="2200" b="1" dirty="0">
                <a:solidFill>
                  <a:srgbClr val="1D2228"/>
                </a:solidFill>
                <a:latin typeface="Arial" panose="020B0604020202020204" pitchFamily="34" charset="0"/>
                <a:cs typeface="Arial" panose="020B0604020202020204" pitchFamily="34" charset="0"/>
              </a:rPr>
              <a:t>u</a:t>
            </a:r>
            <a:r>
              <a:rPr lang="en-US" sz="2200" b="1" i="0" dirty="0">
                <a:solidFill>
                  <a:srgbClr val="1D2228"/>
                </a:solidFill>
                <a:effectLst/>
                <a:latin typeface="Arial" panose="020B0604020202020204" pitchFamily="34" charset="0"/>
                <a:cs typeface="Arial" panose="020B0604020202020204" pitchFamily="34" charset="0"/>
              </a:rPr>
              <a:t>pdates and announcements: </a:t>
            </a:r>
            <a:r>
              <a:rPr lang="en-US" sz="2200" b="1" i="0" u="sng" dirty="0">
                <a:solidFill>
                  <a:srgbClr val="196AD4"/>
                </a:solidFill>
                <a:effectLst/>
                <a:latin typeface="Arial" panose="020B0604020202020204" pitchFamily="34" charset="0"/>
                <a:cs typeface="Arial" panose="020B0604020202020204" pitchFamily="34" charset="0"/>
                <a:hlinkClick r:id="rId2"/>
              </a:rPr>
              <a:t>https://www.ncacbsa.org/high-adventure/</a:t>
            </a:r>
            <a:endParaRPr lang="en-US" sz="2200" b="1" i="0" u="sng" dirty="0">
              <a:solidFill>
                <a:srgbClr val="196AD4"/>
              </a:solidFill>
              <a:effectLst/>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Summer 2022 lessons learned:  How was your unit’s high adventure experience this summer?</a:t>
            </a:r>
          </a:p>
          <a:p>
            <a:pPr marL="1257300" lvl="2" indent="-342900">
              <a:spcAft>
                <a:spcPts val="6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The GMD High Adventure Committee would appreciate any after-action reviews (good, bad, or in between) of your national high adventure base trek or self-supported high adventure activity.  Please forward information to </a:t>
            </a:r>
            <a:r>
              <a:rPr lang="en-US" sz="2000" b="1" dirty="0">
                <a:latin typeface="Arial" panose="020B0604020202020204" pitchFamily="34" charset="0"/>
                <a:cs typeface="Arial" panose="020B0604020202020204" pitchFamily="34" charset="0"/>
                <a:hlinkClick r:id="rId3"/>
              </a:rPr>
              <a:t>knechtjoe@yahoo.com</a:t>
            </a:r>
            <a:r>
              <a:rPr lang="en-US" sz="2000" b="1" dirty="0">
                <a:latin typeface="Arial" panose="020B0604020202020204" pitchFamily="34" charset="0"/>
                <a:cs typeface="Arial" panose="020B0604020202020204" pitchFamily="34" charset="0"/>
              </a:rPr>
              <a:t> </a:t>
            </a:r>
          </a:p>
          <a:p>
            <a:pPr marL="1257300" lvl="2" indent="-342900">
              <a:spcAft>
                <a:spcPts val="12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Lessons learned will be compiled and shared at a future date.</a:t>
            </a:r>
          </a:p>
          <a:p>
            <a:pPr marL="800100" lvl="1" indent="-342900">
              <a:spcAft>
                <a:spcPts val="1800"/>
              </a:spcAft>
              <a:buFont typeface="Arial" panose="020B0604020202020204" pitchFamily="34" charset="0"/>
              <a:buChar char="•"/>
            </a:pPr>
            <a:r>
              <a:rPr lang="en-US" sz="2200" b="1" dirty="0">
                <a:latin typeface="Arial" panose="020B0604020202020204" pitchFamily="34" charset="0"/>
                <a:cs typeface="Arial" panose="020B0604020202020204" pitchFamily="34" charset="0"/>
              </a:rPr>
              <a:t>HA Sourcebook: </a:t>
            </a:r>
            <a:r>
              <a:rPr lang="en-US" sz="2200" b="1" dirty="0">
                <a:latin typeface="Arial" panose="020B0604020202020204" pitchFamily="34" charset="0"/>
                <a:cs typeface="Arial" panose="020B0604020202020204" pitchFamily="34" charset="0"/>
                <a:hlinkClick r:id="rId4"/>
              </a:rPr>
              <a:t>https://www.ncacbsa.org/high-adventure-information/</a:t>
            </a:r>
            <a:r>
              <a:rPr lang="en-US" sz="2200" b="1" dirty="0">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en-US" sz="2200" b="1" i="0" dirty="0">
                <a:solidFill>
                  <a:schemeClr val="tx1"/>
                </a:solidFill>
                <a:effectLst/>
                <a:latin typeface="Arial" panose="020B0604020202020204" pitchFamily="34" charset="0"/>
                <a:cs typeface="Arial" panose="020B0604020202020204" pitchFamily="34" charset="0"/>
              </a:rPr>
              <a:t>Contact Joe Knecht at </a:t>
            </a:r>
            <a:r>
              <a:rPr lang="en-US" sz="2200" b="1" i="0" dirty="0">
                <a:solidFill>
                  <a:srgbClr val="1D2228"/>
                </a:solidFill>
                <a:effectLst/>
                <a:latin typeface="Arial" panose="020B0604020202020204" pitchFamily="34" charset="0"/>
                <a:cs typeface="Arial" panose="020B0604020202020204" pitchFamily="34" charset="0"/>
                <a:hlinkClick r:id="rId3"/>
              </a:rPr>
              <a:t>knechtjoe@yahoo.com</a:t>
            </a:r>
            <a:r>
              <a:rPr lang="en-US" sz="2200" b="1" i="0" dirty="0">
                <a:solidFill>
                  <a:srgbClr val="1D2228"/>
                </a:solidFill>
                <a:effectLst/>
                <a:latin typeface="Arial" panose="020B0604020202020204" pitchFamily="34" charset="0"/>
                <a:cs typeface="Arial" panose="020B0604020202020204" pitchFamily="34" charset="0"/>
              </a:rPr>
              <a:t> </a:t>
            </a:r>
            <a:r>
              <a:rPr lang="en-US" sz="2200" b="1" i="0" dirty="0">
                <a:solidFill>
                  <a:schemeClr val="tx1"/>
                </a:solidFill>
                <a:effectLst/>
                <a:latin typeface="Arial" panose="020B0604020202020204" pitchFamily="34" charset="0"/>
                <a:cs typeface="Arial" panose="020B0604020202020204" pitchFamily="34" charset="0"/>
              </a:rPr>
              <a:t>if you have questions regarding high adventure planning or </a:t>
            </a:r>
            <a:r>
              <a:rPr lang="en-US" sz="2200" b="1" dirty="0">
                <a:solidFill>
                  <a:schemeClr val="tx1"/>
                </a:solidFill>
                <a:latin typeface="Arial" panose="020B0604020202020204" pitchFamily="34" charset="0"/>
                <a:cs typeface="Arial" panose="020B0604020202020204" pitchFamily="34" charset="0"/>
              </a:rPr>
              <a:t>resources</a:t>
            </a:r>
            <a:r>
              <a:rPr lang="en-US" sz="2200" b="1" i="0" dirty="0">
                <a:solidFill>
                  <a:schemeClr val="tx1"/>
                </a:solidFill>
                <a:effectLst/>
                <a:latin typeface="Arial" panose="020B0604020202020204" pitchFamily="34" charset="0"/>
                <a:cs typeface="Arial" panose="020B0604020202020204" pitchFamily="34" charset="0"/>
              </a:rPr>
              <a:t>.</a:t>
            </a:r>
          </a:p>
          <a:p>
            <a:endParaRPr lang="en-US" dirty="0">
              <a:solidFill>
                <a:srgbClr val="1D2228"/>
              </a:solidFill>
              <a:latin typeface="New serif"/>
            </a:endParaRPr>
          </a:p>
          <a:p>
            <a:endParaRPr lang="en-US" sz="1800" b="0" i="0" dirty="0">
              <a:solidFill>
                <a:srgbClr val="1D2228"/>
              </a:solidFill>
              <a:effectLst/>
              <a:latin typeface="New serif"/>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307883" y="4626365"/>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latin typeface="Arial" panose="020B0604020202020204" pitchFamily="34" charset="0"/>
                <a:cs typeface="Arial" panose="020B0604020202020204" pitchFamily="34" charset="0"/>
              </a:rPr>
              <a:t>August 2022</a:t>
            </a:r>
          </a:p>
        </p:txBody>
      </p:sp>
      <p:pic>
        <p:nvPicPr>
          <p:cNvPr id="11" name="Picture 10">
            <a:extLst>
              <a:ext uri="{FF2B5EF4-FFF2-40B4-BE49-F238E27FC236}">
                <a16:creationId xmlns:a16="http://schemas.microsoft.com/office/drawing/2014/main" id="{F2CCED72-A6A7-454C-88F0-61C8E90719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883" y="2677812"/>
            <a:ext cx="2934089" cy="1608059"/>
          </a:xfrm>
          <a:prstGeom prst="rect">
            <a:avLst/>
          </a:prstGeom>
        </p:spPr>
      </p:pic>
    </p:spTree>
    <p:extLst>
      <p:ext uri="{BB962C8B-B14F-4D97-AF65-F5344CB8AC3E}">
        <p14:creationId xmlns:p14="http://schemas.microsoft.com/office/powerpoint/2010/main" val="26019772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5F14F03-E7AC-43DE-DB98-10795AD43210}"/>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Council Update</a:t>
            </a:r>
          </a:p>
        </p:txBody>
      </p:sp>
      <p:sp>
        <p:nvSpPr>
          <p:cNvPr id="11267" name="Content Placeholder 2">
            <a:extLst>
              <a:ext uri="{FF2B5EF4-FFF2-40B4-BE49-F238E27FC236}">
                <a16:creationId xmlns:a16="http://schemas.microsoft.com/office/drawing/2014/main" id="{1D4ED855-26E4-3721-AF28-20D505BEA435}"/>
              </a:ext>
            </a:extLst>
          </p:cNvPr>
          <p:cNvSpPr>
            <a:spLocks noGrp="1"/>
          </p:cNvSpPr>
          <p:nvPr>
            <p:ph idx="1"/>
          </p:nvPr>
        </p:nvSpPr>
        <p:spPr>
          <a:xfrm>
            <a:off x="838200" y="1414463"/>
            <a:ext cx="9372600" cy="5211624"/>
          </a:xfrm>
        </p:spPr>
        <p:txBody>
          <a:bodyPr/>
          <a:lstStyle/>
          <a:p>
            <a:r>
              <a:rPr lang="en-US" altLang="en-US" sz="2000" u="sng" dirty="0">
                <a:latin typeface="Arial" panose="020B0604020202020204" pitchFamily="34" charset="0"/>
                <a:ea typeface="ヒラギノ角ゴ Pro W3" charset="-128"/>
                <a:cs typeface="Arial" panose="020B0604020202020204" pitchFamily="34" charset="0"/>
              </a:rPr>
              <a:t>MSSC/Scout Store</a:t>
            </a:r>
            <a:r>
              <a:rPr lang="en-US" altLang="en-US" sz="2000" dirty="0">
                <a:latin typeface="Arial" panose="020B0604020202020204" pitchFamily="34" charset="0"/>
                <a:ea typeface="ヒラギノ角ゴ Pro W3" charset="-128"/>
                <a:cs typeface="Arial" panose="020B0604020202020204" pitchFamily="34" charset="0"/>
              </a:rPr>
              <a:t> – Reopened this week (M-F 8:30am-5pm; Sat 10am-3pm)</a:t>
            </a:r>
          </a:p>
          <a:p>
            <a:r>
              <a:rPr lang="en-US" altLang="en-US" sz="2000" u="sng" dirty="0">
                <a:latin typeface="Arial" panose="020B0604020202020204" pitchFamily="34" charset="0"/>
                <a:ea typeface="ヒラギノ角ゴ Pro W3" charset="-128"/>
                <a:cs typeface="Arial" panose="020B0604020202020204" pitchFamily="34" charset="0"/>
              </a:rPr>
              <a:t>iContact</a:t>
            </a:r>
            <a:r>
              <a:rPr lang="en-US" altLang="en-US" sz="2000" dirty="0">
                <a:latin typeface="Arial" panose="020B0604020202020204" pitchFamily="34" charset="0"/>
                <a:ea typeface="ヒラギノ角ゴ Pro W3" charset="-128"/>
                <a:cs typeface="Arial" panose="020B0604020202020204" pitchFamily="34" charset="0"/>
              </a:rPr>
              <a:t> – New mail list server.  Need to whitelist/move messages in the  SPAM/Junk folder that are from </a:t>
            </a:r>
            <a:r>
              <a:rPr lang="en-US" altLang="en-US" sz="2000" u="sng" dirty="0">
                <a:solidFill>
                  <a:srgbClr val="2409ED"/>
                </a:solidFill>
                <a:latin typeface="Arial" panose="020B0604020202020204" pitchFamily="34" charset="0"/>
                <a:ea typeface="ヒラギノ角ゴ Pro W3" charset="-128"/>
                <a:cs typeface="Arial" panose="020B0604020202020204" pitchFamily="34" charset="0"/>
              </a:rPr>
              <a:t>georgemason@ncacbsa.org</a:t>
            </a:r>
            <a:r>
              <a:rPr lang="en-US" altLang="en-US" sz="2000" dirty="0">
                <a:latin typeface="Arial" panose="020B0604020202020204" pitchFamily="34" charset="0"/>
                <a:ea typeface="ヒラギノ角ゴ Pro W3" charset="-128"/>
                <a:cs typeface="Arial" panose="020B0604020202020204" pitchFamily="34" charset="0"/>
              </a:rPr>
              <a:t>.</a:t>
            </a:r>
            <a:endParaRPr lang="en-US" altLang="en-US" sz="2000" u="sng" dirty="0">
              <a:latin typeface="Arial" panose="020B0604020202020204" pitchFamily="34" charset="0"/>
              <a:ea typeface="ヒラギノ角ゴ Pro W3" charset="-128"/>
              <a:cs typeface="Arial" panose="020B0604020202020204" pitchFamily="34" charset="0"/>
            </a:endParaRPr>
          </a:p>
          <a:p>
            <a:r>
              <a:rPr lang="en-US" altLang="en-US" sz="2000" u="sng" dirty="0">
                <a:latin typeface="Arial" panose="020B0604020202020204" pitchFamily="34" charset="0"/>
                <a:ea typeface="ヒラギノ角ゴ Pro W3" charset="-128"/>
                <a:cs typeface="Arial" panose="020B0604020202020204" pitchFamily="34" charset="0"/>
              </a:rPr>
              <a:t>NCAC Insurance Fee </a:t>
            </a:r>
            <a:r>
              <a:rPr lang="en-US" altLang="en-US" sz="2000" dirty="0">
                <a:latin typeface="Arial" panose="020B0604020202020204" pitchFamily="34" charset="0"/>
                <a:ea typeface="ヒラギノ角ゴ Pro W3" charset="-128"/>
                <a:cs typeface="Arial" panose="020B0604020202020204" pitchFamily="34" charset="0"/>
              </a:rPr>
              <a:t>- $2.04/person (full year)</a:t>
            </a:r>
          </a:p>
          <a:p>
            <a:r>
              <a:rPr lang="en-US" altLang="en-US" sz="2000" u="sng" dirty="0">
                <a:latin typeface="Arial" panose="020B0604020202020204" pitchFamily="34" charset="0"/>
                <a:ea typeface="ヒラギノ角ゴ Pro W3" charset="-128"/>
                <a:cs typeface="Arial" panose="020B0604020202020204" pitchFamily="34" charset="0"/>
              </a:rPr>
              <a:t>Family Den Pilot </a:t>
            </a:r>
            <a:r>
              <a:rPr lang="en-US" altLang="en-US" sz="2000" dirty="0">
                <a:latin typeface="Arial" panose="020B0604020202020204" pitchFamily="34" charset="0"/>
                <a:ea typeface="ヒラギノ角ゴ Pro W3" charset="-128"/>
                <a:cs typeface="Arial" panose="020B0604020202020204" pitchFamily="34" charset="0"/>
              </a:rPr>
              <a:t>– Mixed dens M/F youth.  Pilot program – MOU needed to participate. </a:t>
            </a:r>
            <a:r>
              <a:rPr lang="en-US" sz="1800" u="sng" dirty="0">
                <a:solidFill>
                  <a:srgbClr val="2409ED"/>
                </a:solidFill>
              </a:rPr>
              <a:t>https://public.3.basecamp.com/p/uYFRgeombPuJe37tUCAPoYKK</a:t>
            </a:r>
            <a:endParaRPr lang="en-US" altLang="en-US" dirty="0">
              <a:latin typeface="Arial" panose="020B0604020202020204" pitchFamily="34" charset="0"/>
              <a:ea typeface="ヒラギノ角ゴ Pro W3" charset="-128"/>
              <a:cs typeface="Arial" panose="020B0604020202020204" pitchFamily="34" charset="0"/>
            </a:endParaRPr>
          </a:p>
          <a:p>
            <a:r>
              <a:rPr lang="en-US" altLang="en-US" sz="2000" u="sng" dirty="0">
                <a:latin typeface="Arial" panose="020B0604020202020204" pitchFamily="34" charset="0"/>
                <a:ea typeface="ヒラギノ角ゴ Pro W3" charset="-128"/>
                <a:cs typeface="Arial" panose="020B0604020202020204" pitchFamily="34" charset="0"/>
              </a:rPr>
              <a:t>Awards</a:t>
            </a:r>
            <a:r>
              <a:rPr lang="en-US" altLang="en-US" sz="2000" dirty="0">
                <a:latin typeface="Arial" panose="020B0604020202020204" pitchFamily="34" charset="0"/>
                <a:ea typeface="ヒラギノ角ゴ Pro W3" charset="-128"/>
                <a:cs typeface="Arial" panose="020B0604020202020204" pitchFamily="34" charset="0"/>
              </a:rPr>
              <a:t> – NCAC continues to work backlog.  Let Rus or Keenan know if you haven’t received after six weeks</a:t>
            </a:r>
          </a:p>
          <a:p>
            <a:r>
              <a:rPr lang="en-US" altLang="en-US" sz="2000" u="sng" dirty="0">
                <a:latin typeface="Arial" panose="020B0604020202020204" pitchFamily="34" charset="0"/>
                <a:ea typeface="ヒラギノ角ゴ Pro W3" charset="-128"/>
                <a:cs typeface="Arial" panose="020B0604020202020204" pitchFamily="34" charset="0"/>
              </a:rPr>
              <a:t>Safety Moments</a:t>
            </a:r>
            <a:r>
              <a:rPr lang="en-US" altLang="en-US" sz="2000" dirty="0">
                <a:latin typeface="Arial" panose="020B0604020202020204" pitchFamily="34" charset="0"/>
                <a:ea typeface="ヒラギノ角ゴ Pro W3" charset="-128"/>
                <a:cs typeface="Arial" panose="020B0604020202020204" pitchFamily="34" charset="0"/>
              </a:rPr>
              <a:t> - Opportunities to prepare for an activity, review safety measures, and report incidents correctly. Topics of this new series include incident reporting helps, safe use of medication in Scouting, weather-related safety, winter activity, and winter sports. (</a:t>
            </a:r>
            <a:r>
              <a:rPr lang="en-US" altLang="en-US" sz="2000" u="sng" dirty="0">
                <a:solidFill>
                  <a:srgbClr val="2409ED"/>
                </a:solidFill>
                <a:latin typeface="Arial" panose="020B0604020202020204" pitchFamily="34" charset="0"/>
                <a:ea typeface="ヒラギノ角ゴ Pro W3" charset="-128"/>
                <a:cs typeface="Arial" panose="020B0604020202020204" pitchFamily="34" charset="0"/>
              </a:rPr>
              <a:t>https://www.scouting.org/health-and-safety/safety-moments</a:t>
            </a:r>
            <a:r>
              <a:rPr lang="en-US" altLang="en-US" sz="2000" dirty="0">
                <a:solidFill>
                  <a:srgbClr val="2409ED"/>
                </a:solidFill>
                <a:latin typeface="Arial" panose="020B0604020202020204" pitchFamily="34" charset="0"/>
                <a:ea typeface="ヒラギノ角ゴ Pro W3" charset="-128"/>
                <a:cs typeface="Arial" panose="020B0604020202020204" pitchFamily="34" charset="0"/>
              </a:rPr>
              <a:t>/</a:t>
            </a:r>
            <a:r>
              <a:rPr lang="en-US" altLang="en-US" sz="2000" dirty="0">
                <a:latin typeface="Arial" panose="020B0604020202020204" pitchFamily="34" charset="0"/>
                <a:ea typeface="ヒラギノ角ゴ Pro W3" charset="-128"/>
                <a:cs typeface="Arial" panose="020B0604020202020204" pitchFamily="34" charset="0"/>
              </a:rPr>
              <a:t>)</a:t>
            </a:r>
          </a:p>
          <a:p>
            <a:endParaRPr lang="en-US" altLang="en-US" sz="2000" dirty="0">
              <a:latin typeface="Arial" panose="020B0604020202020204" pitchFamily="34" charset="0"/>
              <a:ea typeface="ヒラギノ角ゴ Pro W3" charset="-128"/>
              <a:cs typeface="Arial" panose="020B0604020202020204" pitchFamily="34" charset="0"/>
            </a:endParaRPr>
          </a:p>
          <a:p>
            <a:endParaRPr lang="en-US" altLang="en-US" sz="2000" dirty="0">
              <a:latin typeface="Arial" panose="020B0604020202020204" pitchFamily="34" charset="0"/>
              <a:ea typeface="ヒラギノ角ゴ Pro W3" charset="-128"/>
              <a:cs typeface="Arial" panose="020B0604020202020204" pitchFamily="34" charset="0"/>
            </a:endParaRPr>
          </a:p>
          <a:p>
            <a:endParaRPr lang="en-US" altLang="en-US" b="0" dirty="0">
              <a:latin typeface="Arial" panose="020B0604020202020204" pitchFamily="34" charset="0"/>
              <a:ea typeface="ヒラギノ角ゴ Pro W3" charset="-128"/>
              <a:cs typeface="Arial" panose="020B0604020202020204" pitchFamily="34" charset="0"/>
            </a:endParaRPr>
          </a:p>
          <a:p>
            <a:endParaRPr lang="en-US" altLang="en-US" b="0" dirty="0">
              <a:latin typeface="Arial" panose="020B0604020202020204" pitchFamily="34" charset="0"/>
              <a:ea typeface="ヒラギノ角ゴ Pro W3" charset="-128"/>
              <a:cs typeface="Arial" panose="020B0604020202020204" pitchFamily="34" charset="0"/>
            </a:endParaRPr>
          </a:p>
          <a:p>
            <a:endParaRPr lang="en-US" altLang="en-US" b="0" dirty="0">
              <a:latin typeface="Arial" panose="020B0604020202020204" pitchFamily="34" charset="0"/>
              <a:ea typeface="ヒラギノ角ゴ Pro W3" charset="-128"/>
              <a:cs typeface="Arial" panose="020B0604020202020204" pitchFamily="34" charset="0"/>
            </a:endParaRPr>
          </a:p>
          <a:p>
            <a:endParaRPr lang="en-US" altLang="en-US" b="0" dirty="0">
              <a:latin typeface="Arial" panose="020B0604020202020204" pitchFamily="34" charset="0"/>
              <a:ea typeface="ヒラギノ角ゴ Pro W3" charset="-128"/>
              <a:cs typeface="Arial" panose="020B0604020202020204" pitchFamily="34" charset="0"/>
            </a:endParaRPr>
          </a:p>
          <a:p>
            <a:endParaRPr lang="en-US" altLang="en-US" b="0" dirty="0">
              <a:latin typeface="Arial" panose="020B0604020202020204" pitchFamily="34" charset="0"/>
              <a:ea typeface="ヒラギノ角ゴ Pro W3" charset="-128"/>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825625"/>
            <a:ext cx="10515600" cy="4351338"/>
          </a:xfrm>
          <a:prstGeom prst="rect">
            <a:avLst/>
          </a:prstGeom>
        </p:spPr>
        <p:txBody>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Rifle/Shotgun</a:t>
            </a:r>
            <a:r>
              <a:rPr dirty="0"/>
              <a:t>       </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4"/>
              </a:rPr>
              <a:t>Archery</a:t>
            </a:r>
            <a:r>
              <a:rPr dirty="0">
                <a:solidFill>
                  <a:srgbClr val="000000"/>
                </a:solidFill>
              </a:rPr>
              <a:t> (Virtual classes available)</a:t>
            </a:r>
          </a:p>
        </p:txBody>
      </p:sp>
      <p:pic>
        <p:nvPicPr>
          <p:cNvPr id="151" name="Picture 3" descr="Picture 3"/>
          <p:cNvPicPr>
            <a:picLocks noChangeAspect="1"/>
          </p:cNvPicPr>
          <p:nvPr/>
        </p:nvPicPr>
        <p:blipFill>
          <a:blip r:embed="rId5"/>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6"/>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2"/>
            <a:ext cx="10515601" cy="1325563"/>
          </a:xfrm>
          <a:prstGeom prst="rect">
            <a:avLst/>
          </a:prstGeom>
        </p:spPr>
        <p:txBody>
          <a:bodyPr/>
          <a:lstStyle/>
          <a:p>
            <a:r>
              <a:rPr b="1" dirty="0">
                <a:latin typeface="Arial" panose="020B0604020202020204" pitchFamily="34" charset="0"/>
                <a:cs typeface="Arial" panose="020B0604020202020204" pitchFamily="34" charset="0"/>
              </a:rPr>
              <a:t>Merit Badges</a:t>
            </a:r>
          </a:p>
        </p:txBody>
      </p:sp>
      <p:sp>
        <p:nvSpPr>
          <p:cNvPr id="161" name="Content Placeholder 2"/>
          <p:cNvSpPr txBox="1">
            <a:spLocks noGrp="1"/>
          </p:cNvSpPr>
          <p:nvPr>
            <p:ph type="body" sz="half" idx="1"/>
          </p:nvPr>
        </p:nvSpPr>
        <p:spPr>
          <a:xfrm>
            <a:off x="629193" y="1365835"/>
            <a:ext cx="9860282" cy="5258900"/>
          </a:xfrm>
          <a:prstGeom prst="rect">
            <a:avLst/>
          </a:prstGeom>
        </p:spPr>
        <p:txBody>
          <a:bodyPr>
            <a:normAutofit/>
          </a:bodyPr>
          <a:lstStyle/>
          <a:p>
            <a:pPr>
              <a:lnSpc>
                <a:spcPct val="72000"/>
              </a:lnSpc>
              <a:defRPr sz="1700"/>
            </a:pPr>
            <a:r>
              <a:rPr sz="2000" dirty="0"/>
              <a:t>Every merit badge counselor needs to be on the District </a:t>
            </a:r>
            <a:r>
              <a:rPr lang="en-US" sz="2000" dirty="0"/>
              <a:t>c</a:t>
            </a:r>
            <a:r>
              <a:rPr sz="2000" dirty="0"/>
              <a:t>harter.  The time for action is NOW!</a:t>
            </a:r>
            <a:endParaRPr lang="en-US" sz="2000" dirty="0"/>
          </a:p>
          <a:p>
            <a:pPr>
              <a:lnSpc>
                <a:spcPct val="72000"/>
              </a:lnSpc>
              <a:defRPr sz="1700"/>
            </a:pPr>
            <a:endParaRPr sz="800" dirty="0"/>
          </a:p>
          <a:p>
            <a:pPr>
              <a:lnSpc>
                <a:spcPct val="72000"/>
              </a:lnSpc>
              <a:defRPr sz="1700"/>
            </a:pPr>
            <a:r>
              <a:rPr sz="2000" dirty="0"/>
              <a:t>The online Merit Badge Counselor </a:t>
            </a:r>
            <a:r>
              <a:rPr sz="2000" u="sng" dirty="0">
                <a:solidFill>
                  <a:srgbClr val="0563C1"/>
                </a:solidFill>
                <a:uFill>
                  <a:solidFill>
                    <a:srgbClr val="0563C1"/>
                  </a:solidFill>
                </a:uFill>
                <a:hlinkClick r:id="rId2"/>
              </a:rPr>
              <a:t>registration</a:t>
            </a:r>
            <a:r>
              <a:rPr sz="2000" dirty="0"/>
              <a:t> works for all Scouters who do not already hold another District position. </a:t>
            </a:r>
            <a:endParaRPr lang="en-US" sz="2000" dirty="0"/>
          </a:p>
          <a:p>
            <a:pPr>
              <a:lnSpc>
                <a:spcPct val="72000"/>
              </a:lnSpc>
              <a:defRPr sz="1700"/>
            </a:pPr>
            <a:endParaRPr lang="en-US" sz="800" dirty="0"/>
          </a:p>
          <a:p>
            <a:pPr>
              <a:lnSpc>
                <a:spcPct val="72000"/>
              </a:lnSpc>
              <a:defRPr sz="1700"/>
            </a:pPr>
            <a:r>
              <a:rPr lang="en-US" sz="2000" dirty="0">
                <a:solidFill>
                  <a:srgbClr val="FF0000"/>
                </a:solidFill>
              </a:rPr>
              <a:t>New Merit Badge Counselors must complete online merit badge counselor training, in addition to YPT.  Existing merit badge counselors have until 12/31/22 to complete training.</a:t>
            </a:r>
          </a:p>
          <a:p>
            <a:pPr>
              <a:lnSpc>
                <a:spcPct val="72000"/>
              </a:lnSpc>
              <a:defRPr sz="1700"/>
            </a:pPr>
            <a:endParaRPr sz="800" dirty="0">
              <a:solidFill>
                <a:srgbClr val="FF0000"/>
              </a:solidFill>
            </a:endParaRPr>
          </a:p>
          <a:p>
            <a:pPr>
              <a:lnSpc>
                <a:spcPct val="72000"/>
              </a:lnSpc>
              <a:defRPr sz="1700"/>
            </a:pPr>
            <a:r>
              <a:rPr sz="2000" dirty="0"/>
              <a:t>Be sure the counselor uses his/her legal name – no nicknames.</a:t>
            </a:r>
            <a:endParaRPr lang="en-US" sz="2000" dirty="0"/>
          </a:p>
          <a:p>
            <a:pPr>
              <a:lnSpc>
                <a:spcPct val="72000"/>
              </a:lnSpc>
              <a:defRPr sz="1700"/>
            </a:pPr>
            <a:endParaRPr sz="800" dirty="0"/>
          </a:p>
          <a:p>
            <a:pPr>
              <a:lnSpc>
                <a:spcPct val="72000"/>
              </a:lnSpc>
              <a:defRPr sz="1700"/>
            </a:pPr>
            <a:r>
              <a:rPr sz="2000" dirty="0"/>
              <a:t>Merit Badge Counselors, or the unit Dean/Leader, also need to scan and </a:t>
            </a:r>
            <a:r>
              <a:rPr sz="2000" dirty="0">
                <a:solidFill>
                  <a:srgbClr val="FF0000"/>
                </a:solidFill>
              </a:rPr>
              <a:t>send Margee the Merit Badge </a:t>
            </a:r>
            <a:r>
              <a:rPr lang="en-US" sz="2000" dirty="0">
                <a:solidFill>
                  <a:srgbClr val="FF0000"/>
                </a:solidFill>
              </a:rPr>
              <a:t>Counselor Information Form</a:t>
            </a:r>
            <a:r>
              <a:rPr sz="2000" dirty="0">
                <a:solidFill>
                  <a:srgbClr val="FF0000"/>
                </a:solidFill>
              </a:rPr>
              <a:t> </a:t>
            </a:r>
            <a:r>
              <a:rPr sz="2000" dirty="0"/>
              <a:t>listing the badges the counselor is applying to teach and providing a justification of his/her qualifications.</a:t>
            </a:r>
            <a:endParaRPr lang="en-US" sz="2000" dirty="0"/>
          </a:p>
          <a:p>
            <a:pPr>
              <a:lnSpc>
                <a:spcPct val="72000"/>
              </a:lnSpc>
              <a:defRPr sz="1700"/>
            </a:pPr>
            <a:endParaRPr sz="800" dirty="0"/>
          </a:p>
          <a:p>
            <a:pPr>
              <a:lnSpc>
                <a:spcPct val="72000"/>
              </a:lnSpc>
              <a:defRPr sz="1700"/>
            </a:pPr>
            <a:r>
              <a:rPr sz="2000" dirty="0"/>
              <a:t>Youth Protection Training is the essential first step.  Don’t hit “send” on the application without it!</a:t>
            </a:r>
            <a:endParaRPr lang="en-US" sz="2000" dirty="0"/>
          </a:p>
          <a:p>
            <a:pPr>
              <a:lnSpc>
                <a:spcPct val="72000"/>
              </a:lnSpc>
              <a:defRPr sz="1700"/>
            </a:pPr>
            <a:endParaRPr sz="800" dirty="0"/>
          </a:p>
          <a:p>
            <a:pPr>
              <a:lnSpc>
                <a:spcPct val="72000"/>
              </a:lnSpc>
              <a:defRPr sz="1700"/>
            </a:pPr>
            <a:r>
              <a:rPr sz="2000" dirty="0"/>
              <a:t>Contact Margee if you have questions at </a:t>
            </a:r>
            <a:r>
              <a:rPr sz="2000" u="sng" dirty="0">
                <a:solidFill>
                  <a:srgbClr val="0563C1"/>
                </a:solidFill>
                <a:uFill>
                  <a:solidFill>
                    <a:srgbClr val="0563C1"/>
                  </a:solidFill>
                </a:uFill>
                <a:hlinkClick r:id="rId3"/>
              </a:rPr>
              <a:t>GM.MB.Dean@hotmail.com</a:t>
            </a:r>
            <a:r>
              <a:rPr sz="2000" dirty="0"/>
              <a:t>.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Other Topics</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p:txBody>
          <a:bodyPr>
            <a:normAutofit lnSpcReduction="10000"/>
          </a:bodyPr>
          <a:lstStyle/>
          <a:p>
            <a:pPr>
              <a:defRPr/>
            </a:pPr>
            <a:r>
              <a:rPr lang="en-US" dirty="0">
                <a:latin typeface="Arial" panose="020B0604020202020204" pitchFamily="34" charset="0"/>
                <a:cs typeface="Arial" panose="020B0604020202020204" pitchFamily="34" charset="0"/>
              </a:rPr>
              <a:t>Order of the Arrow</a:t>
            </a:r>
          </a:p>
          <a:p>
            <a:pPr>
              <a:defRPr/>
            </a:pPr>
            <a:r>
              <a:rPr lang="en-US" dirty="0">
                <a:latin typeface="Arial" panose="020B0604020202020204" pitchFamily="34" charset="0"/>
                <a:cs typeface="Arial" panose="020B0604020202020204" pitchFamily="34" charset="0"/>
              </a:rPr>
              <a:t>General Announcements</a:t>
            </a:r>
          </a:p>
          <a:p>
            <a:pPr>
              <a:defRPr/>
            </a:pPr>
            <a:r>
              <a:rPr lang="en-US" dirty="0">
                <a:latin typeface="Arial" panose="020B0604020202020204" pitchFamily="34" charset="0"/>
                <a:cs typeface="Arial" panose="020B0604020202020204" pitchFamily="34" charset="0"/>
              </a:rPr>
              <a:t>District Executive Minute</a:t>
            </a:r>
          </a:p>
          <a:p>
            <a:pPr>
              <a:defRPr/>
            </a:pPr>
            <a:r>
              <a:rPr lang="en-US" dirty="0">
                <a:latin typeface="Arial" panose="020B0604020202020204" pitchFamily="34" charset="0"/>
                <a:cs typeface="Arial" panose="020B0604020202020204" pitchFamily="34" charset="0"/>
              </a:rPr>
              <a:t>District Chair Minute</a:t>
            </a:r>
          </a:p>
          <a:p>
            <a:pPr>
              <a:defRPr/>
            </a:pPr>
            <a:r>
              <a:rPr lang="en-US" dirty="0">
                <a:latin typeface="Arial" panose="020B0604020202020204" pitchFamily="34" charset="0"/>
                <a:cs typeface="Arial" panose="020B0604020202020204" pitchFamily="34" charset="0"/>
              </a:rPr>
              <a:t>District Commissioner Minute</a:t>
            </a: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r>
              <a:rPr lang="en-US" i="1" dirty="0">
                <a:latin typeface="Arial" panose="020B0604020202020204" pitchFamily="34" charset="0"/>
                <a:cs typeface="Arial" panose="020B0604020202020204" pitchFamily="34" charset="0"/>
              </a:rPr>
              <a:t>Next meeting – September 8, 2022, at 7:30pm (Thoreau MS)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406307A-EF88-DC6E-B0E3-17DB6116FD39}"/>
              </a:ext>
            </a:extLst>
          </p:cNvPr>
          <p:cNvSpPr>
            <a:spLocks noGrp="1"/>
          </p:cNvSpPr>
          <p:nvPr>
            <p:ph type="title"/>
          </p:nvPr>
        </p:nvSpPr>
        <p:spPr/>
        <p:txBody>
          <a:bodyPr/>
          <a:lstStyle/>
          <a:p>
            <a:r>
              <a:rPr lang="en-US" altLang="en-US" b="1" dirty="0">
                <a:latin typeface="Helvetica" panose="020B0604020202020204" pitchFamily="34" charset="0"/>
                <a:ea typeface="ヒラギノ角ゴ Pro W3" charset="-128"/>
              </a:rPr>
              <a:t>Council Update - Scoutbook</a:t>
            </a:r>
          </a:p>
        </p:txBody>
      </p:sp>
      <p:sp>
        <p:nvSpPr>
          <p:cNvPr id="12291" name="Content Placeholder 2">
            <a:extLst>
              <a:ext uri="{FF2B5EF4-FFF2-40B4-BE49-F238E27FC236}">
                <a16:creationId xmlns:a16="http://schemas.microsoft.com/office/drawing/2014/main" id="{0943D0B9-696E-72BB-0AC1-138593ED1F4C}"/>
              </a:ext>
            </a:extLst>
          </p:cNvPr>
          <p:cNvSpPr>
            <a:spLocks noGrp="1"/>
          </p:cNvSpPr>
          <p:nvPr>
            <p:ph idx="1"/>
          </p:nvPr>
        </p:nvSpPr>
        <p:spPr>
          <a:xfrm>
            <a:off x="1074354" y="1343026"/>
            <a:ext cx="9087678" cy="5149849"/>
          </a:xfrm>
        </p:spPr>
        <p:txBody>
          <a:bodyPr>
            <a:normAutofit/>
          </a:bodyPr>
          <a:lstStyle/>
          <a:p>
            <a:r>
              <a:rPr lang="en-US" altLang="en-US" sz="2000" u="sng" dirty="0">
                <a:latin typeface="Arial" panose="020B0604020202020204" pitchFamily="34" charset="0"/>
                <a:ea typeface="ヒラギノ角ゴ Pro W3" charset="-128"/>
              </a:rPr>
              <a:t>Fixes</a:t>
            </a:r>
          </a:p>
          <a:p>
            <a:pPr lvl="1">
              <a:buFont typeface="Arial" panose="020B0604020202020204" pitchFamily="34" charset="0"/>
              <a:buChar char="•"/>
            </a:pPr>
            <a:r>
              <a:rPr lang="en-US" altLang="en-US" dirty="0">
                <a:latin typeface="Arial" panose="020B0604020202020204" pitchFamily="34" charset="0"/>
                <a:ea typeface="ヒラギノ角ゴ Pro W3" charset="-128"/>
              </a:rPr>
              <a:t>Calendar - An issue that prevented Scouts who are </a:t>
            </a:r>
            <a:r>
              <a:rPr lang="en-US" altLang="en-US" b="1" dirty="0">
                <a:latin typeface="Arial" panose="020B0604020202020204" pitchFamily="34" charset="0"/>
                <a:ea typeface="ヒラギノ角ゴ Pro W3" charset="-128"/>
              </a:rPr>
              <a:t>not</a:t>
            </a:r>
            <a:r>
              <a:rPr lang="en-US" altLang="en-US" dirty="0">
                <a:latin typeface="Arial" panose="020B0604020202020204" pitchFamily="34" charset="0"/>
                <a:ea typeface="ヒラギノ角ゴ Pro W3" charset="-128"/>
              </a:rPr>
              <a:t> calendar editors from seeing the unit or sub-unit calendars has been fixed.</a:t>
            </a:r>
          </a:p>
          <a:p>
            <a:pPr lvl="1">
              <a:buFont typeface="Arial" panose="020B0604020202020204" pitchFamily="34" charset="0"/>
              <a:buChar char="•"/>
            </a:pPr>
            <a:r>
              <a:rPr lang="en-US" altLang="en-US" dirty="0">
                <a:latin typeface="Arial" panose="020B0604020202020204" pitchFamily="34" charset="0"/>
                <a:ea typeface="ヒラギノ角ゴ Pro W3" charset="-128"/>
              </a:rPr>
              <a:t>Eagle Palms</a:t>
            </a:r>
          </a:p>
          <a:p>
            <a:pPr lvl="2" indent="-285750"/>
            <a:r>
              <a:rPr lang="en-US" altLang="en-US" sz="2000" dirty="0">
                <a:latin typeface="Arial" panose="020B0604020202020204" pitchFamily="34" charset="0"/>
                <a:ea typeface="ヒラギノ角ゴ Pro W3" charset="-128"/>
              </a:rPr>
              <a:t>An issue that caused the percent complete calculation for Eagle Palms to be incorrect has been fixed. Eagle Palms with incorrect percent complete need to have 1 requirement edited to correct the percent complete value.</a:t>
            </a:r>
          </a:p>
          <a:p>
            <a:pPr lvl="2" indent="-285750"/>
            <a:r>
              <a:rPr lang="en-US" altLang="en-US" sz="2000" dirty="0">
                <a:latin typeface="Arial" panose="020B0604020202020204" pitchFamily="34" charset="0"/>
                <a:ea typeface="ヒラギノ角ゴ Pro W3" charset="-128"/>
              </a:rPr>
              <a:t>An issue that prevented Eagle Palm requirement 4, Merit Badges, from being auto completed when Eagle 2022 is selected has been fixed. A script has been run to correct any Eagle Palms that should have had requirement 4 completed.</a:t>
            </a:r>
          </a:p>
          <a:p>
            <a:r>
              <a:rPr lang="en-US" altLang="en-US" sz="2000" u="sng" dirty="0">
                <a:latin typeface="Helvetica" panose="020B0604020202020204" pitchFamily="34" charset="0"/>
                <a:ea typeface="ヒラギノ角ゴ Pro W3" charset="-128"/>
              </a:rPr>
              <a:t>Scoutbook Forum </a:t>
            </a:r>
            <a:r>
              <a:rPr lang="en-US" altLang="en-US" sz="2000" dirty="0">
                <a:latin typeface="Helvetica" panose="020B0604020202020204" pitchFamily="34" charset="0"/>
                <a:ea typeface="ヒラギノ角ゴ Pro W3" charset="-128"/>
              </a:rPr>
              <a:t>- </a:t>
            </a:r>
            <a:r>
              <a:rPr lang="en-US" altLang="en-US" sz="2000" u="sng" dirty="0">
                <a:solidFill>
                  <a:srgbClr val="2409ED"/>
                </a:solidFill>
                <a:latin typeface="Helvetica" panose="020B0604020202020204" pitchFamily="34" charset="0"/>
                <a:ea typeface="ヒラギノ角ゴ Pro W3" charset="-128"/>
              </a:rPr>
              <a:t>https://discussions.scouting.org/</a:t>
            </a:r>
          </a:p>
        </p:txBody>
      </p:sp>
      <p:sp>
        <p:nvSpPr>
          <p:cNvPr id="12292" name="Slide Number Placeholder 3">
            <a:extLst>
              <a:ext uri="{FF2B5EF4-FFF2-40B4-BE49-F238E27FC236}">
                <a16:creationId xmlns:a16="http://schemas.microsoft.com/office/drawing/2014/main" id="{5D2EEDDD-D1B9-06B2-250C-F8D3E45235E4}"/>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292640BB-1CE3-464F-B83D-BB9B07C3BA49}" type="slidenum">
              <a:rPr lang="en-US" altLang="en-US" smtClean="0"/>
              <a:pPr>
                <a:spcBef>
                  <a:spcPct val="0"/>
                </a:spcBef>
                <a:buFontTx/>
                <a:buNone/>
                <a:defRPr/>
              </a:pPr>
              <a:t>4</a:t>
            </a:fld>
            <a:endParaRPr lang="en-US" altLang="en-US" sz="1000" dirty="0">
              <a:solidFill>
                <a:srgbClr val="95B3D7"/>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E401CA8-89A7-10BF-BBFE-DA2B306B3B95}"/>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NCAC Aquatics Committee</a:t>
            </a:r>
          </a:p>
        </p:txBody>
      </p:sp>
      <p:sp>
        <p:nvSpPr>
          <p:cNvPr id="3" name="Content Placeholder 2">
            <a:extLst>
              <a:ext uri="{FF2B5EF4-FFF2-40B4-BE49-F238E27FC236}">
                <a16:creationId xmlns:a16="http://schemas.microsoft.com/office/drawing/2014/main" id="{88CCB0A7-EE02-3C74-324A-0C4391FDCFBC}"/>
              </a:ext>
            </a:extLst>
          </p:cNvPr>
          <p:cNvSpPr>
            <a:spLocks noGrp="1"/>
          </p:cNvSpPr>
          <p:nvPr>
            <p:ph idx="1"/>
          </p:nvPr>
        </p:nvSpPr>
        <p:spPr>
          <a:xfrm>
            <a:off x="941832" y="1455738"/>
            <a:ext cx="10616184" cy="5402262"/>
          </a:xfrm>
        </p:spPr>
        <p:txBody>
          <a:bodyPr>
            <a:normAutofit/>
          </a:bodyPr>
          <a:lstStyle/>
          <a:p>
            <a:pPr>
              <a:defRPr/>
            </a:pPr>
            <a:r>
              <a:rPr lang="en-US" sz="1800" u="sng" dirty="0">
                <a:latin typeface="Arial" panose="020B0604020202020204" pitchFamily="34" charset="0"/>
                <a:cs typeface="Arial" panose="020B0604020202020204" pitchFamily="34" charset="0"/>
                <a:hlinkClick r:id="rId2"/>
              </a:rPr>
              <a:t>Paddle Craft Safety</a:t>
            </a:r>
            <a:r>
              <a:rPr lang="en-US" sz="1800" dirty="0">
                <a:latin typeface="Arial" panose="020B0604020202020204" pitchFamily="34" charset="0"/>
                <a:cs typeface="Arial" panose="020B0604020202020204" pitchFamily="34" charset="0"/>
              </a:rPr>
              <a:t> (Course Fee:  $30/day) – Limit 12 Scouts/Leaders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Still water course includes Canoe Merit Badge Councilor Certification</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Still water course required for Moving Water course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2"/>
              </a:rPr>
              <a:t>Sept 10 </a:t>
            </a:r>
            <a:r>
              <a:rPr lang="en-US" sz="1800" dirty="0">
                <a:latin typeface="Arial" panose="020B0604020202020204" pitchFamily="34" charset="0"/>
                <a:cs typeface="Arial" panose="020B0604020202020204" pitchFamily="34" charset="0"/>
              </a:rPr>
              <a:t> – Still Water Safety – (am – Hylton Center; pm – </a:t>
            </a:r>
            <a:r>
              <a:rPr lang="en-US" sz="1800" dirty="0">
                <a:latin typeface="Arial" panose="020B0604020202020204" pitchFamily="34" charset="0"/>
                <a:cs typeface="Arial" panose="020B0604020202020204" pitchFamily="34" charset="0"/>
                <a:hlinkClick r:id="rId3"/>
              </a:rPr>
              <a:t>Silver Lake</a:t>
            </a:r>
            <a:r>
              <a:rPr lang="en-US" sz="1800" dirty="0">
                <a:latin typeface="Arial" panose="020B0604020202020204" pitchFamily="34" charset="0"/>
                <a:cs typeface="Arial" panose="020B0604020202020204" pitchFamily="34" charset="0"/>
              </a:rPr>
              <a:t>)</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2"/>
              </a:rPr>
              <a:t>Sept 11</a:t>
            </a:r>
            <a:r>
              <a:rPr lang="en-US" sz="1800" dirty="0">
                <a:latin typeface="Arial" panose="020B0604020202020204" pitchFamily="34" charset="0"/>
                <a:cs typeface="Arial" panose="020B0604020202020204" pitchFamily="34" charset="0"/>
              </a:rPr>
              <a:t>  – Moving Water Safety – On the Potomac (Meet at </a:t>
            </a:r>
            <a:r>
              <a:rPr lang="en-US" sz="1800" dirty="0">
                <a:latin typeface="Arial" panose="020B0604020202020204" pitchFamily="34" charset="0"/>
                <a:cs typeface="Arial" panose="020B0604020202020204" pitchFamily="34" charset="0"/>
                <a:hlinkClick r:id="rId4"/>
              </a:rPr>
              <a:t>Riley’s Lock</a:t>
            </a:r>
            <a:r>
              <a:rPr lang="en-US" sz="1800" dirty="0">
                <a:latin typeface="Arial" panose="020B0604020202020204" pitchFamily="34" charset="0"/>
                <a:cs typeface="Arial" panose="020B0604020202020204" pitchFamily="34" charset="0"/>
              </a:rPr>
              <a:t>)</a:t>
            </a:r>
          </a:p>
          <a:p>
            <a:pPr marL="0" indent="0">
              <a:buNone/>
              <a:defRPr/>
            </a:pPr>
            <a:endParaRPr lang="en-US" sz="600" dirty="0">
              <a:latin typeface="Arial" panose="020B0604020202020204" pitchFamily="34" charset="0"/>
              <a:cs typeface="Arial" panose="020B0604020202020204" pitchFamily="34" charset="0"/>
            </a:endParaRPr>
          </a:p>
          <a:p>
            <a:pPr>
              <a:defRPr/>
            </a:pPr>
            <a:r>
              <a:rPr lang="en-US" sz="1800" u="sng" dirty="0">
                <a:latin typeface="Arial" panose="020B0604020202020204" pitchFamily="34" charset="0"/>
                <a:cs typeface="Arial" panose="020B0604020202020204" pitchFamily="34" charset="0"/>
                <a:hlinkClick r:id="rId5"/>
              </a:rPr>
              <a:t>Merit Badges Afloat</a:t>
            </a:r>
            <a:r>
              <a:rPr lang="en-US" sz="1800" dirty="0">
                <a:latin typeface="Arial" panose="020B0604020202020204" pitchFamily="34" charset="0"/>
                <a:cs typeface="Arial" panose="020B0604020202020204" pitchFamily="34" charset="0"/>
              </a:rPr>
              <a:t> – Ship 1942’s Merit Badge Afloat weekend is an opportunity for Scouts BSA scouts to earn three merit badges (Small-Boat Sailing, Weather, and Oceanography), be introduced to Sea Scouts, and learn more about the activities of Sea Scout Ship 1942.  Saturday, September 10, 2022; 8:30am to 6:00pm and Sunday, September 11, 2022; 8:30am to 6:00pm at the Washington Sailing Marina.</a:t>
            </a:r>
          </a:p>
          <a:p>
            <a:pPr>
              <a:defRPr/>
            </a:pPr>
            <a:endParaRPr lang="en-US" sz="600" u="sng" dirty="0">
              <a:latin typeface="Arial" panose="020B0604020202020204" pitchFamily="34" charset="0"/>
              <a:cs typeface="Arial" panose="020B0604020202020204" pitchFamily="34" charset="0"/>
            </a:endParaRPr>
          </a:p>
          <a:p>
            <a:pPr>
              <a:defRPr/>
            </a:pPr>
            <a:r>
              <a:rPr lang="en-US" sz="1800" u="sng" dirty="0">
                <a:latin typeface="Arial" panose="020B0604020202020204" pitchFamily="34" charset="0"/>
                <a:cs typeface="Arial" panose="020B0604020202020204" pitchFamily="34" charset="0"/>
              </a:rPr>
              <a:t>SCUBA</a:t>
            </a:r>
            <a:r>
              <a:rPr lang="en-US" sz="1800" dirty="0">
                <a:latin typeface="Arial" panose="020B0604020202020204" pitchFamily="34" charset="0"/>
                <a:cs typeface="Arial" panose="020B0604020202020204" pitchFamily="34" charset="0"/>
              </a:rPr>
              <a:t> (Course Fee:  $650) – PADI Certification by Age / Scouts BSA Merit Badge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Contact the PADI Divemaster </a:t>
            </a:r>
            <a:r>
              <a:rPr lang="en-US" sz="1800" dirty="0">
                <a:latin typeface="Arial" panose="020B0604020202020204" pitchFamily="34" charset="0"/>
                <a:cs typeface="Arial" panose="020B0604020202020204" pitchFamily="34" charset="0"/>
                <a:hlinkClick r:id="rId6"/>
              </a:rPr>
              <a:t>Andrew Blanco</a:t>
            </a:r>
            <a:r>
              <a:rPr lang="en-US" sz="1800" dirty="0">
                <a:latin typeface="Arial" panose="020B0604020202020204" pitchFamily="34" charset="0"/>
                <a:cs typeface="Arial" panose="020B0604020202020204" pitchFamily="34" charset="0"/>
              </a:rPr>
              <a:t> to schedule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Minimum age 14 years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Aug 20 &amp;21 – Pool Session &amp; Aug 27 &amp; 28 – Open Water </a:t>
            </a:r>
          </a:p>
          <a:p>
            <a:pPr marL="0" indent="0">
              <a:buNone/>
              <a:defRPr/>
            </a:pPr>
            <a:endParaRPr lang="en-US" sz="1050" u="sng" dirty="0">
              <a:latin typeface="Arial" panose="020B0604020202020204" pitchFamily="34" charset="0"/>
              <a:cs typeface="Arial" panose="020B0604020202020204" pitchFamily="34" charset="0"/>
            </a:endParaRPr>
          </a:p>
          <a:p>
            <a:pPr>
              <a:defRPr/>
            </a:pPr>
            <a:r>
              <a:rPr lang="en-US" sz="1800" u="sng" dirty="0">
                <a:latin typeface="Arial" panose="020B0604020202020204" pitchFamily="34" charset="0"/>
                <a:cs typeface="Arial" panose="020B0604020202020204" pitchFamily="34" charset="0"/>
              </a:rPr>
              <a:t>Partial Merit Badge Completion Clinic</a:t>
            </a:r>
            <a:r>
              <a:rPr lang="en-US" sz="1800" dirty="0">
                <a:latin typeface="Arial" panose="020B0604020202020204" pitchFamily="34" charset="0"/>
                <a:cs typeface="Arial" panose="020B0604020202020204" pitchFamily="34" charset="0"/>
              </a:rPr>
              <a:t> – 18 Scout Limit</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Oct 3 – Tentative -TBD </a:t>
            </a:r>
          </a:p>
          <a:p>
            <a:pPr>
              <a:defRPr/>
            </a:pPr>
            <a:endParaRPr lang="en-US" dirty="0"/>
          </a:p>
        </p:txBody>
      </p:sp>
      <p:sp>
        <p:nvSpPr>
          <p:cNvPr id="13316" name="Slide Number Placeholder 3">
            <a:extLst>
              <a:ext uri="{FF2B5EF4-FFF2-40B4-BE49-F238E27FC236}">
                <a16:creationId xmlns:a16="http://schemas.microsoft.com/office/drawing/2014/main" id="{30689639-7EA1-CF65-026E-4AA82A767E60}"/>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defRPr/>
            </a:pPr>
            <a:fld id="{292640BB-1CE3-464F-B83D-BB9B07C3BA49}" type="slidenum">
              <a:rPr lang="en-US" altLang="en-US" smtClean="0"/>
              <a:pPr>
                <a:defRPr/>
              </a:pPr>
              <a:t>5</a:t>
            </a:fld>
            <a:endParaRPr lang="en-US" altLang="en-US" dirty="0">
              <a:solidFill>
                <a:srgbClr val="95B3D7"/>
              </a:solidFill>
              <a:latin typeface="Helvetica"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9459-11AC-4E1A-E1C9-A03BA7963581}"/>
              </a:ext>
            </a:extLst>
          </p:cNvPr>
          <p:cNvSpPr>
            <a:spLocks noGrp="1"/>
          </p:cNvSpPr>
          <p:nvPr>
            <p:ph type="title"/>
          </p:nvPr>
        </p:nvSpPr>
        <p:spPr>
          <a:xfrm>
            <a:off x="4346575" y="2200275"/>
            <a:ext cx="3722688" cy="1138238"/>
          </a:xfrm>
        </p:spPr>
        <p:txBody>
          <a:bodyPr lIns="68580" tIns="34290" rIns="68580" bIns="34290" rtlCol="0" anchor="b">
            <a:normAutofit/>
          </a:bodyPr>
          <a:lstStyle/>
          <a:p>
            <a:pPr algn="ctr">
              <a:defRPr/>
            </a:pPr>
            <a:r>
              <a:rPr lang="en-US" b="1" dirty="0">
                <a:solidFill>
                  <a:schemeClr val="tx1"/>
                </a:solidFill>
                <a:latin typeface="+mj-lt"/>
                <a:ea typeface="+mj-ea"/>
                <a:cs typeface="+mj-cs"/>
              </a:rPr>
              <a:t>Join Scouting</a:t>
            </a:r>
            <a:endParaRPr lang="en-US" sz="3600" b="1" dirty="0">
              <a:solidFill>
                <a:schemeClr val="tx1"/>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5DAF948-2173-11A3-BFA8-CBFA18C3D574}"/>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Join Scouting Night/Event Prep</a:t>
            </a:r>
          </a:p>
        </p:txBody>
      </p:sp>
      <p:sp>
        <p:nvSpPr>
          <p:cNvPr id="3" name="Content Placeholder 2">
            <a:extLst>
              <a:ext uri="{FF2B5EF4-FFF2-40B4-BE49-F238E27FC236}">
                <a16:creationId xmlns:a16="http://schemas.microsoft.com/office/drawing/2014/main" id="{341870BE-33BD-8944-EA0B-96A6CE592235}"/>
              </a:ext>
            </a:extLst>
          </p:cNvPr>
          <p:cNvSpPr>
            <a:spLocks noGrp="1"/>
          </p:cNvSpPr>
          <p:nvPr>
            <p:ph idx="1"/>
          </p:nvPr>
        </p:nvSpPr>
        <p:spPr/>
        <p:txBody>
          <a:bodyPr/>
          <a:lstStyle/>
          <a:p>
            <a:pPr marL="0" indent="0">
              <a:buNone/>
              <a:defRPr/>
            </a:pPr>
            <a:r>
              <a:rPr lang="en-US" u="sng" dirty="0">
                <a:latin typeface="Arial" panose="020B0604020202020204" pitchFamily="34" charset="0"/>
                <a:cs typeface="Arial" panose="020B0604020202020204" pitchFamily="34" charset="0"/>
              </a:rPr>
              <a:t>Goal</a:t>
            </a:r>
            <a:r>
              <a:rPr lang="en-US" b="0" dirty="0">
                <a:latin typeface="Arial" panose="020B0604020202020204" pitchFamily="34" charset="0"/>
                <a:cs typeface="Arial" panose="020B0604020202020204" pitchFamily="34" charset="0"/>
              </a:rPr>
              <a:t>:  Provide information and resources that can assist your Unit for upcoming recruitment events.  This includes:</a:t>
            </a:r>
          </a:p>
          <a:p>
            <a:pPr>
              <a:defRPr/>
            </a:pPr>
            <a:r>
              <a:rPr lang="en-US" b="0" dirty="0">
                <a:latin typeface="Arial" panose="020B0604020202020204" pitchFamily="34" charset="0"/>
                <a:cs typeface="Arial" panose="020B0604020202020204" pitchFamily="34" charset="0"/>
              </a:rPr>
              <a:t>Online Tools</a:t>
            </a:r>
          </a:p>
          <a:p>
            <a:pPr>
              <a:defRPr/>
            </a:pPr>
            <a:r>
              <a:rPr lang="en-US" b="0" dirty="0">
                <a:latin typeface="Arial" panose="020B0604020202020204" pitchFamily="34" charset="0"/>
                <a:cs typeface="Arial" panose="020B0604020202020204" pitchFamily="34" charset="0"/>
              </a:rPr>
              <a:t>Resources Available from Council</a:t>
            </a:r>
          </a:p>
          <a:p>
            <a:pPr>
              <a:defRPr/>
            </a:pPr>
            <a:r>
              <a:rPr lang="en-US" b="0" dirty="0">
                <a:latin typeface="Arial" panose="020B0604020202020204" pitchFamily="34" charset="0"/>
                <a:cs typeface="Arial" panose="020B0604020202020204" pitchFamily="34" charset="0"/>
              </a:rPr>
              <a:t>Planning Timelines</a:t>
            </a:r>
          </a:p>
          <a:p>
            <a:pPr>
              <a:defRPr/>
            </a:pPr>
            <a:r>
              <a:rPr lang="en-US" b="0" dirty="0">
                <a:latin typeface="Arial" panose="020B0604020202020204" pitchFamily="34" charset="0"/>
                <a:cs typeface="Arial" panose="020B0604020202020204" pitchFamily="34" charset="0"/>
              </a:rPr>
              <a:t>Best Practices – Please share your successes!</a:t>
            </a:r>
          </a:p>
          <a:p>
            <a:pPr>
              <a:defRPr/>
            </a:pPr>
            <a:endParaRPr lang="en-US" b="0" dirty="0">
              <a:latin typeface="Arial" panose="020B0604020202020204" pitchFamily="34" charset="0"/>
              <a:cs typeface="Arial" panose="020B0604020202020204" pitchFamily="34" charset="0"/>
            </a:endParaRPr>
          </a:p>
          <a:p>
            <a:pPr>
              <a:defRPr/>
            </a:pPr>
            <a:endParaRPr lang="en-US" b="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17B2595-E6BC-0263-52BF-9F568B955D63}"/>
              </a:ext>
            </a:extLst>
          </p:cNvPr>
          <p:cNvSpPr>
            <a:spLocks noGrp="1"/>
          </p:cNvSpPr>
          <p:nvPr>
            <p:ph type="title"/>
          </p:nvPr>
        </p:nvSpPr>
        <p:spPr>
          <a:xfrm>
            <a:off x="3040063" y="384176"/>
            <a:ext cx="6978650" cy="993775"/>
          </a:xfrm>
        </p:spPr>
        <p:txBody>
          <a:bodyPr/>
          <a:lstStyle/>
          <a:p>
            <a:r>
              <a:rPr lang="en-US" altLang="en-US" sz="3000" dirty="0">
                <a:latin typeface="Helvetica" panose="020B0604020202020204" pitchFamily="34" charset="0"/>
                <a:ea typeface="ヒラギノ角ゴ Pro W3" charset="-128"/>
              </a:rPr>
              <a:t>    On-Stop Shop for Membership</a:t>
            </a:r>
            <a:br>
              <a:rPr lang="en-US" altLang="en-US" sz="3000" dirty="0">
                <a:latin typeface="Helvetica" panose="020B0604020202020204" pitchFamily="34" charset="0"/>
                <a:ea typeface="ヒラギノ角ゴ Pro W3" charset="-128"/>
              </a:rPr>
            </a:br>
            <a:r>
              <a:rPr lang="en-US" altLang="en-US" sz="3000" dirty="0">
                <a:latin typeface="Helvetica" panose="020B0604020202020204" pitchFamily="34" charset="0"/>
                <a:ea typeface="ヒラギノ角ゴ Pro W3" charset="-128"/>
              </a:rPr>
              <a:t> </a:t>
            </a:r>
            <a:r>
              <a:rPr lang="en-US" altLang="en-US" sz="3000" u="sng" dirty="0">
                <a:solidFill>
                  <a:srgbClr val="2409ED"/>
                </a:solidFill>
                <a:latin typeface="Helvetica" panose="020B0604020202020204" pitchFamily="34" charset="0"/>
                <a:ea typeface="ヒラギノ角ゴ Pro W3" charset="-128"/>
              </a:rPr>
              <a:t>https://ncacbsa.org/george-mason/</a:t>
            </a:r>
          </a:p>
        </p:txBody>
      </p:sp>
      <p:pic>
        <p:nvPicPr>
          <p:cNvPr id="16387" name="Content Placeholder 4">
            <a:extLst>
              <a:ext uri="{FF2B5EF4-FFF2-40B4-BE49-F238E27FC236}">
                <a16:creationId xmlns:a16="http://schemas.microsoft.com/office/drawing/2014/main" id="{5D572AE6-88AA-F5A5-60A9-CAF4C0F6D9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1574" y="1602893"/>
            <a:ext cx="10295461" cy="4387089"/>
          </a:xfrm>
        </p:spPr>
      </p:pic>
      <p:sp>
        <p:nvSpPr>
          <p:cNvPr id="6" name="Oval 5">
            <a:extLst>
              <a:ext uri="{FF2B5EF4-FFF2-40B4-BE49-F238E27FC236}">
                <a16:creationId xmlns:a16="http://schemas.microsoft.com/office/drawing/2014/main" id="{06882A78-3B6B-D8B6-0D18-56B0E8851EE7}"/>
              </a:ext>
            </a:extLst>
          </p:cNvPr>
          <p:cNvSpPr/>
          <p:nvPr/>
        </p:nvSpPr>
        <p:spPr>
          <a:xfrm>
            <a:off x="2786685" y="4264508"/>
            <a:ext cx="1325563" cy="3667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highlight>
                <a:srgbClr val="FF0000"/>
              </a:highligh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0B44035-AD98-11FF-ECC1-2B748B02488D}"/>
              </a:ext>
            </a:extLst>
          </p:cNvPr>
          <p:cNvSpPr>
            <a:spLocks noGrp="1"/>
          </p:cNvSpPr>
          <p:nvPr>
            <p:ph type="title"/>
          </p:nvPr>
        </p:nvSpPr>
        <p:spPr>
          <a:xfrm>
            <a:off x="3040063" y="384176"/>
            <a:ext cx="6978650" cy="993775"/>
          </a:xfrm>
        </p:spPr>
        <p:txBody>
          <a:bodyPr/>
          <a:lstStyle/>
          <a:p>
            <a:r>
              <a:rPr lang="en-US" altLang="en-US" sz="3000" dirty="0">
                <a:latin typeface="Helvetica" panose="020B0604020202020204" pitchFamily="34" charset="0"/>
                <a:ea typeface="ヒラギノ角ゴ Pro W3" charset="-128"/>
              </a:rPr>
              <a:t>    On-Stop Shop for Membership</a:t>
            </a:r>
            <a:br>
              <a:rPr lang="en-US" altLang="en-US" sz="3000" dirty="0">
                <a:latin typeface="Helvetica" panose="020B0604020202020204" pitchFamily="34" charset="0"/>
                <a:ea typeface="ヒラギノ角ゴ Pro W3" charset="-128"/>
              </a:rPr>
            </a:br>
            <a:r>
              <a:rPr lang="en-US" altLang="en-US" sz="3000" dirty="0">
                <a:latin typeface="Helvetica" panose="020B0604020202020204" pitchFamily="34" charset="0"/>
                <a:ea typeface="ヒラギノ角ゴ Pro W3" charset="-128"/>
              </a:rPr>
              <a:t> </a:t>
            </a:r>
            <a:r>
              <a:rPr lang="en-US" altLang="en-US" sz="2400" u="sng" dirty="0">
                <a:solidFill>
                  <a:srgbClr val="2409ED"/>
                </a:solidFill>
                <a:latin typeface="Helvetica" panose="020B0604020202020204" pitchFamily="34" charset="0"/>
                <a:ea typeface="ヒラギノ角ゴ Pro W3" charset="-128"/>
              </a:rPr>
              <a:t>https://ncacbsa.org/membership-resources/</a:t>
            </a:r>
            <a:endParaRPr lang="en-US" altLang="en-US" sz="3000" u="sng" dirty="0">
              <a:solidFill>
                <a:srgbClr val="2409ED"/>
              </a:solidFill>
              <a:latin typeface="Helvetica" panose="020B0604020202020204" pitchFamily="34" charset="0"/>
              <a:ea typeface="ヒラギノ角ゴ Pro W3" charset="-128"/>
            </a:endParaRPr>
          </a:p>
        </p:txBody>
      </p:sp>
      <p:pic>
        <p:nvPicPr>
          <p:cNvPr id="17411" name="Picture 3">
            <a:extLst>
              <a:ext uri="{FF2B5EF4-FFF2-40B4-BE49-F238E27FC236}">
                <a16:creationId xmlns:a16="http://schemas.microsoft.com/office/drawing/2014/main" id="{13B66EFD-7977-3355-1480-04C3FEB79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372" y="1457878"/>
            <a:ext cx="7157256" cy="507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85F6440F-D026-4EDD-E619-13AFBFF27B59}"/>
              </a:ext>
            </a:extLst>
          </p:cNvPr>
          <p:cNvSpPr/>
          <p:nvPr/>
        </p:nvSpPr>
        <p:spPr>
          <a:xfrm>
            <a:off x="2812499" y="1778828"/>
            <a:ext cx="1736725" cy="2084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5656</TotalTime>
  <Words>2328</Words>
  <Application>Microsoft Office PowerPoint</Application>
  <PresentationFormat>Widescreen</PresentationFormat>
  <Paragraphs>261</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9" baseType="lpstr">
      <vt:lpstr>Arial</vt:lpstr>
      <vt:lpstr>Calibri</vt:lpstr>
      <vt:lpstr>Calibri Light</vt:lpstr>
      <vt:lpstr>Courier New</vt:lpstr>
      <vt:lpstr>Helvetica</vt:lpstr>
      <vt:lpstr>New serif</vt:lpstr>
      <vt:lpstr>Office Theme</vt:lpstr>
      <vt:lpstr>George Mason District  Roundtable</vt:lpstr>
      <vt:lpstr>Pledge</vt:lpstr>
      <vt:lpstr>Council Update</vt:lpstr>
      <vt:lpstr>Council Update - Scoutbook</vt:lpstr>
      <vt:lpstr>NCAC Aquatics Committee</vt:lpstr>
      <vt:lpstr>Join Scouting</vt:lpstr>
      <vt:lpstr>Join Scouting Night/Event Prep</vt:lpstr>
      <vt:lpstr>    On-Stop Shop for Membership  https://ncacbsa.org/george-mason/</vt:lpstr>
      <vt:lpstr>    On-Stop Shop for Membership  https://ncacbsa.org/membership-resources/</vt:lpstr>
      <vt:lpstr>    On-Stop Shop for Membership  https://ncacbsa.org/unit-resources/</vt:lpstr>
      <vt:lpstr>Geofence Request Form</vt:lpstr>
      <vt:lpstr>    On-Stop Shop for Membership  https://ncacbsa.org/unit-resources/</vt:lpstr>
      <vt:lpstr>JSN Resources</vt:lpstr>
      <vt:lpstr>Peer-to-Peer Cards</vt:lpstr>
      <vt:lpstr>    On-Stop Shop for Membership  https://ncacbsa.org/unit-resources/</vt:lpstr>
      <vt:lpstr>NCAC Resources Available </vt:lpstr>
      <vt:lpstr>Planning Timelines (Suggested)</vt:lpstr>
      <vt:lpstr>  Best Practices Some Units Use   (Please share your successes/ideas!)</vt:lpstr>
      <vt:lpstr>Make it fun!</vt:lpstr>
      <vt:lpstr>George Mason Program </vt:lpstr>
      <vt:lpstr>Current 2022 GM Calendar</vt:lpstr>
      <vt:lpstr>STEM</vt:lpstr>
      <vt:lpstr>SCOUTS BSA Roundtable</vt:lpstr>
      <vt:lpstr>Future Camporees</vt:lpstr>
      <vt:lpstr>District Life to Eagle Seminar</vt:lpstr>
      <vt:lpstr>Training https://www.ncacbsa.org/george-mason/training </vt:lpstr>
      <vt:lpstr>NYLT 2022 Program year is complete </vt:lpstr>
      <vt:lpstr>PowerPoint Presentation</vt:lpstr>
      <vt:lpstr>GM High Adventure</vt:lpstr>
      <vt:lpstr>Shooting Sports</vt:lpstr>
      <vt:lpstr>Merit Badges</vt:lpstr>
      <vt:lpstr>Other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90</cp:revision>
  <cp:lastPrinted>2021-10-28T12:49:10Z</cp:lastPrinted>
  <dcterms:modified xsi:type="dcterms:W3CDTF">2022-08-12T01:36:06Z</dcterms:modified>
</cp:coreProperties>
</file>