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609" r:id="rId2"/>
    <p:sldId id="612" r:id="rId3"/>
    <p:sldId id="664" r:id="rId4"/>
    <p:sldId id="656" r:id="rId5"/>
    <p:sldId id="661" r:id="rId6"/>
    <p:sldId id="257" r:id="rId7"/>
    <p:sldId id="258" r:id="rId8"/>
    <p:sldId id="608" r:id="rId9"/>
    <p:sldId id="586" r:id="rId10"/>
    <p:sldId id="262" r:id="rId11"/>
    <p:sldId id="264" r:id="rId12"/>
    <p:sldId id="299" r:id="rId13"/>
    <p:sldId id="265" r:id="rId14"/>
    <p:sldId id="651" r:id="rId15"/>
    <p:sldId id="267" r:id="rId16"/>
    <p:sldId id="654" r:id="rId17"/>
    <p:sldId id="650" r:id="rId18"/>
  </p:sldIdLst>
  <p:sldSz cx="12192000" cy="6858000"/>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7B9"/>
    <a:srgbClr val="240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64" d="100"/>
          <a:sy n="164" d="100"/>
        </p:scale>
        <p:origin x="243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57200" y="720725"/>
            <a:ext cx="6400800" cy="3600450"/>
          </a:xfrm>
          <a:prstGeom prst="rect">
            <a:avLst/>
          </a:prstGeom>
        </p:spPr>
        <p:txBody>
          <a:bodyPr lIns="96661" tIns="48331" rIns="96661" bIns="48331"/>
          <a:lstStyle/>
          <a:p>
            <a:endParaRPr/>
          </a:p>
        </p:txBody>
      </p:sp>
      <p:sp>
        <p:nvSpPr>
          <p:cNvPr id="92" name="Shape 92"/>
          <p:cNvSpPr>
            <a:spLocks noGrp="1"/>
          </p:cNvSpPr>
          <p:nvPr>
            <p:ph type="body" sz="quarter" idx="1"/>
          </p:nvPr>
        </p:nvSpPr>
        <p:spPr>
          <a:xfrm>
            <a:off x="975360" y="4560570"/>
            <a:ext cx="5364480" cy="4320540"/>
          </a:xfrm>
          <a:prstGeom prst="rect">
            <a:avLst/>
          </a:prstGeom>
        </p:spPr>
        <p:txBody>
          <a:bodyPr lIns="96661" tIns="48331" rIns="96661" bIns="48331"/>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coutingevent.com/082-57862" TargetMode="External"/><Relationship Id="rId7" Type="http://schemas.openxmlformats.org/officeDocument/2006/relationships/image" Target="../media/image20.jpeg"/><Relationship Id="rId2" Type="http://schemas.openxmlformats.org/officeDocument/2006/relationships/hyperlink" Target="https://scoutingevent.com/082-56464" TargetMode="External"/><Relationship Id="rId1" Type="http://schemas.openxmlformats.org/officeDocument/2006/relationships/slideLayout" Target="../slideLayouts/slideLayout3.xml"/><Relationship Id="rId6" Type="http://schemas.openxmlformats.org/officeDocument/2006/relationships/hyperlink" Target="https://scoutingevent.com/082-49585" TargetMode="External"/><Relationship Id="rId5" Type="http://schemas.openxmlformats.org/officeDocument/2006/relationships/hyperlink" Target="https://scoutingevent.com/082-56465" TargetMode="External"/><Relationship Id="rId4" Type="http://schemas.openxmlformats.org/officeDocument/2006/relationships/hyperlink" Target="https://scoutingevent.com/082-PATRIOTSPRING22IO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outing.org/awards/journey-to-excellence/unit/" TargetMode="External"/><Relationship Id="rId2" Type="http://schemas.openxmlformats.org/officeDocument/2006/relationships/hyperlink" Target="https://www.ncacbsa.org/aquatics-committee/" TargetMode="External"/><Relationship Id="rId1" Type="http://schemas.openxmlformats.org/officeDocument/2006/relationships/slideLayout" Target="../slideLayouts/slideLayout2.xml"/><Relationship Id="rId5" Type="http://schemas.openxmlformats.org/officeDocument/2006/relationships/hyperlink" Target="https://help.scoutbook.com/" TargetMode="External"/><Relationship Id="rId4" Type="http://schemas.openxmlformats.org/officeDocument/2006/relationships/hyperlink" Target="https://discussions.scouting.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167951" y="406400"/>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May 12,</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2</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xfrm>
            <a:off x="1051984" y="2304095"/>
            <a:ext cx="10515601" cy="1325564"/>
          </a:xfrm>
          <a:prstGeom prst="rect">
            <a:avLst/>
          </a:prstGeom>
        </p:spPr>
        <p:txBody>
          <a:bodyPr/>
          <a:lstStyle>
            <a:lvl1pPr algn="ctr">
              <a:defRPr>
                <a:effectLst>
                  <a:outerShdw blurRad="38100" dist="38100" dir="2700000" rotWithShape="0">
                    <a:srgbClr val="000000">
                      <a:alpha val="43137"/>
                    </a:srgbClr>
                  </a:outerShdw>
                </a:effectLst>
              </a:defRPr>
            </a:lvl1pPr>
          </a:lstStyle>
          <a:p>
            <a:r>
              <a:rPr b="1" dirty="0"/>
              <a:t>SCOUTS BSA Roundtable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xfrm>
            <a:off x="838200" y="365125"/>
            <a:ext cx="10515600" cy="1325563"/>
          </a:xfrm>
          <a:prstGeom prst="rect">
            <a:avLst/>
          </a:prstGeom>
        </p:spPr>
        <p:txBody>
          <a:bodyPr/>
          <a:lstStyle/>
          <a:p>
            <a:r>
              <a:rPr b="1" dirty="0"/>
              <a:t>Future Camporees</a:t>
            </a:r>
          </a:p>
        </p:txBody>
      </p:sp>
      <p:sp>
        <p:nvSpPr>
          <p:cNvPr id="135" name="Content Placeholder 2"/>
          <p:cNvSpPr txBox="1">
            <a:spLocks noGrp="1"/>
          </p:cNvSpPr>
          <p:nvPr>
            <p:ph type="body" sz="half" idx="1"/>
          </p:nvPr>
        </p:nvSpPr>
        <p:spPr>
          <a:xfrm>
            <a:off x="838199" y="1825625"/>
            <a:ext cx="5015486" cy="4351338"/>
          </a:xfrm>
          <a:prstGeom prst="rect">
            <a:avLst/>
          </a:prstGeom>
        </p:spPr>
        <p:txBody>
          <a:bodyPr/>
          <a:lstStyle/>
          <a:p>
            <a:pPr>
              <a:defRPr sz="3600"/>
            </a:pPr>
            <a:r>
              <a:rPr dirty="0"/>
              <a:t>Save the Dates!!!</a:t>
            </a:r>
          </a:p>
          <a:p>
            <a:pPr>
              <a:defRPr sz="1600"/>
            </a:pPr>
            <a:endParaRPr dirty="0"/>
          </a:p>
          <a:p>
            <a:pPr>
              <a:defRPr sz="2000"/>
            </a:pPr>
            <a:r>
              <a:rPr dirty="0"/>
              <a:t>George Mason </a:t>
            </a:r>
            <a:r>
              <a:rPr lang="en-US" dirty="0"/>
              <a:t>Fall </a:t>
            </a:r>
            <a:r>
              <a:rPr dirty="0"/>
              <a:t>2022 Camporee – </a:t>
            </a:r>
            <a:r>
              <a:rPr lang="en-US" dirty="0"/>
              <a:t>October 21 - 23</a:t>
            </a:r>
            <a:r>
              <a:rPr dirty="0"/>
              <a:t>, 2022</a:t>
            </a:r>
          </a:p>
          <a:p>
            <a:pPr marL="685800" lvl="1" indent="-228600">
              <a:spcBef>
                <a:spcPts val="500"/>
              </a:spcBef>
              <a:defRPr sz="1600"/>
            </a:pPr>
            <a:r>
              <a:rPr dirty="0"/>
              <a:t>Theme and Site TBD</a:t>
            </a:r>
            <a:endParaRPr sz="2400" dirty="0"/>
          </a:p>
          <a:p>
            <a:pPr>
              <a:defRPr sz="2000"/>
            </a:pPr>
            <a:r>
              <a:rPr dirty="0"/>
              <a:t>George Mason </a:t>
            </a:r>
            <a:r>
              <a:rPr lang="en-US" dirty="0"/>
              <a:t>Spring</a:t>
            </a:r>
            <a:r>
              <a:rPr dirty="0"/>
              <a:t> 202</a:t>
            </a:r>
            <a:r>
              <a:rPr lang="en-US" dirty="0"/>
              <a:t>3</a:t>
            </a:r>
            <a:r>
              <a:rPr dirty="0"/>
              <a:t> Camporee – </a:t>
            </a:r>
            <a:r>
              <a:rPr lang="en-US" dirty="0"/>
              <a:t>May 5-7</a:t>
            </a:r>
            <a:r>
              <a:rPr dirty="0"/>
              <a:t>, 202</a:t>
            </a:r>
            <a:r>
              <a:rPr lang="en-US" dirty="0"/>
              <a:t>3</a:t>
            </a:r>
            <a:endParaRPr dirty="0"/>
          </a:p>
          <a:p>
            <a:pPr marL="685800" lvl="1" indent="-228600">
              <a:spcBef>
                <a:spcPts val="500"/>
              </a:spcBef>
              <a:defRPr sz="1600"/>
            </a:pPr>
            <a:r>
              <a:rPr dirty="0"/>
              <a:t>Theme and Site TBD</a:t>
            </a:r>
            <a:endParaRPr sz="2400" dirty="0"/>
          </a:p>
          <a:p>
            <a:pPr>
              <a:defRPr sz="1600"/>
            </a:pPr>
            <a:endParaRPr sz="2400" dirty="0"/>
          </a:p>
          <a:p>
            <a:pPr>
              <a:defRPr sz="1600"/>
            </a:pPr>
            <a:r>
              <a:rPr dirty="0"/>
              <a:t>Please factor this into unit calendars/planning.</a:t>
            </a:r>
          </a:p>
          <a:p>
            <a:pPr>
              <a:defRPr sz="1600"/>
            </a:pPr>
            <a:endParaRPr dirty="0"/>
          </a:p>
          <a:p>
            <a:pPr>
              <a:defRPr sz="1600"/>
            </a:pPr>
            <a:r>
              <a:rPr dirty="0"/>
              <a:t>Scouts are loyal – including loyalty to District activities.</a:t>
            </a:r>
          </a:p>
        </p:txBody>
      </p:sp>
      <p:pic>
        <p:nvPicPr>
          <p:cNvPr id="136" name="Picture 4" descr="Picture 4"/>
          <p:cNvPicPr>
            <a:picLocks noChangeAspect="1"/>
          </p:cNvPicPr>
          <p:nvPr/>
        </p:nvPicPr>
        <p:blipFill>
          <a:blip r:embed="rId2"/>
          <a:srcRect l="4237" r="6810"/>
          <a:stretch>
            <a:fillRect/>
          </a:stretch>
        </p:blipFill>
        <p:spPr>
          <a:xfrm>
            <a:off x="6338315" y="1513490"/>
            <a:ext cx="5538159" cy="4663427"/>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E605-020D-43C2-865F-F12091EF00BA}"/>
              </a:ext>
            </a:extLst>
          </p:cNvPr>
          <p:cNvSpPr>
            <a:spLocks noGrp="1"/>
          </p:cNvSpPr>
          <p:nvPr>
            <p:ph type="title"/>
          </p:nvPr>
        </p:nvSpPr>
        <p:spPr>
          <a:xfrm>
            <a:off x="838200" y="365125"/>
            <a:ext cx="6505575" cy="1325563"/>
          </a:xfrm>
        </p:spPr>
        <p:txBody>
          <a:bodyPr>
            <a:normAutofit/>
          </a:bodyPr>
          <a:lstStyle/>
          <a:p>
            <a:r>
              <a:rPr lang="en-US" b="1" dirty="0"/>
              <a:t>2022 Elks Youth Recognition Dinner	</a:t>
            </a:r>
          </a:p>
        </p:txBody>
      </p:sp>
      <p:sp>
        <p:nvSpPr>
          <p:cNvPr id="3" name="Content Placeholder 2">
            <a:extLst>
              <a:ext uri="{FF2B5EF4-FFF2-40B4-BE49-F238E27FC236}">
                <a16:creationId xmlns:a16="http://schemas.microsoft.com/office/drawing/2014/main" id="{BB24DA78-1FED-4532-94A0-BAB3E43B3537}"/>
              </a:ext>
            </a:extLst>
          </p:cNvPr>
          <p:cNvSpPr>
            <a:spLocks noGrp="1"/>
          </p:cNvSpPr>
          <p:nvPr>
            <p:ph idx="1"/>
          </p:nvPr>
        </p:nvSpPr>
        <p:spPr>
          <a:xfrm>
            <a:off x="838200" y="1825625"/>
            <a:ext cx="6505575" cy="4351338"/>
          </a:xfrm>
        </p:spPr>
        <p:txBody>
          <a:bodyPr>
            <a:normAutofit/>
          </a:bodyPr>
          <a:lstStyle/>
          <a:p>
            <a:r>
              <a:rPr lang="en-US" sz="2600" dirty="0"/>
              <a:t>For youth that earned Eagle in 2021 (i.e. their Eagle Board of Review was held in the 2021 calendar year) and their Scoutmasters.</a:t>
            </a:r>
          </a:p>
          <a:p>
            <a:r>
              <a:rPr lang="en-US" sz="2600" dirty="0"/>
              <a:t>Thursday, June 2, 2022</a:t>
            </a:r>
          </a:p>
          <a:p>
            <a:r>
              <a:rPr lang="en-US" sz="2600" dirty="0"/>
              <a:t>Elks Lodge 2188, 8421 Arlington Blvd., Fairfax, VA.</a:t>
            </a:r>
          </a:p>
          <a:p>
            <a:r>
              <a:rPr lang="en-US" sz="2600" dirty="0"/>
              <a:t>Will need unit leader help in contacting Scouts and obtaining an RSVP.</a:t>
            </a:r>
          </a:p>
        </p:txBody>
      </p:sp>
      <p:pic>
        <p:nvPicPr>
          <p:cNvPr id="5" name="Picture 4" descr="A close up of a logo&#10;&#10;Description automatically generated">
            <a:extLst>
              <a:ext uri="{FF2B5EF4-FFF2-40B4-BE49-F238E27FC236}">
                <a16:creationId xmlns:a16="http://schemas.microsoft.com/office/drawing/2014/main" id="{3EFF6D63-FC17-4A51-A718-29829B96C2D8}"/>
              </a:ext>
            </a:extLst>
          </p:cNvPr>
          <p:cNvPicPr>
            <a:picLocks noChangeAspect="1"/>
          </p:cNvPicPr>
          <p:nvPr/>
        </p:nvPicPr>
        <p:blipFill rotWithShape="1">
          <a:blip r:embed="rId2">
            <a:extLst>
              <a:ext uri="{28A0092B-C50C-407E-A947-70E740481C1C}">
                <a14:useLocalDpi xmlns:a14="http://schemas.microsoft.com/office/drawing/2010/main" val="0"/>
              </a:ext>
            </a:extLst>
          </a:blip>
          <a:srcRect r="1725"/>
          <a:stretch/>
        </p:blipFill>
        <p:spPr>
          <a:xfrm>
            <a:off x="7737635" y="-1"/>
            <a:ext cx="3555205" cy="6858001"/>
          </a:xfrm>
          <a:prstGeom prst="rect">
            <a:avLst/>
          </a:prstGeom>
        </p:spPr>
      </p:pic>
    </p:spTree>
    <p:extLst>
      <p:ext uri="{BB962C8B-B14F-4D97-AF65-F5344CB8AC3E}">
        <p14:creationId xmlns:p14="http://schemas.microsoft.com/office/powerpoint/2010/main" val="34615759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167278" y="89396"/>
            <a:ext cx="5120114" cy="875845"/>
          </a:xfrm>
          <a:prstGeom prst="rect">
            <a:avLst/>
          </a:prstGeom>
        </p:spPr>
        <p:txBody>
          <a:bodyPr>
            <a:normAutofit fontScale="90000"/>
          </a:bodyPr>
          <a:lstStyle/>
          <a:p>
            <a:r>
              <a:rPr b="1" dirty="0"/>
              <a:t>Training</a:t>
            </a:r>
          </a:p>
        </p:txBody>
      </p:sp>
      <p:sp>
        <p:nvSpPr>
          <p:cNvPr id="139" name="Content Placeholder 2"/>
          <p:cNvSpPr txBox="1">
            <a:spLocks noGrp="1"/>
          </p:cNvSpPr>
          <p:nvPr>
            <p:ph type="body" sz="half" idx="1"/>
          </p:nvPr>
        </p:nvSpPr>
        <p:spPr>
          <a:xfrm>
            <a:off x="167278" y="965241"/>
            <a:ext cx="7871491" cy="5541265"/>
          </a:xfrm>
          <a:prstGeom prst="rect">
            <a:avLst/>
          </a:prstGeom>
        </p:spPr>
        <p:txBody>
          <a:bodyPr>
            <a:normAutofit fontScale="85000" lnSpcReduction="20000"/>
          </a:bodyPr>
          <a:lstStyle/>
          <a:p>
            <a:pPr>
              <a:spcBef>
                <a:spcPts val="0"/>
              </a:spcBef>
            </a:pPr>
            <a:r>
              <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Cub Leader Specific Training in-person </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6/4 @ Alexandria  </a:t>
            </a:r>
            <a:r>
              <a:rPr lang="en-US" sz="2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https://scoutingevent.com/082-56464</a:t>
            </a:r>
            <a:r>
              <a:rPr lang="en-US" sz="28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endPar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BALOO – 06/18/22, Lorton, VA</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u="sng" dirty="0">
                <a:solidFill>
                  <a:srgbClr val="2409ED"/>
                </a:solidFill>
                <a:latin typeface="Calibri" panose="020F0502020204030204" pitchFamily="34" charset="0"/>
                <a:ea typeface="Calibri" panose="020F0502020204030204" pitchFamily="34" charset="0"/>
                <a:cs typeface="Times New Roman" panose="02020603050405020304" pitchFamily="18" charset="0"/>
              </a:rPr>
              <a:t>https://scoutingevent.com/082-56465</a:t>
            </a:r>
          </a:p>
          <a:p>
            <a:pPr>
              <a:lnSpc>
                <a:spcPct val="120000"/>
              </a:lnSpc>
              <a:spcBef>
                <a:spcPts val="0"/>
              </a:spcBef>
            </a:pP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Scoutmaster/ASM Specific Training 6/4 in Alexandria</a:t>
            </a:r>
          </a:p>
          <a:p>
            <a:pPr>
              <a:lnSpc>
                <a:spcPct val="120000"/>
              </a:lnSpc>
              <a:spcBef>
                <a:spcPts val="0"/>
              </a:spcBef>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https://scoutingevent.com/082-57862</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20000"/>
              </a:lnSpc>
              <a:spcBef>
                <a:spcPts val="0"/>
              </a:spcBef>
            </a:pP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IOLS – 6/4 -6/5 @ Camp Snyder or 6/18-6/19 in Lorton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https://scoutingevent.com/082-PATRIOTSPRING22IOLS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20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hlinkClick r:id="rId5"/>
              </a:rPr>
              <a:t>https://scoutingevent.com/082-56465</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en-US" sz="2500" b="1" i="0" dirty="0">
              <a:solidFill>
                <a:srgbClr val="000000"/>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NYLT summer courses </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registration now open</a:t>
            </a:r>
          </a:p>
          <a:p>
            <a:pPr marL="0" marR="0">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l"/>
            <a:r>
              <a:rPr lang="en-US" sz="2500" b="1" i="0" dirty="0">
                <a:solidFill>
                  <a:srgbClr val="000000"/>
                </a:solidFill>
                <a:effectLst/>
                <a:latin typeface="Arial" panose="020B0604020202020204" pitchFamily="34" charset="0"/>
                <a:cs typeface="Arial" panose="020B0604020202020204" pitchFamily="34" charset="0"/>
              </a:rPr>
              <a:t>Powderhorn (P50) - </a:t>
            </a:r>
            <a:r>
              <a:rPr lang="en-US" sz="2500" i="0" u="none" strike="noStrike" dirty="0">
                <a:solidFill>
                  <a:schemeClr val="tx1"/>
                </a:solidFill>
                <a:effectLst/>
                <a:latin typeface="Arial" panose="020B0604020202020204" pitchFamily="34" charset="0"/>
                <a:cs typeface="Arial" panose="020B0604020202020204" pitchFamily="34" charset="0"/>
              </a:rPr>
              <a:t>08/26/22 – 08/28/22 – Camp St. Charles, Newburg, MD.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https://scoutingevent.com/082-49585</a:t>
            </a:r>
            <a:endParaRPr lang="en-US" sz="2500" b="1" i="0" dirty="0">
              <a:solidFill>
                <a:srgbClr val="000000"/>
              </a:solidFill>
              <a:effectLst/>
              <a:latin typeface="Arial" panose="020B0604020202020204" pitchFamily="34" charset="0"/>
              <a:cs typeface="Arial" panose="020B0604020202020204" pitchFamily="34" charset="0"/>
            </a:endParaRPr>
          </a:p>
          <a:p>
            <a:pPr>
              <a:lnSpc>
                <a:spcPct val="100000"/>
              </a:lnSpc>
              <a:spcBef>
                <a:spcPts val="0"/>
              </a:spcBef>
              <a:defRPr sz="2000" b="1"/>
            </a:pPr>
            <a:endParaRPr lang="en-US" b="0" dirty="0"/>
          </a:p>
        </p:txBody>
      </p:sp>
      <p:pic>
        <p:nvPicPr>
          <p:cNvPr id="140" name="Picture 4" descr="Picture 4"/>
          <p:cNvPicPr>
            <a:picLocks noChangeAspect="1"/>
          </p:cNvPicPr>
          <p:nvPr/>
        </p:nvPicPr>
        <p:blipFill>
          <a:blip r:embed="rId7"/>
          <a:srcRect l="4616" r="15757"/>
          <a:stretch>
            <a:fillRect/>
          </a:stretch>
        </p:blipFill>
        <p:spPr>
          <a:xfrm>
            <a:off x="7768046" y="1"/>
            <a:ext cx="442389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307883" y="851178"/>
            <a:ext cx="2898892" cy="1608059"/>
          </a:xfrm>
        </p:spPr>
        <p:txBody>
          <a:bodyPr>
            <a:normAutofit/>
          </a:bodyPr>
          <a:lstStyle/>
          <a:p>
            <a:pPr algn="ctr">
              <a:spcAft>
                <a:spcPts val="2400"/>
              </a:spcAft>
            </a:pPr>
            <a:r>
              <a:rPr lang="en-US" b="1" dirty="0">
                <a:latin typeface="Times New Roman" panose="02020603050405020304" pitchFamily="18" charset="0"/>
                <a:cs typeface="Times New Roman" panose="02020603050405020304" pitchFamily="18" charset="0"/>
              </a:rPr>
              <a:t>GM High Adventure</a:t>
            </a:r>
            <a:endParaRPr lang="en-US" sz="2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A770296-5720-42C0-827D-D05CE08CCED9}"/>
              </a:ext>
            </a:extLst>
          </p:cNvPr>
          <p:cNvSpPr txBox="1"/>
          <p:nvPr/>
        </p:nvSpPr>
        <p:spPr>
          <a:xfrm>
            <a:off x="3404681" y="676938"/>
            <a:ext cx="8479436" cy="6232475"/>
          </a:xfrm>
          <a:prstGeom prst="rect">
            <a:avLst/>
          </a:prstGeom>
          <a:noFill/>
        </p:spPr>
        <p:txBody>
          <a:bodyPr wrap="square" rtlCol="0">
            <a:spAutoFit/>
          </a:bodyPr>
          <a:lstStyle/>
          <a:p>
            <a:pPr marL="285750" marR="0" indent="-285750">
              <a:spcBef>
                <a:spcPts val="0"/>
              </a:spcBef>
              <a:spcAft>
                <a:spcPts val="1200"/>
              </a:spcAft>
              <a:buFont typeface="Arial" panose="020B0604020202020204" pitchFamily="34" charset="0"/>
              <a:buChar char="•"/>
            </a:pPr>
            <a:r>
              <a:rPr lang="en-US" sz="2000" b="1" i="0" dirty="0">
                <a:solidFill>
                  <a:srgbClr val="000000"/>
                </a:solidFill>
                <a:effectLst/>
                <a:latin typeface="Times New Roman" panose="02020603050405020304" pitchFamily="18" charset="0"/>
                <a:cs typeface="Times New Roman" panose="02020603050405020304" pitchFamily="18" charset="0"/>
              </a:rPr>
              <a:t>NCAC High Adventure Committee (HAC) </a:t>
            </a:r>
            <a:r>
              <a:rPr lang="en-US" sz="2000" b="1" dirty="0">
                <a:solidFill>
                  <a:srgbClr val="1D2228"/>
                </a:solidFill>
                <a:latin typeface="Times New Roman" panose="02020603050405020304" pitchFamily="18" charset="0"/>
                <a:cs typeface="Times New Roman" panose="02020603050405020304" pitchFamily="18" charset="0"/>
              </a:rPr>
              <a:t>u</a:t>
            </a:r>
            <a:r>
              <a:rPr lang="en-US" sz="2000" b="1" i="0" dirty="0">
                <a:solidFill>
                  <a:srgbClr val="1D2228"/>
                </a:solidFill>
                <a:effectLst/>
                <a:latin typeface="Times New Roman" panose="02020603050405020304" pitchFamily="18" charset="0"/>
                <a:cs typeface="Times New Roman" panose="02020603050405020304" pitchFamily="18" charset="0"/>
              </a:rPr>
              <a:t>pdates and announcements: </a:t>
            </a:r>
            <a:r>
              <a:rPr lang="en-US" sz="1600" b="1" i="0" u="sng" dirty="0">
                <a:solidFill>
                  <a:srgbClr val="196AD4"/>
                </a:solidFill>
                <a:effectLst/>
                <a:latin typeface="Times New Roman" panose="02020603050405020304" pitchFamily="18" charset="0"/>
                <a:cs typeface="Times New Roman" panose="02020603050405020304" pitchFamily="18" charset="0"/>
                <a:hlinkClick r:id="rId2"/>
              </a:rPr>
              <a:t>https://www.ncacbsa.org/high-adventure/</a:t>
            </a:r>
            <a:endParaRPr lang="en-US" sz="1600" b="1" i="0" u="sng" dirty="0">
              <a:solidFill>
                <a:srgbClr val="196AD4"/>
              </a:solidFill>
              <a:effectLst/>
              <a:latin typeface="Times New Roman" panose="02020603050405020304" pitchFamily="18" charset="0"/>
              <a:cs typeface="Times New Roman" panose="02020603050405020304" pitchFamily="18" charset="0"/>
            </a:endParaRPr>
          </a:p>
          <a:p>
            <a:pPr marL="742950" lvl="1" indent="-285750">
              <a:spcAft>
                <a:spcPts val="1200"/>
              </a:spcAft>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Vacancies list updated 11 April: </a:t>
            </a:r>
            <a:r>
              <a:rPr lang="en-US" sz="1600" b="1" dirty="0">
                <a:latin typeface="Times New Roman" panose="02020603050405020304" pitchFamily="18" charset="0"/>
                <a:cs typeface="Times New Roman" panose="02020603050405020304" pitchFamily="18" charset="0"/>
                <a:hlinkClick r:id="rId2"/>
              </a:rPr>
              <a:t>https://public.3.basecamp.com/p/xWpkdrKHKAA9pCzwmHMNdbWb</a:t>
            </a:r>
            <a:r>
              <a:rPr lang="en-US" sz="1600" b="1" dirty="0">
                <a:latin typeface="Times New Roman" panose="02020603050405020304" pitchFamily="18" charset="0"/>
                <a:cs typeface="Times New Roman" panose="02020603050405020304" pitchFamily="18" charset="0"/>
              </a:rPr>
              <a:t> </a:t>
            </a:r>
          </a:p>
          <a:p>
            <a:pPr marL="742950" lvl="1" indent="-285750">
              <a:spcAft>
                <a:spcPts val="1200"/>
              </a:spcAft>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NCAC Paddle Craft Safety Class at Camp Snyder - 4/29-5/1. </a:t>
            </a:r>
            <a:r>
              <a:rPr lang="en-US" b="1">
                <a:latin typeface="Times New Roman" panose="02020603050405020304" pitchFamily="18" charset="0"/>
                <a:cs typeface="Times New Roman" panose="02020603050405020304" pitchFamily="18" charset="0"/>
              </a:rPr>
              <a:t>See website.</a:t>
            </a:r>
            <a:endParaRPr lang="en-US" b="1" dirty="0">
              <a:latin typeface="Times New Roman" panose="02020603050405020304" pitchFamily="18" charset="0"/>
              <a:cs typeface="Times New Roman" panose="02020603050405020304" pitchFamily="18" charset="0"/>
            </a:endParaRPr>
          </a:p>
          <a:p>
            <a:pPr marL="742950" lvl="1" indent="-285750">
              <a:spcAft>
                <a:spcPts val="1200"/>
              </a:spcAft>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Philmont Preparedness Seminars (20 April: Recap and Updates) </a:t>
            </a:r>
            <a:r>
              <a:rPr lang="en-US" sz="1600" b="1" dirty="0">
                <a:latin typeface="Times New Roman" panose="02020603050405020304" pitchFamily="18" charset="0"/>
                <a:cs typeface="Times New Roman" panose="02020603050405020304" pitchFamily="18" charset="0"/>
                <a:hlinkClick r:id="rId2"/>
              </a:rPr>
              <a:t>https://www.philmontscoutranch.org/philmont-prep-seminars/</a:t>
            </a:r>
            <a:r>
              <a:rPr lang="en-US" sz="1600" b="1" dirty="0">
                <a:latin typeface="Times New Roman" panose="02020603050405020304" pitchFamily="18" charset="0"/>
                <a:cs typeface="Times New Roman" panose="02020603050405020304" pitchFamily="18" charset="0"/>
              </a:rPr>
              <a:t> </a:t>
            </a:r>
          </a:p>
          <a:p>
            <a:pPr marL="742950" lvl="1" indent="-285750">
              <a:spcAft>
                <a:spcPts val="1200"/>
              </a:spcAft>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NCAC Northern Tier training is available to all interested -- not just those scheduled for a summer trek.  Contact Craig Reichow: </a:t>
            </a:r>
            <a:r>
              <a:rPr lang="en-US" sz="1600" b="1" dirty="0">
                <a:latin typeface="Times New Roman" panose="02020603050405020304" pitchFamily="18" charset="0"/>
                <a:cs typeface="Times New Roman" panose="02020603050405020304" pitchFamily="18" charset="0"/>
                <a:hlinkClick r:id="rId2"/>
              </a:rPr>
              <a:t>bsa2xs@gmail.com</a:t>
            </a:r>
            <a:r>
              <a:rPr lang="en-US" sz="1600" b="1" dirty="0">
                <a:latin typeface="Times New Roman" panose="02020603050405020304" pitchFamily="18" charset="0"/>
                <a:cs typeface="Times New Roman" panose="02020603050405020304" pitchFamily="18" charset="0"/>
              </a:rPr>
              <a:t> </a:t>
            </a:r>
          </a:p>
          <a:p>
            <a:pPr marL="742950" lvl="1" indent="-285750">
              <a:spcAft>
                <a:spcPts val="1200"/>
              </a:spcAft>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HA Sourcebook update: </a:t>
            </a:r>
            <a:r>
              <a:rPr lang="en-US" sz="1600" b="1" dirty="0">
                <a:latin typeface="Times New Roman" panose="02020603050405020304" pitchFamily="18" charset="0"/>
                <a:cs typeface="Times New Roman" panose="02020603050405020304" pitchFamily="18" charset="0"/>
                <a:hlinkClick r:id="rId2"/>
              </a:rPr>
              <a:t>https://www.ncacbsa.org/high-adventure-information/</a:t>
            </a:r>
            <a:r>
              <a:rPr lang="en-US" sz="1600" b="1" dirty="0">
                <a:latin typeface="Times New Roman" panose="02020603050405020304" pitchFamily="18" charset="0"/>
                <a:cs typeface="Times New Roman" panose="02020603050405020304" pitchFamily="18" charset="0"/>
              </a:rPr>
              <a:t> </a:t>
            </a:r>
          </a:p>
          <a:p>
            <a:pPr marL="742950" lvl="1" indent="-285750">
              <a:spcAft>
                <a:spcPts val="1800"/>
              </a:spcAft>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All BSA high adventure treks require Medical forms A, B, and C – both  Scouts and adults – certain programs have additional medical screening requirements.  (Schedule that physical exam soon!)</a:t>
            </a:r>
          </a:p>
          <a:p>
            <a:pPr marL="285750" indent="-285750">
              <a:buFont typeface="Arial" panose="020B0604020202020204" pitchFamily="34" charset="0"/>
              <a:buChar char="•"/>
            </a:pPr>
            <a:r>
              <a:rPr lang="en-US" b="1" i="0" dirty="0">
                <a:solidFill>
                  <a:srgbClr val="1D2228"/>
                </a:solidFill>
                <a:effectLst/>
                <a:latin typeface="Times New Roman" panose="02020603050405020304" pitchFamily="18" charset="0"/>
                <a:cs typeface="Times New Roman" panose="02020603050405020304" pitchFamily="18" charset="0"/>
              </a:rPr>
              <a:t>Contact Joe Knecht at </a:t>
            </a:r>
            <a:r>
              <a:rPr lang="en-US" b="1" i="0" dirty="0">
                <a:solidFill>
                  <a:srgbClr val="1D2228"/>
                </a:solidFill>
                <a:effectLst/>
                <a:latin typeface="Times New Roman" panose="02020603050405020304" pitchFamily="18" charset="0"/>
                <a:cs typeface="Times New Roman" panose="02020603050405020304" pitchFamily="18" charset="0"/>
                <a:hlinkClick r:id="rId2"/>
              </a:rPr>
              <a:t>knechtjoe@yahoo.com</a:t>
            </a:r>
            <a:r>
              <a:rPr lang="en-US" b="1" i="0" dirty="0">
                <a:solidFill>
                  <a:srgbClr val="1D2228"/>
                </a:solidFill>
                <a:effectLst/>
                <a:latin typeface="Times New Roman" panose="02020603050405020304" pitchFamily="18" charset="0"/>
                <a:cs typeface="Times New Roman" panose="02020603050405020304" pitchFamily="18" charset="0"/>
              </a:rPr>
              <a:t> if you have questions regarding high adventure planning or </a:t>
            </a:r>
            <a:r>
              <a:rPr lang="en-US" b="1" dirty="0">
                <a:solidFill>
                  <a:srgbClr val="1D2228"/>
                </a:solidFill>
                <a:latin typeface="Times New Roman" panose="02020603050405020304" pitchFamily="18" charset="0"/>
                <a:cs typeface="Times New Roman" panose="02020603050405020304" pitchFamily="18" charset="0"/>
              </a:rPr>
              <a:t>resources</a:t>
            </a:r>
            <a:r>
              <a:rPr lang="en-US" b="1" i="0" dirty="0">
                <a:solidFill>
                  <a:srgbClr val="1D2228"/>
                </a:solidFill>
                <a:effectLst/>
                <a:latin typeface="Times New Roman" panose="02020603050405020304" pitchFamily="18" charset="0"/>
                <a:cs typeface="Times New Roman" panose="02020603050405020304" pitchFamily="18" charset="0"/>
              </a:rPr>
              <a:t>.</a:t>
            </a:r>
          </a:p>
          <a:p>
            <a:endParaRPr lang="en-US" dirty="0">
              <a:solidFill>
                <a:srgbClr val="1D2228"/>
              </a:solidFill>
              <a:latin typeface="New serif"/>
            </a:endParaRPr>
          </a:p>
          <a:p>
            <a:endParaRPr lang="en-US" sz="1800" b="0" i="0" dirty="0">
              <a:solidFill>
                <a:srgbClr val="1D2228"/>
              </a:solidFill>
              <a:effectLst/>
              <a:latin typeface="New serif"/>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307883" y="4626365"/>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latin typeface="Times New Roman" panose="02020603050405020304" pitchFamily="18" charset="0"/>
                <a:cs typeface="Times New Roman" panose="02020603050405020304" pitchFamily="18" charset="0"/>
              </a:rPr>
              <a:t>April 2022</a:t>
            </a:r>
          </a:p>
        </p:txBody>
      </p:sp>
      <p:pic>
        <p:nvPicPr>
          <p:cNvPr id="11" name="Picture 10">
            <a:extLst>
              <a:ext uri="{FF2B5EF4-FFF2-40B4-BE49-F238E27FC236}">
                <a16:creationId xmlns:a16="http://schemas.microsoft.com/office/drawing/2014/main" id="{F2CCED72-A6A7-454C-88F0-61C8E9071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83" y="2677812"/>
            <a:ext cx="2934089" cy="1608059"/>
          </a:xfrm>
          <a:prstGeom prst="rect">
            <a:avLst/>
          </a:prstGeom>
        </p:spPr>
      </p:pic>
    </p:spTree>
    <p:extLst>
      <p:ext uri="{BB962C8B-B14F-4D97-AF65-F5344CB8AC3E}">
        <p14:creationId xmlns:p14="http://schemas.microsoft.com/office/powerpoint/2010/main" val="196745387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825625"/>
            <a:ext cx="10515600" cy="4351338"/>
          </a:xfrm>
          <a:prstGeom prst="rect">
            <a:avLst/>
          </a:prstGeom>
        </p:spPr>
        <p:txBody>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2"/>
              </a:rPr>
              <a:t>Rifle/Shotgun</a:t>
            </a:r>
            <a:r>
              <a:rPr dirty="0"/>
              <a:t>       </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2"/>
              </a:rPr>
              <a:t>Archery</a:t>
            </a:r>
            <a:r>
              <a:rPr dirty="0">
                <a:solidFill>
                  <a:srgbClr val="000000"/>
                </a:solidFill>
              </a:rPr>
              <a:t> (Virtual classes available)</a:t>
            </a:r>
          </a:p>
        </p:txBody>
      </p:sp>
      <p:pic>
        <p:nvPicPr>
          <p:cNvPr id="151" name="Picture 3" descr="Picture 3"/>
          <p:cNvPicPr>
            <a:picLocks noChangeAspect="1"/>
          </p:cNvPicPr>
          <p:nvPr/>
        </p:nvPicPr>
        <p:blipFill>
          <a:blip r:embed="rId3"/>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4"/>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2"/>
            <a:ext cx="10515601" cy="1325563"/>
          </a:xfrm>
          <a:prstGeom prst="rect">
            <a:avLst/>
          </a:prstGeom>
        </p:spPr>
        <p:txBody>
          <a:bodyPr/>
          <a:lstStyle/>
          <a:p>
            <a:r>
              <a:rPr b="1" dirty="0">
                <a:latin typeface="Arial" panose="020B0604020202020204" pitchFamily="34" charset="0"/>
                <a:cs typeface="Arial" panose="020B0604020202020204" pitchFamily="34" charset="0"/>
              </a:rPr>
              <a:t>Merit Badges</a:t>
            </a:r>
          </a:p>
        </p:txBody>
      </p:sp>
      <p:sp>
        <p:nvSpPr>
          <p:cNvPr id="161" name="Content Placeholder 2"/>
          <p:cNvSpPr txBox="1">
            <a:spLocks noGrp="1"/>
          </p:cNvSpPr>
          <p:nvPr>
            <p:ph type="body" sz="half" idx="1"/>
          </p:nvPr>
        </p:nvSpPr>
        <p:spPr>
          <a:xfrm>
            <a:off x="629193" y="1365835"/>
            <a:ext cx="9860282" cy="5258900"/>
          </a:xfrm>
          <a:prstGeom prst="rect">
            <a:avLst/>
          </a:prstGeom>
        </p:spPr>
        <p:txBody>
          <a:bodyPr>
            <a:normAutofit/>
          </a:bodyPr>
          <a:lstStyle/>
          <a:p>
            <a:pPr>
              <a:lnSpc>
                <a:spcPct val="72000"/>
              </a:lnSpc>
              <a:defRPr sz="1700"/>
            </a:pPr>
            <a:r>
              <a:rPr sz="2000" dirty="0"/>
              <a:t>Every merit badge counselor needs to be on the District </a:t>
            </a:r>
            <a:r>
              <a:rPr lang="en-US" sz="2000" dirty="0"/>
              <a:t>c</a:t>
            </a:r>
            <a:r>
              <a:rPr sz="2000" dirty="0"/>
              <a:t>harter.  The time for action is NOW!</a:t>
            </a:r>
            <a:endParaRPr lang="en-US" sz="2000" dirty="0"/>
          </a:p>
          <a:p>
            <a:pPr>
              <a:lnSpc>
                <a:spcPct val="72000"/>
              </a:lnSpc>
              <a:defRPr sz="1700"/>
            </a:pPr>
            <a:endParaRPr sz="800" dirty="0"/>
          </a:p>
          <a:p>
            <a:pPr>
              <a:lnSpc>
                <a:spcPct val="72000"/>
              </a:lnSpc>
              <a:defRPr sz="1700"/>
            </a:pPr>
            <a:r>
              <a:rPr sz="2000" dirty="0"/>
              <a:t>The online Merit Badge Counselor </a:t>
            </a:r>
            <a:r>
              <a:rPr sz="2000" u="sng" dirty="0">
                <a:solidFill>
                  <a:srgbClr val="0563C1"/>
                </a:solidFill>
                <a:uFill>
                  <a:solidFill>
                    <a:srgbClr val="0563C1"/>
                  </a:solidFill>
                </a:uFill>
                <a:hlinkClick r:id="rId2"/>
              </a:rPr>
              <a:t>registration</a:t>
            </a:r>
            <a:r>
              <a:rPr sz="2000" dirty="0"/>
              <a:t> works for all Scouters who do not already hold another District position. </a:t>
            </a:r>
            <a:endParaRPr lang="en-US" sz="2000" dirty="0"/>
          </a:p>
          <a:p>
            <a:pPr>
              <a:lnSpc>
                <a:spcPct val="72000"/>
              </a:lnSpc>
              <a:defRPr sz="1700"/>
            </a:pPr>
            <a:endParaRPr lang="en-US" sz="800" dirty="0"/>
          </a:p>
          <a:p>
            <a:pPr>
              <a:lnSpc>
                <a:spcPct val="72000"/>
              </a:lnSpc>
              <a:defRPr sz="1700"/>
            </a:pPr>
            <a:r>
              <a:rPr lang="en-US" sz="2000" dirty="0">
                <a:solidFill>
                  <a:srgbClr val="FF0000"/>
                </a:solidFill>
              </a:rPr>
              <a:t>New Merit Badge Counselors must complete online merit badge counselor training, in addition to YPT, after November 1, 2021.  Existing merit badge counselors have until 12/31/22 to complete training.</a:t>
            </a:r>
          </a:p>
          <a:p>
            <a:pPr>
              <a:lnSpc>
                <a:spcPct val="72000"/>
              </a:lnSpc>
              <a:defRPr sz="1700"/>
            </a:pPr>
            <a:endParaRPr sz="800" dirty="0">
              <a:solidFill>
                <a:srgbClr val="FF0000"/>
              </a:solidFill>
            </a:endParaRPr>
          </a:p>
          <a:p>
            <a:pPr>
              <a:lnSpc>
                <a:spcPct val="72000"/>
              </a:lnSpc>
              <a:defRPr sz="1700"/>
            </a:pPr>
            <a:r>
              <a:rPr sz="2000" dirty="0"/>
              <a:t>Be sure the counselor uses his/her legal name – no nicknames.</a:t>
            </a:r>
            <a:endParaRPr lang="en-US" sz="2000" dirty="0"/>
          </a:p>
          <a:p>
            <a:pPr>
              <a:lnSpc>
                <a:spcPct val="72000"/>
              </a:lnSpc>
              <a:defRPr sz="1700"/>
            </a:pPr>
            <a:endParaRPr sz="800" dirty="0"/>
          </a:p>
          <a:p>
            <a:pPr>
              <a:lnSpc>
                <a:spcPct val="72000"/>
              </a:lnSpc>
              <a:defRPr sz="1700"/>
            </a:pPr>
            <a:r>
              <a:rPr sz="2000" dirty="0"/>
              <a:t>Merit Badge Counselors, or the unit Dean/Leader, also need to scan and send Margee the </a:t>
            </a:r>
            <a:r>
              <a:rPr sz="2000" dirty="0">
                <a:solidFill>
                  <a:schemeClr val="tx1"/>
                </a:solidFill>
              </a:rPr>
              <a:t>Merit Badge </a:t>
            </a:r>
            <a:r>
              <a:rPr lang="en-US" sz="2000" dirty="0">
                <a:solidFill>
                  <a:schemeClr val="tx1"/>
                </a:solidFill>
              </a:rPr>
              <a:t>Counselor Information Form</a:t>
            </a:r>
            <a:r>
              <a:rPr sz="2000" dirty="0">
                <a:solidFill>
                  <a:schemeClr val="tx1"/>
                </a:solidFill>
              </a:rPr>
              <a:t> </a:t>
            </a:r>
            <a:r>
              <a:rPr sz="2000" dirty="0"/>
              <a:t>listing the badges the counselor is applying to teach and providing a justification of his/her qualifications.</a:t>
            </a:r>
            <a:endParaRPr lang="en-US" sz="2000" dirty="0"/>
          </a:p>
          <a:p>
            <a:pPr>
              <a:lnSpc>
                <a:spcPct val="72000"/>
              </a:lnSpc>
              <a:defRPr sz="1700"/>
            </a:pPr>
            <a:endParaRPr sz="800" dirty="0"/>
          </a:p>
          <a:p>
            <a:pPr>
              <a:lnSpc>
                <a:spcPct val="72000"/>
              </a:lnSpc>
              <a:defRPr sz="1700"/>
            </a:pPr>
            <a:r>
              <a:rPr sz="2000" dirty="0"/>
              <a:t>Youth Protection Training is the essential first step.  Don’t hit “send” on the application without it!</a:t>
            </a:r>
            <a:endParaRPr lang="en-US" sz="2000" dirty="0"/>
          </a:p>
          <a:p>
            <a:pPr>
              <a:lnSpc>
                <a:spcPct val="72000"/>
              </a:lnSpc>
              <a:defRPr sz="1700"/>
            </a:pPr>
            <a:endParaRPr sz="800" dirty="0"/>
          </a:p>
          <a:p>
            <a:pPr>
              <a:lnSpc>
                <a:spcPct val="72000"/>
              </a:lnSpc>
              <a:defRPr sz="1700"/>
            </a:pPr>
            <a:r>
              <a:rPr sz="2000" dirty="0"/>
              <a:t>Contact Margee if you have questions at </a:t>
            </a:r>
            <a:r>
              <a:rPr sz="2000" u="sng" dirty="0">
                <a:solidFill>
                  <a:srgbClr val="0563C1"/>
                </a:solidFill>
                <a:uFill>
                  <a:solidFill>
                    <a:srgbClr val="0563C1"/>
                  </a:solidFill>
                </a:uFill>
                <a:hlinkClick r:id="rId2"/>
              </a:rPr>
              <a:t>GM.MB.Dean@hotmail.com</a:t>
            </a:r>
            <a:r>
              <a:rPr sz="2000" dirty="0"/>
              <a:t>. </a:t>
            </a:r>
          </a:p>
        </p:txBody>
      </p:sp>
      <p:pic>
        <p:nvPicPr>
          <p:cNvPr id="162" name="Picture 4" descr="Picture 4"/>
          <p:cNvPicPr>
            <a:picLocks noChangeAspect="1"/>
          </p:cNvPicPr>
          <p:nvPr/>
        </p:nvPicPr>
        <p:blipFill>
          <a:blip r:embed="rId3"/>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4"/>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Other Topics</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p:txBody>
          <a:bodyPr>
            <a:normAutofit fontScale="92500" lnSpcReduction="10000"/>
          </a:bodyPr>
          <a:lstStyle/>
          <a:p>
            <a:pPr>
              <a:defRPr/>
            </a:pPr>
            <a:r>
              <a:rPr lang="en-US" dirty="0">
                <a:latin typeface="Arial" panose="020B0604020202020204" pitchFamily="34" charset="0"/>
                <a:cs typeface="Arial" panose="020B0604020202020204" pitchFamily="34" charset="0"/>
              </a:rPr>
              <a:t>Order of the Arrow</a:t>
            </a:r>
          </a:p>
          <a:p>
            <a:pPr>
              <a:defRPr/>
            </a:pPr>
            <a:r>
              <a:rPr lang="en-US" dirty="0">
                <a:latin typeface="Arial" panose="020B0604020202020204" pitchFamily="34" charset="0"/>
                <a:cs typeface="Arial" panose="020B0604020202020204" pitchFamily="34" charset="0"/>
              </a:rPr>
              <a:t>General Announcements</a:t>
            </a:r>
          </a:p>
          <a:p>
            <a:pPr>
              <a:defRPr/>
            </a:pPr>
            <a:r>
              <a:rPr lang="en-US" dirty="0">
                <a:latin typeface="Arial" panose="020B0604020202020204" pitchFamily="34" charset="0"/>
                <a:cs typeface="Arial" panose="020B0604020202020204" pitchFamily="34" charset="0"/>
              </a:rPr>
              <a:t>District Executive Minute</a:t>
            </a:r>
          </a:p>
          <a:p>
            <a:pPr>
              <a:defRPr/>
            </a:pPr>
            <a:r>
              <a:rPr lang="en-US" dirty="0">
                <a:latin typeface="Arial" panose="020B0604020202020204" pitchFamily="34" charset="0"/>
                <a:cs typeface="Arial" panose="020B0604020202020204" pitchFamily="34" charset="0"/>
              </a:rPr>
              <a:t>District Chair Minute</a:t>
            </a:r>
          </a:p>
          <a:p>
            <a:pPr>
              <a:defRPr/>
            </a:pPr>
            <a:r>
              <a:rPr lang="en-US" dirty="0">
                <a:latin typeface="Arial" panose="020B0604020202020204" pitchFamily="34" charset="0"/>
                <a:cs typeface="Arial" panose="020B0604020202020204" pitchFamily="34" charset="0"/>
              </a:rPr>
              <a:t>District Commissioner Minute</a:t>
            </a: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r>
              <a:rPr lang="en-US" i="1" dirty="0">
                <a:latin typeface="Arial" panose="020B0604020202020204" pitchFamily="34" charset="0"/>
                <a:cs typeface="Arial" panose="020B0604020202020204" pitchFamily="34" charset="0"/>
              </a:rPr>
              <a:t>Next meeting – Program Launch - June 9, 2022 at 7:00pm (Thoreau MS)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F634C833-9E10-489D-B007-573C4730C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37" b="8559"/>
          <a:stretch>
            <a:fillRect/>
          </a:stretch>
        </p:blipFill>
        <p:spPr bwMode="auto">
          <a:xfrm>
            <a:off x="1462088" y="1"/>
            <a:ext cx="92059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A244-172E-3F42-E826-E0F25AE9D153}"/>
              </a:ext>
            </a:extLst>
          </p:cNvPr>
          <p:cNvSpPr>
            <a:spLocks noGrp="1"/>
          </p:cNvSpPr>
          <p:nvPr>
            <p:ph type="title"/>
          </p:nvPr>
        </p:nvSpPr>
        <p:spPr>
          <a:xfrm>
            <a:off x="853440" y="445905"/>
            <a:ext cx="10515600" cy="1325563"/>
          </a:xfrm>
        </p:spPr>
        <p:txBody>
          <a:bodyPr/>
          <a:lstStyle/>
          <a:p>
            <a:r>
              <a:rPr lang="en-US" b="1" dirty="0"/>
              <a:t>Council Update</a:t>
            </a:r>
          </a:p>
        </p:txBody>
      </p:sp>
      <p:sp>
        <p:nvSpPr>
          <p:cNvPr id="3" name="Text Placeholder 2">
            <a:extLst>
              <a:ext uri="{FF2B5EF4-FFF2-40B4-BE49-F238E27FC236}">
                <a16:creationId xmlns:a16="http://schemas.microsoft.com/office/drawing/2014/main" id="{80CFA340-ABC3-36A9-C25C-5DC2517FC183}"/>
              </a:ext>
            </a:extLst>
          </p:cNvPr>
          <p:cNvSpPr>
            <a:spLocks noGrp="1"/>
          </p:cNvSpPr>
          <p:nvPr>
            <p:ph type="body" idx="1"/>
          </p:nvPr>
        </p:nvSpPr>
        <p:spPr>
          <a:xfrm>
            <a:off x="838199" y="1611086"/>
            <a:ext cx="11101251" cy="4801009"/>
          </a:xfrm>
        </p:spPr>
        <p:txBody>
          <a:bodyPr>
            <a:normAutofit fontScale="85000" lnSpcReduction="10000"/>
          </a:bodyPr>
          <a:lstStyle/>
          <a:p>
            <a:r>
              <a:rPr lang="en-US" b="1" u="sng" dirty="0"/>
              <a:t>Pre-Camp Swim Tests </a:t>
            </a:r>
            <a:r>
              <a:rPr lang="en-US" dirty="0"/>
              <a:t>– 6/4 &amp; 6/5, Camp Snyder - </a:t>
            </a:r>
            <a:r>
              <a:rPr lang="en-US" dirty="0">
                <a:hlinkClick r:id="rId2"/>
              </a:rPr>
              <a:t>https://www.ncacbsa.org/aquatics-committee/</a:t>
            </a:r>
            <a:r>
              <a:rPr lang="en-US" dirty="0"/>
              <a:t> </a:t>
            </a:r>
          </a:p>
          <a:p>
            <a:r>
              <a:rPr lang="en-US" b="1" u="sng" dirty="0"/>
              <a:t>Adding new members </a:t>
            </a:r>
            <a:r>
              <a:rPr lang="en-US" dirty="0"/>
              <a:t>– Use on-line processing</a:t>
            </a:r>
          </a:p>
          <a:p>
            <a:r>
              <a:rPr lang="en-US" b="1" u="sng" dirty="0"/>
              <a:t>Journey to Excellence </a:t>
            </a:r>
            <a:endParaRPr lang="en-US" dirty="0"/>
          </a:p>
          <a:p>
            <a:pPr lvl="1"/>
            <a:r>
              <a:rPr lang="en-US" dirty="0"/>
              <a:t>New Scorecards - </a:t>
            </a:r>
            <a:r>
              <a:rPr lang="en-US" dirty="0">
                <a:hlinkClick r:id="rId3"/>
              </a:rPr>
              <a:t>https://www.scouting.org/awards/journey-to-excellence/unit/</a:t>
            </a:r>
            <a:r>
              <a:rPr lang="en-US" dirty="0"/>
              <a:t> </a:t>
            </a:r>
          </a:p>
          <a:p>
            <a:pPr lvl="1"/>
            <a:r>
              <a:rPr lang="en-US" dirty="0"/>
              <a:t>Scouts Minimal Changes – “Will” &amp; “Scoutbook”</a:t>
            </a:r>
          </a:p>
          <a:p>
            <a:pPr lvl="1"/>
            <a:r>
              <a:rPr lang="en-US" dirty="0"/>
              <a:t>Cub Significant Changes - Removed Budget, added Lion Den, Retention %, Special Activities.</a:t>
            </a:r>
          </a:p>
          <a:p>
            <a:r>
              <a:rPr lang="en-US" b="1" u="sng" dirty="0"/>
              <a:t>Restructuring</a:t>
            </a:r>
            <a:r>
              <a:rPr lang="en-US" dirty="0"/>
              <a:t> – no update; latest estimate July 2022</a:t>
            </a:r>
          </a:p>
          <a:p>
            <a:r>
              <a:rPr lang="en-US" b="1" u="sng" dirty="0"/>
              <a:t>Scoutbook uses Internet Advancement database </a:t>
            </a:r>
            <a:r>
              <a:rPr lang="en-US" dirty="0"/>
              <a:t>– Check roster in IA first</a:t>
            </a:r>
          </a:p>
          <a:p>
            <a:pPr lvl="1"/>
            <a:r>
              <a:rPr lang="en-US" dirty="0"/>
              <a:t>Internet Advancement – </a:t>
            </a:r>
            <a:r>
              <a:rPr lang="en-US" dirty="0">
                <a:hlinkClick r:id="rId4"/>
              </a:rPr>
              <a:t>https://discussions.scouting.org</a:t>
            </a:r>
            <a:endParaRPr lang="en-US" dirty="0"/>
          </a:p>
          <a:p>
            <a:pPr lvl="1"/>
            <a:r>
              <a:rPr lang="en-US" dirty="0"/>
              <a:t>Scoutbook – </a:t>
            </a:r>
            <a:r>
              <a:rPr lang="en-US" dirty="0">
                <a:hlinkClick r:id="rId5"/>
              </a:rPr>
              <a:t>https://help.scoutbook.com</a:t>
            </a:r>
            <a:r>
              <a:rPr lang="en-US" dirty="0"/>
              <a:t> </a:t>
            </a:r>
          </a:p>
          <a:p>
            <a:pPr lvl="1"/>
            <a:endParaRPr lang="en-US" dirty="0"/>
          </a:p>
          <a:p>
            <a:endParaRPr lang="en-US" dirty="0"/>
          </a:p>
          <a:p>
            <a:endParaRPr lang="en-US" dirty="0"/>
          </a:p>
        </p:txBody>
      </p:sp>
    </p:spTree>
    <p:extLst>
      <p:ext uri="{BB962C8B-B14F-4D97-AF65-F5344CB8AC3E}">
        <p14:creationId xmlns:p14="http://schemas.microsoft.com/office/powerpoint/2010/main" val="28083483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A244-172E-3F42-E826-E0F25AE9D153}"/>
              </a:ext>
            </a:extLst>
          </p:cNvPr>
          <p:cNvSpPr>
            <a:spLocks noGrp="1"/>
          </p:cNvSpPr>
          <p:nvPr>
            <p:ph type="title"/>
          </p:nvPr>
        </p:nvSpPr>
        <p:spPr>
          <a:xfrm>
            <a:off x="838199" y="27895"/>
            <a:ext cx="10515600" cy="1069386"/>
          </a:xfrm>
        </p:spPr>
        <p:txBody>
          <a:bodyPr/>
          <a:lstStyle/>
          <a:p>
            <a:r>
              <a:rPr lang="en-US" b="1" dirty="0"/>
              <a:t>Council Update - Scoutbook</a:t>
            </a:r>
          </a:p>
        </p:txBody>
      </p:sp>
      <p:sp>
        <p:nvSpPr>
          <p:cNvPr id="3" name="Text Placeholder 2">
            <a:extLst>
              <a:ext uri="{FF2B5EF4-FFF2-40B4-BE49-F238E27FC236}">
                <a16:creationId xmlns:a16="http://schemas.microsoft.com/office/drawing/2014/main" id="{80CFA340-ABC3-36A9-C25C-5DC2517FC183}"/>
              </a:ext>
            </a:extLst>
          </p:cNvPr>
          <p:cNvSpPr>
            <a:spLocks noGrp="1"/>
          </p:cNvSpPr>
          <p:nvPr>
            <p:ph type="body" idx="1"/>
          </p:nvPr>
        </p:nvSpPr>
        <p:spPr>
          <a:xfrm>
            <a:off x="838199" y="1097280"/>
            <a:ext cx="11101251" cy="5582194"/>
          </a:xfrm>
        </p:spPr>
        <p:txBody>
          <a:bodyPr>
            <a:normAutofit fontScale="55000" lnSpcReduction="20000"/>
          </a:bodyPr>
          <a:lstStyle/>
          <a:p>
            <a:pPr marL="0" indent="0" algn="l">
              <a:lnSpc>
                <a:spcPct val="120000"/>
              </a:lnSpc>
              <a:spcBef>
                <a:spcPts val="0"/>
              </a:spcBef>
              <a:buNone/>
            </a:pPr>
            <a:r>
              <a:rPr lang="en-US" b="1" i="0" u="sng" dirty="0">
                <a:solidFill>
                  <a:schemeClr val="tx1"/>
                </a:solidFill>
                <a:effectLst/>
                <a:latin typeface="Arial" panose="020B0604020202020204" pitchFamily="34" charset="0"/>
              </a:rPr>
              <a:t>Bug Fixes:</a:t>
            </a:r>
          </a:p>
          <a:p>
            <a:pPr algn="l">
              <a:lnSpc>
                <a:spcPct val="120000"/>
              </a:lnSpc>
              <a:spcBef>
                <a:spcPts val="0"/>
              </a:spcBef>
              <a:buFont typeface="Arial" panose="020B0604020202020204" pitchFamily="34" charset="0"/>
              <a:buChar char="•"/>
            </a:pPr>
            <a:r>
              <a:rPr lang="en-US" b="0" i="0" u="sng" dirty="0">
                <a:solidFill>
                  <a:schemeClr val="tx1"/>
                </a:solidFill>
                <a:effectLst/>
                <a:latin typeface="Arial" panose="020B0604020202020204" pitchFamily="34" charset="0"/>
              </a:rPr>
              <a:t>Charter Org </a:t>
            </a:r>
            <a:r>
              <a:rPr lang="en-US" b="0" i="0" dirty="0">
                <a:solidFill>
                  <a:schemeClr val="tx1"/>
                </a:solidFill>
                <a:effectLst/>
                <a:latin typeface="Arial" panose="020B0604020202020204" pitchFamily="34" charset="0"/>
              </a:rPr>
              <a:t>- An issue that prevented the Charter Org from automatically being updated in Scoutbook has been fixed.</a:t>
            </a:r>
          </a:p>
          <a:p>
            <a:pPr algn="l">
              <a:lnSpc>
                <a:spcPct val="120000"/>
              </a:lnSpc>
              <a:spcBef>
                <a:spcPts val="0"/>
              </a:spcBef>
              <a:buFont typeface="Arial" panose="020B0604020202020204" pitchFamily="34" charset="0"/>
              <a:buChar char="•"/>
            </a:pPr>
            <a:r>
              <a:rPr lang="en-US" b="0" i="0" u="sng" dirty="0">
                <a:solidFill>
                  <a:schemeClr val="tx1"/>
                </a:solidFill>
                <a:effectLst/>
                <a:latin typeface="Arial" panose="020B0604020202020204" pitchFamily="34" charset="0"/>
              </a:rPr>
              <a:t>Connections</a:t>
            </a:r>
            <a:r>
              <a:rPr lang="en-US" b="0" i="0" dirty="0">
                <a:solidFill>
                  <a:schemeClr val="tx1"/>
                </a:solidFill>
                <a:effectLst/>
                <a:latin typeface="Arial" panose="020B0604020202020204" pitchFamily="34" charset="0"/>
              </a:rPr>
              <a:t> - An issue that caused parent connections to Scouts to end when the Scout turned 18 has been fixed. Parents will no longer be disconnected from their Scouts that are 18 years of age or older. Units will need to re-establish these connections that were previously removed.</a:t>
            </a:r>
          </a:p>
          <a:p>
            <a:pPr algn="l">
              <a:lnSpc>
                <a:spcPct val="120000"/>
              </a:lnSpc>
              <a:spcBef>
                <a:spcPts val="0"/>
              </a:spcBef>
              <a:buFont typeface="Arial" panose="020B0604020202020204" pitchFamily="34" charset="0"/>
              <a:buChar char="•"/>
            </a:pPr>
            <a:r>
              <a:rPr lang="en-US" b="0" i="0" u="sng" dirty="0">
                <a:solidFill>
                  <a:schemeClr val="tx1"/>
                </a:solidFill>
                <a:effectLst/>
                <a:latin typeface="Arial" panose="020B0604020202020204" pitchFamily="34" charset="0"/>
              </a:rPr>
              <a:t>Den/Patrol Admins</a:t>
            </a:r>
          </a:p>
          <a:p>
            <a:pPr marL="742950" lvl="1" indent="-285750" algn="l">
              <a:lnSpc>
                <a:spcPct val="120000"/>
              </a:lnSpc>
              <a:spcBef>
                <a:spcPts val="0"/>
              </a:spcBef>
              <a:buFont typeface="Arial" panose="020B0604020202020204" pitchFamily="34" charset="0"/>
              <a:buChar char="•"/>
            </a:pPr>
            <a:r>
              <a:rPr lang="en-US" b="0" i="0" dirty="0">
                <a:solidFill>
                  <a:schemeClr val="tx1"/>
                </a:solidFill>
                <a:effectLst/>
                <a:latin typeface="Arial" panose="020B0604020202020204" pitchFamily="34" charset="0"/>
              </a:rPr>
              <a:t>An issue that caused Den Admin positions to be added to Assistant Scoutmasters has been fixed.</a:t>
            </a:r>
          </a:p>
          <a:p>
            <a:pPr marL="742950" lvl="1" indent="-285750" algn="l">
              <a:lnSpc>
                <a:spcPct val="120000"/>
              </a:lnSpc>
              <a:spcBef>
                <a:spcPts val="0"/>
              </a:spcBef>
              <a:buFont typeface="Arial" panose="020B0604020202020204" pitchFamily="34" charset="0"/>
              <a:buChar char="•"/>
            </a:pPr>
            <a:r>
              <a:rPr lang="en-US" b="0" i="0" dirty="0">
                <a:solidFill>
                  <a:schemeClr val="tx1"/>
                </a:solidFill>
                <a:effectLst/>
                <a:latin typeface="Arial" panose="020B0604020202020204" pitchFamily="34" charset="0"/>
              </a:rPr>
              <a:t>The Den Admin optional role will not longer appear on the Add Position screen for Tiger Den Leader, Den Leader or Webelos Den Leader as the role is automatically created.</a:t>
            </a:r>
          </a:p>
          <a:p>
            <a:pPr algn="l">
              <a:lnSpc>
                <a:spcPct val="120000"/>
              </a:lnSpc>
              <a:spcBef>
                <a:spcPts val="0"/>
              </a:spcBef>
              <a:buFont typeface="Arial" panose="020B0604020202020204" pitchFamily="34" charset="0"/>
              <a:buChar char="•"/>
            </a:pPr>
            <a:r>
              <a:rPr lang="en-US" b="0" i="0" u="sng" dirty="0">
                <a:solidFill>
                  <a:schemeClr val="tx1"/>
                </a:solidFill>
                <a:effectLst/>
                <a:latin typeface="Arial" panose="020B0604020202020204" pitchFamily="34" charset="0"/>
              </a:rPr>
              <a:t>Life Rank </a:t>
            </a:r>
            <a:r>
              <a:rPr lang="en-US" b="0" i="0" dirty="0">
                <a:solidFill>
                  <a:schemeClr val="tx1"/>
                </a:solidFill>
                <a:effectLst/>
                <a:latin typeface="Arial" panose="020B0604020202020204" pitchFamily="34" charset="0"/>
              </a:rPr>
              <a:t>- An issue that prevented Eagle Required Merit badges earned for Star rank from appearing in the list for Life rank has been fixed.</a:t>
            </a:r>
          </a:p>
          <a:p>
            <a:pPr algn="l">
              <a:lnSpc>
                <a:spcPct val="120000"/>
              </a:lnSpc>
              <a:spcBef>
                <a:spcPts val="0"/>
              </a:spcBef>
              <a:buFont typeface="Arial" panose="020B0604020202020204" pitchFamily="34" charset="0"/>
              <a:buChar char="•"/>
            </a:pPr>
            <a:r>
              <a:rPr lang="en-US" b="0" i="0" u="sng" dirty="0">
                <a:solidFill>
                  <a:schemeClr val="tx1"/>
                </a:solidFill>
                <a:effectLst/>
                <a:latin typeface="Arial" panose="020B0604020202020204" pitchFamily="34" charset="0"/>
              </a:rPr>
              <a:t>Pack Membership </a:t>
            </a:r>
            <a:r>
              <a:rPr lang="en-US" b="0" i="0" dirty="0">
                <a:solidFill>
                  <a:schemeClr val="tx1"/>
                </a:solidFill>
                <a:effectLst/>
                <a:latin typeface="Arial" panose="020B0604020202020204" pitchFamily="34" charset="0"/>
              </a:rPr>
              <a:t>- An issue that prevented membership in a Pack from ending when Member Update brought in a Troop membership for the Scout has been fixed.</a:t>
            </a:r>
          </a:p>
          <a:p>
            <a:pPr algn="l">
              <a:lnSpc>
                <a:spcPct val="120000"/>
              </a:lnSpc>
              <a:spcBef>
                <a:spcPts val="0"/>
              </a:spcBef>
              <a:buFont typeface="Arial" panose="020B0604020202020204" pitchFamily="34" charset="0"/>
              <a:buChar char="•"/>
            </a:pPr>
            <a:r>
              <a:rPr lang="en-US" b="0" i="0" u="sng" dirty="0">
                <a:solidFill>
                  <a:schemeClr val="tx1"/>
                </a:solidFill>
                <a:effectLst/>
                <a:latin typeface="Arial" panose="020B0604020202020204" pitchFamily="34" charset="0"/>
              </a:rPr>
              <a:t>Reports</a:t>
            </a:r>
          </a:p>
          <a:p>
            <a:pPr marL="742950" lvl="1" indent="-285750" algn="l">
              <a:lnSpc>
                <a:spcPct val="120000"/>
              </a:lnSpc>
              <a:spcBef>
                <a:spcPts val="0"/>
              </a:spcBef>
              <a:buFont typeface="Arial" panose="020B0604020202020204" pitchFamily="34" charset="0"/>
              <a:buChar char="•"/>
            </a:pPr>
            <a:r>
              <a:rPr lang="en-US" b="0" i="0" dirty="0">
                <a:solidFill>
                  <a:schemeClr val="tx1"/>
                </a:solidFill>
                <a:effectLst/>
                <a:latin typeface="Arial" panose="020B0604020202020204" pitchFamily="34" charset="0"/>
              </a:rPr>
              <a:t>Cub Scout History, Scouts BSA History, Venturing History, Sea Scout History, and OA Eligibility Reports</a:t>
            </a:r>
          </a:p>
          <a:p>
            <a:pPr marL="1143000" lvl="2" indent="-228600" algn="l">
              <a:lnSpc>
                <a:spcPct val="120000"/>
              </a:lnSpc>
              <a:spcBef>
                <a:spcPts val="0"/>
              </a:spcBef>
              <a:buFont typeface="Arial" panose="020B0604020202020204" pitchFamily="34" charset="0"/>
              <a:buChar char="•"/>
            </a:pPr>
            <a:r>
              <a:rPr lang="en-US" b="0" i="0" dirty="0">
                <a:solidFill>
                  <a:schemeClr val="tx1"/>
                </a:solidFill>
                <a:effectLst/>
                <a:latin typeface="Arial" panose="020B0604020202020204" pitchFamily="34" charset="0"/>
              </a:rPr>
              <a:t>An issue was corrected in which activity logs/history were not displaying all activities for Scouts and Scouters when individuals previously had two accounts/MIDs that were subsequently merged.</a:t>
            </a:r>
          </a:p>
          <a:p>
            <a:pPr marL="742950" lvl="1" indent="-285750" algn="l">
              <a:lnSpc>
                <a:spcPct val="120000"/>
              </a:lnSpc>
              <a:spcBef>
                <a:spcPts val="0"/>
              </a:spcBef>
              <a:buFont typeface="Arial" panose="020B0604020202020204" pitchFamily="34" charset="0"/>
              <a:buChar char="•"/>
            </a:pPr>
            <a:r>
              <a:rPr lang="en-US" b="0" i="0" dirty="0">
                <a:solidFill>
                  <a:schemeClr val="tx1"/>
                </a:solidFill>
                <a:effectLst/>
                <a:latin typeface="Arial" panose="020B0604020202020204" pitchFamily="34" charset="0"/>
              </a:rPr>
              <a:t>Scouts BSA History</a:t>
            </a:r>
          </a:p>
          <a:p>
            <a:pPr marL="1143000" lvl="2" indent="-228600" algn="l">
              <a:lnSpc>
                <a:spcPct val="120000"/>
              </a:lnSpc>
              <a:spcBef>
                <a:spcPts val="0"/>
              </a:spcBef>
              <a:buFont typeface="Arial" panose="020B0604020202020204" pitchFamily="34" charset="0"/>
              <a:buChar char="•"/>
            </a:pPr>
            <a:r>
              <a:rPr lang="en-US" b="0" i="0" dirty="0">
                <a:solidFill>
                  <a:schemeClr val="tx1"/>
                </a:solidFill>
                <a:effectLst/>
                <a:latin typeface="Arial" panose="020B0604020202020204" pitchFamily="34" charset="0"/>
              </a:rPr>
              <a:t>An issue that caused a Patrol name to be printed at the top of the Scouts BSA History Report if the Scout was formerly in a patrol but currently is not has been fixed.</a:t>
            </a:r>
          </a:p>
          <a:p>
            <a:pPr marL="0" indent="0" algn="l">
              <a:lnSpc>
                <a:spcPct val="120000"/>
              </a:lnSpc>
              <a:spcBef>
                <a:spcPts val="0"/>
              </a:spcBef>
              <a:buNone/>
            </a:pPr>
            <a:r>
              <a:rPr lang="en-US" b="1" i="0" u="sng" dirty="0">
                <a:solidFill>
                  <a:schemeClr val="tx1"/>
                </a:solidFill>
                <a:effectLst/>
                <a:latin typeface="Arial" panose="020B0604020202020204" pitchFamily="34" charset="0"/>
              </a:rPr>
              <a:t>New Features:</a:t>
            </a:r>
          </a:p>
          <a:p>
            <a:pPr algn="l">
              <a:lnSpc>
                <a:spcPct val="120000"/>
              </a:lnSpc>
              <a:spcBef>
                <a:spcPts val="0"/>
              </a:spcBef>
              <a:buFont typeface="Arial" panose="020B0604020202020204" pitchFamily="34" charset="0"/>
              <a:buChar char="•"/>
            </a:pPr>
            <a:r>
              <a:rPr lang="en-US" i="0" u="sng" dirty="0">
                <a:solidFill>
                  <a:schemeClr val="tx1"/>
                </a:solidFill>
                <a:effectLst/>
                <a:latin typeface="Arial" panose="020B0604020202020204" pitchFamily="34" charset="0"/>
              </a:rPr>
              <a:t>E-Mail Addresses </a:t>
            </a:r>
            <a:r>
              <a:rPr lang="en-US" b="0" i="0" dirty="0">
                <a:solidFill>
                  <a:schemeClr val="tx1"/>
                </a:solidFill>
                <a:effectLst/>
                <a:latin typeface="Arial" panose="020B0604020202020204" pitchFamily="34" charset="0"/>
              </a:rPr>
              <a:t>- E-Mail addresses that are updated in Scoutbook will be pushed to Akela, the BSA Person Database.</a:t>
            </a:r>
          </a:p>
          <a:p>
            <a:pPr algn="l">
              <a:lnSpc>
                <a:spcPct val="120000"/>
              </a:lnSpc>
              <a:spcBef>
                <a:spcPts val="0"/>
              </a:spcBef>
              <a:buFont typeface="Arial" panose="020B0604020202020204" pitchFamily="34" charset="0"/>
              <a:buChar char="•"/>
            </a:pPr>
            <a:r>
              <a:rPr lang="en-US" b="0" i="0" u="sng" dirty="0">
                <a:solidFill>
                  <a:schemeClr val="tx1"/>
                </a:solidFill>
                <a:effectLst/>
                <a:latin typeface="Arial" panose="020B0604020202020204" pitchFamily="34" charset="0"/>
              </a:rPr>
              <a:t>Unit Numbers </a:t>
            </a:r>
            <a:r>
              <a:rPr lang="en-US" b="0" i="0" dirty="0">
                <a:solidFill>
                  <a:schemeClr val="tx1"/>
                </a:solidFill>
                <a:effectLst/>
                <a:latin typeface="Arial" panose="020B0604020202020204" pitchFamily="34" charset="0"/>
              </a:rPr>
              <a:t>- When a unit’s number changes, Scoutbook will now be automatically updated to display the new number.</a:t>
            </a:r>
          </a:p>
          <a:p>
            <a:endParaRPr lang="en-US" dirty="0"/>
          </a:p>
          <a:p>
            <a:endParaRPr lang="en-US" dirty="0"/>
          </a:p>
          <a:p>
            <a:endParaRPr lang="en-US" dirty="0"/>
          </a:p>
        </p:txBody>
      </p:sp>
    </p:spTree>
    <p:extLst>
      <p:ext uri="{BB962C8B-B14F-4D97-AF65-F5344CB8AC3E}">
        <p14:creationId xmlns:p14="http://schemas.microsoft.com/office/powerpoint/2010/main" val="28134285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39813-E83D-45EC-A0E2-B9D5B33832D4}"/>
              </a:ext>
            </a:extLst>
          </p:cNvPr>
          <p:cNvSpPr>
            <a:spLocks noGrp="1"/>
          </p:cNvSpPr>
          <p:nvPr>
            <p:ph type="title"/>
          </p:nvPr>
        </p:nvSpPr>
        <p:spPr/>
        <p:txBody>
          <a:bodyPr/>
          <a:lstStyle/>
          <a:p>
            <a:r>
              <a:rPr lang="en-US" b="1" dirty="0"/>
              <a:t>Big Rock – Safe Scouting!</a:t>
            </a:r>
          </a:p>
        </p:txBody>
      </p:sp>
      <p:sp>
        <p:nvSpPr>
          <p:cNvPr id="3" name="Text Placeholder 2">
            <a:extLst>
              <a:ext uri="{FF2B5EF4-FFF2-40B4-BE49-F238E27FC236}">
                <a16:creationId xmlns:a16="http://schemas.microsoft.com/office/drawing/2014/main" id="{ACE5C82F-48E0-4503-B1D8-278005B42421}"/>
              </a:ext>
            </a:extLst>
          </p:cNvPr>
          <p:cNvSpPr>
            <a:spLocks noGrp="1"/>
          </p:cNvSpPr>
          <p:nvPr>
            <p:ph type="body" idx="1"/>
          </p:nvPr>
        </p:nvSpPr>
        <p:spPr>
          <a:xfrm>
            <a:off x="2055459" y="813490"/>
            <a:ext cx="9884159" cy="1178388"/>
          </a:xfrm>
        </p:spPr>
        <p:txBody>
          <a:bodyPr>
            <a:normAutofit/>
          </a:bodyPr>
          <a:lstStyle/>
          <a:p>
            <a:pPr marL="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endParaRPr>
          </a:p>
          <a:p>
            <a:pPr marL="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rPr>
              <a:t>Navigating the </a:t>
            </a:r>
            <a:r>
              <a:rPr lang="en-US" sz="2400" b="1" i="1" dirty="0">
                <a:effectLst/>
                <a:latin typeface="Calibri" panose="020F0502020204030204" pitchFamily="34" charset="0"/>
                <a:ea typeface="Calibri" panose="020F0502020204030204" pitchFamily="34" charset="0"/>
              </a:rPr>
              <a:t>'gray areas</a:t>
            </a:r>
            <a:r>
              <a:rPr lang="en-US" sz="2400" b="1" dirty="0">
                <a:effectLst/>
                <a:latin typeface="Calibri" panose="020F0502020204030204" pitchFamily="34" charset="0"/>
                <a:ea typeface="Calibri" panose="020F0502020204030204" pitchFamily="34" charset="0"/>
              </a:rPr>
              <a:t>' to protect yourself and your unit</a:t>
            </a:r>
            <a:endParaRPr lang="en-US" sz="2400" b="1" dirty="0"/>
          </a:p>
        </p:txBody>
      </p:sp>
      <p:pic>
        <p:nvPicPr>
          <p:cNvPr id="4" name="Picture 3">
            <a:extLst>
              <a:ext uri="{FF2B5EF4-FFF2-40B4-BE49-F238E27FC236}">
                <a16:creationId xmlns:a16="http://schemas.microsoft.com/office/drawing/2014/main" id="{E6047C69-707B-1649-CEE5-2D7AAC07E097}"/>
              </a:ext>
            </a:extLst>
          </p:cNvPr>
          <p:cNvPicPr>
            <a:picLocks noChangeAspect="1"/>
          </p:cNvPicPr>
          <p:nvPr/>
        </p:nvPicPr>
        <p:blipFill>
          <a:blip r:embed="rId2"/>
          <a:stretch>
            <a:fillRect/>
          </a:stretch>
        </p:blipFill>
        <p:spPr>
          <a:xfrm>
            <a:off x="914399" y="1776737"/>
            <a:ext cx="10308841" cy="5005548"/>
          </a:xfrm>
          <a:prstGeom prst="rect">
            <a:avLst/>
          </a:prstGeom>
        </p:spPr>
      </p:pic>
    </p:spTree>
    <p:extLst>
      <p:ext uri="{BB962C8B-B14F-4D97-AF65-F5344CB8AC3E}">
        <p14:creationId xmlns:p14="http://schemas.microsoft.com/office/powerpoint/2010/main" val="28081732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ctrTitle"/>
          </p:nvPr>
        </p:nvSpPr>
        <p:spPr>
          <a:xfrm>
            <a:off x="1524000" y="149402"/>
            <a:ext cx="9144000" cy="989272"/>
          </a:xfrm>
          <a:prstGeom prst="rect">
            <a:avLst/>
          </a:prstGeom>
        </p:spPr>
        <p:txBody>
          <a:bodyPr/>
          <a:lstStyle/>
          <a:p>
            <a:r>
              <a:rPr b="1" dirty="0"/>
              <a:t>George Mason Program </a:t>
            </a:r>
          </a:p>
        </p:txBody>
      </p:sp>
      <p:pic>
        <p:nvPicPr>
          <p:cNvPr id="98" name="Picture 3" descr="Picture 3"/>
          <p:cNvPicPr>
            <a:picLocks noChangeAspect="1"/>
          </p:cNvPicPr>
          <p:nvPr/>
        </p:nvPicPr>
        <p:blipFill>
          <a:blip r:embed="rId2"/>
          <a:stretch>
            <a:fillRect/>
          </a:stretch>
        </p:blipFill>
        <p:spPr>
          <a:xfrm>
            <a:off x="4390714" y="1022870"/>
            <a:ext cx="3249386" cy="4088628"/>
          </a:xfrm>
          <a:prstGeom prst="rect">
            <a:avLst/>
          </a:prstGeom>
          <a:ln w="12700">
            <a:miter lim="400000"/>
          </a:ln>
        </p:spPr>
      </p:pic>
      <p:pic>
        <p:nvPicPr>
          <p:cNvPr id="99" name="Picture 6" descr="Picture 6"/>
          <p:cNvPicPr>
            <a:picLocks noChangeAspect="1"/>
          </p:cNvPicPr>
          <p:nvPr/>
        </p:nvPicPr>
        <p:blipFill>
          <a:blip r:embed="rId3"/>
          <a:stretch>
            <a:fillRect/>
          </a:stretch>
        </p:blipFill>
        <p:spPr>
          <a:xfrm>
            <a:off x="9951874" y="5187950"/>
            <a:ext cx="2222190" cy="1670050"/>
          </a:xfrm>
          <a:prstGeom prst="rect">
            <a:avLst/>
          </a:prstGeom>
          <a:ln w="12700">
            <a:miter lim="400000"/>
          </a:ln>
        </p:spPr>
      </p:pic>
      <p:pic>
        <p:nvPicPr>
          <p:cNvPr id="100" name="Picture 8" descr="Picture 8"/>
          <p:cNvPicPr>
            <a:picLocks noChangeAspect="1"/>
          </p:cNvPicPr>
          <p:nvPr/>
        </p:nvPicPr>
        <p:blipFill>
          <a:blip r:embed="rId4"/>
          <a:stretch>
            <a:fillRect/>
          </a:stretch>
        </p:blipFill>
        <p:spPr>
          <a:xfrm>
            <a:off x="0" y="5119447"/>
            <a:ext cx="3764192" cy="1443163"/>
          </a:xfrm>
          <a:prstGeom prst="rect">
            <a:avLst/>
          </a:prstGeom>
          <a:ln w="12700">
            <a:miter lim="400000"/>
          </a:ln>
        </p:spPr>
      </p:pic>
      <p:pic>
        <p:nvPicPr>
          <p:cNvPr id="101" name="Picture 10" descr="Picture 10"/>
          <p:cNvPicPr>
            <a:picLocks noChangeAspect="1"/>
          </p:cNvPicPr>
          <p:nvPr/>
        </p:nvPicPr>
        <p:blipFill>
          <a:blip r:embed="rId5"/>
          <a:stretch>
            <a:fillRect/>
          </a:stretch>
        </p:blipFill>
        <p:spPr>
          <a:xfrm>
            <a:off x="7758714" y="5331459"/>
            <a:ext cx="2074546" cy="1383031"/>
          </a:xfrm>
          <a:prstGeom prst="rect">
            <a:avLst/>
          </a:prstGeom>
          <a:ln w="12700">
            <a:miter lim="400000"/>
          </a:ln>
        </p:spPr>
      </p:pic>
      <p:pic>
        <p:nvPicPr>
          <p:cNvPr id="102" name="Picture 12" descr="Picture 12"/>
          <p:cNvPicPr>
            <a:picLocks noChangeAspect="1"/>
          </p:cNvPicPr>
          <p:nvPr/>
        </p:nvPicPr>
        <p:blipFill>
          <a:blip r:embed="rId6"/>
          <a:stretch>
            <a:fillRect/>
          </a:stretch>
        </p:blipFill>
        <p:spPr>
          <a:xfrm>
            <a:off x="8377074" y="2292350"/>
            <a:ext cx="1574801" cy="2895600"/>
          </a:xfrm>
          <a:prstGeom prst="rect">
            <a:avLst/>
          </a:prstGeom>
          <a:ln w="12700">
            <a:miter lim="400000"/>
          </a:ln>
        </p:spPr>
      </p:pic>
      <p:pic>
        <p:nvPicPr>
          <p:cNvPr id="103" name="Picture 14" descr="Picture 14"/>
          <p:cNvPicPr>
            <a:picLocks noChangeAspect="1"/>
          </p:cNvPicPr>
          <p:nvPr/>
        </p:nvPicPr>
        <p:blipFill>
          <a:blip r:embed="rId7"/>
          <a:stretch>
            <a:fillRect/>
          </a:stretch>
        </p:blipFill>
        <p:spPr>
          <a:xfrm>
            <a:off x="0" y="3145537"/>
            <a:ext cx="1965961" cy="1965961"/>
          </a:xfrm>
          <a:prstGeom prst="rect">
            <a:avLst/>
          </a:prstGeom>
          <a:ln w="12700">
            <a:miter lim="400000"/>
          </a:ln>
        </p:spPr>
      </p:pic>
      <p:pic>
        <p:nvPicPr>
          <p:cNvPr id="104" name="Picture 16" descr="Picture 16"/>
          <p:cNvPicPr>
            <a:picLocks noChangeAspect="1"/>
          </p:cNvPicPr>
          <p:nvPr/>
        </p:nvPicPr>
        <p:blipFill>
          <a:blip r:embed="rId8"/>
          <a:stretch>
            <a:fillRect/>
          </a:stretch>
        </p:blipFill>
        <p:spPr>
          <a:xfrm>
            <a:off x="202566" y="848015"/>
            <a:ext cx="1965960" cy="1965961"/>
          </a:xfrm>
          <a:prstGeom prst="rect">
            <a:avLst/>
          </a:prstGeom>
          <a:ln w="12700">
            <a:miter lim="400000"/>
          </a:ln>
        </p:spPr>
      </p:pic>
      <p:pic>
        <p:nvPicPr>
          <p:cNvPr id="105" name="Picture 18" descr="Picture 18"/>
          <p:cNvPicPr>
            <a:picLocks noChangeAspect="1"/>
          </p:cNvPicPr>
          <p:nvPr/>
        </p:nvPicPr>
        <p:blipFill>
          <a:blip r:embed="rId9"/>
          <a:stretch>
            <a:fillRect/>
          </a:stretch>
        </p:blipFill>
        <p:spPr>
          <a:xfrm>
            <a:off x="2526029" y="3120482"/>
            <a:ext cx="1965960" cy="1965961"/>
          </a:xfrm>
          <a:prstGeom prst="rect">
            <a:avLst/>
          </a:prstGeom>
          <a:ln w="12700">
            <a:miter lim="400000"/>
          </a:ln>
        </p:spPr>
      </p:pic>
      <p:pic>
        <p:nvPicPr>
          <p:cNvPr id="106" name="Picture 20" descr="Picture 20"/>
          <p:cNvPicPr>
            <a:picLocks noChangeAspect="1"/>
          </p:cNvPicPr>
          <p:nvPr/>
        </p:nvPicPr>
        <p:blipFill>
          <a:blip r:embed="rId10"/>
          <a:stretch>
            <a:fillRect/>
          </a:stretch>
        </p:blipFill>
        <p:spPr>
          <a:xfrm>
            <a:off x="2713995" y="1670342"/>
            <a:ext cx="1676719" cy="1257539"/>
          </a:xfrm>
          <a:prstGeom prst="rect">
            <a:avLst/>
          </a:prstGeom>
          <a:ln w="12700">
            <a:miter lim="400000"/>
          </a:ln>
        </p:spPr>
      </p:pic>
      <p:pic>
        <p:nvPicPr>
          <p:cNvPr id="107" name="Picture 22" descr="Picture 22"/>
          <p:cNvPicPr>
            <a:picLocks noChangeAspect="1"/>
          </p:cNvPicPr>
          <p:nvPr/>
        </p:nvPicPr>
        <p:blipFill>
          <a:blip r:embed="rId11"/>
          <a:stretch>
            <a:fillRect/>
          </a:stretch>
        </p:blipFill>
        <p:spPr>
          <a:xfrm>
            <a:off x="10027918" y="3325586"/>
            <a:ext cx="2070101" cy="1555751"/>
          </a:xfrm>
          <a:prstGeom prst="rect">
            <a:avLst/>
          </a:prstGeom>
          <a:ln w="12700">
            <a:miter lim="400000"/>
          </a:ln>
        </p:spPr>
      </p:pic>
      <p:pic>
        <p:nvPicPr>
          <p:cNvPr id="108" name="Picture 24" descr="Picture 24"/>
          <p:cNvPicPr>
            <a:picLocks noChangeAspect="1"/>
          </p:cNvPicPr>
          <p:nvPr/>
        </p:nvPicPr>
        <p:blipFill>
          <a:blip r:embed="rId12"/>
          <a:stretch>
            <a:fillRect/>
          </a:stretch>
        </p:blipFill>
        <p:spPr>
          <a:xfrm>
            <a:off x="10545356" y="1220543"/>
            <a:ext cx="1159917" cy="1965961"/>
          </a:xfrm>
          <a:prstGeom prst="rect">
            <a:avLst/>
          </a:prstGeom>
          <a:ln w="12700">
            <a:miter lim="400000"/>
          </a:ln>
        </p:spPr>
      </p:pic>
      <p:sp>
        <p:nvSpPr>
          <p:cNvPr id="109" name="TextBox 2"/>
          <p:cNvSpPr txBox="1"/>
          <p:nvPr/>
        </p:nvSpPr>
        <p:spPr>
          <a:xfrm>
            <a:off x="3809911" y="5414838"/>
            <a:ext cx="4008208"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Matt Burns, Vice Chair Program</a:t>
            </a:r>
          </a:p>
          <a:p>
            <a:r>
              <a:rPr dirty="0"/>
              <a:t>George Mason District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lstStyle>
            <a:lvl1pPr>
              <a:defRPr sz="4000"/>
            </a:lvl1pPr>
          </a:lstStyle>
          <a:p>
            <a:r>
              <a:rPr b="1" dirty="0"/>
              <a:t>Current 202</a:t>
            </a:r>
            <a:r>
              <a:rPr lang="en-US" b="1" dirty="0"/>
              <a:t>2</a:t>
            </a:r>
            <a:r>
              <a:rPr b="1" dirty="0"/>
              <a:t> GM Calendar</a:t>
            </a:r>
          </a:p>
        </p:txBody>
      </p:sp>
      <p:sp>
        <p:nvSpPr>
          <p:cNvPr id="112" name="Content Placeholder 2"/>
          <p:cNvSpPr txBox="1">
            <a:spLocks noGrp="1"/>
          </p:cNvSpPr>
          <p:nvPr>
            <p:ph type="body" sz="half" idx="1"/>
          </p:nvPr>
        </p:nvSpPr>
        <p:spPr>
          <a:xfrm>
            <a:off x="509951" y="1548040"/>
            <a:ext cx="5885829" cy="4153395"/>
          </a:xfrm>
          <a:prstGeom prst="rect">
            <a:avLst/>
          </a:prstGeom>
        </p:spPr>
        <p:txBody>
          <a:bodyPr>
            <a:normAutofit/>
          </a:bodyPr>
          <a:lstStyle/>
          <a:p>
            <a:pPr>
              <a:defRPr sz="2000"/>
            </a:pPr>
            <a:r>
              <a:rPr lang="en-US" dirty="0"/>
              <a:t>May 1 to May 15, 2022  – GM Hike-O-</a:t>
            </a:r>
            <a:r>
              <a:rPr lang="en-US" dirty="0" err="1"/>
              <a:t>Ree</a:t>
            </a:r>
            <a:endParaRPr lang="en-US" dirty="0"/>
          </a:p>
          <a:p>
            <a:pPr>
              <a:defRPr sz="2000"/>
            </a:pPr>
            <a:r>
              <a:rPr lang="en-US" dirty="0"/>
              <a:t>May 14, 2022 – Jamboree on the Trail </a:t>
            </a:r>
          </a:p>
          <a:p>
            <a:pPr>
              <a:defRPr sz="2000"/>
            </a:pPr>
            <a:r>
              <a:rPr lang="en-US" dirty="0"/>
              <a:t>May 30, 2022 – Flags In</a:t>
            </a:r>
          </a:p>
          <a:p>
            <a:pPr>
              <a:defRPr sz="2000"/>
            </a:pPr>
            <a:r>
              <a:rPr lang="en-US" dirty="0"/>
              <a:t>June 2, 2022 – Elks Youth Recognition Dinner</a:t>
            </a:r>
          </a:p>
          <a:p>
            <a:pPr>
              <a:defRPr sz="2000"/>
            </a:pPr>
            <a:r>
              <a:rPr lang="en-US" dirty="0"/>
              <a:t>June 4, 2022 – NCAC Stem Expo and Pinewood Derby</a:t>
            </a:r>
          </a:p>
          <a:p>
            <a:pPr>
              <a:defRPr sz="2000"/>
            </a:pPr>
            <a:r>
              <a:rPr lang="en-US" dirty="0"/>
              <a:t>June 9, 2022 – Program Launch </a:t>
            </a:r>
            <a:r>
              <a:rPr lang="en-US"/>
              <a:t>and Roundtable</a:t>
            </a:r>
            <a:endParaRPr lang="en-US" dirty="0"/>
          </a:p>
          <a:p>
            <a:pPr>
              <a:defRPr sz="2000"/>
            </a:pPr>
            <a:r>
              <a:rPr lang="en-US" dirty="0"/>
              <a:t>June/July 2022 – Cub Summer Camp</a:t>
            </a:r>
            <a:endParaRPr dirty="0"/>
          </a:p>
        </p:txBody>
      </p:sp>
      <p:pic>
        <p:nvPicPr>
          <p:cNvPr id="113" name="Picture 4" descr="Picture 4"/>
          <p:cNvPicPr>
            <a:picLocks noChangeAspect="1"/>
          </p:cNvPicPr>
          <p:nvPr/>
        </p:nvPicPr>
        <p:blipFill>
          <a:blip r:embed="rId2"/>
          <a:srcRect t="1067"/>
          <a:stretch>
            <a:fillRect/>
          </a:stretch>
        </p:blipFill>
        <p:spPr>
          <a:xfrm>
            <a:off x="6693251" y="1867637"/>
            <a:ext cx="4802406" cy="356337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11C05-B868-4752-B1CC-E09BEE0A532F}"/>
              </a:ext>
            </a:extLst>
          </p:cNvPr>
          <p:cNvSpPr>
            <a:spLocks noGrp="1"/>
          </p:cNvSpPr>
          <p:nvPr>
            <p:ph type="title"/>
          </p:nvPr>
        </p:nvSpPr>
        <p:spPr>
          <a:xfrm>
            <a:off x="838200" y="365126"/>
            <a:ext cx="10515600" cy="927720"/>
          </a:xfrm>
        </p:spPr>
        <p:txBody>
          <a:bodyPr/>
          <a:lstStyle/>
          <a:p>
            <a:r>
              <a:rPr lang="en-US" b="1" dirty="0"/>
              <a:t>George Mason Hike-O-</a:t>
            </a:r>
            <a:r>
              <a:rPr lang="en-US" b="1" dirty="0" err="1"/>
              <a:t>Ree</a:t>
            </a:r>
            <a:endParaRPr lang="en-US" b="1" dirty="0"/>
          </a:p>
        </p:txBody>
      </p:sp>
      <p:sp>
        <p:nvSpPr>
          <p:cNvPr id="3" name="Content Placeholder 2">
            <a:extLst>
              <a:ext uri="{FF2B5EF4-FFF2-40B4-BE49-F238E27FC236}">
                <a16:creationId xmlns:a16="http://schemas.microsoft.com/office/drawing/2014/main" id="{1826FA71-A77F-47C7-8CE0-47449395F8B0}"/>
              </a:ext>
            </a:extLst>
          </p:cNvPr>
          <p:cNvSpPr>
            <a:spLocks noGrp="1"/>
          </p:cNvSpPr>
          <p:nvPr>
            <p:ph idx="1"/>
          </p:nvPr>
        </p:nvSpPr>
        <p:spPr>
          <a:xfrm>
            <a:off x="4731801" y="1292846"/>
            <a:ext cx="7051703" cy="5468332"/>
          </a:xfrm>
        </p:spPr>
        <p:txBody>
          <a:bodyPr>
            <a:normAutofit fontScale="85000" lnSpcReduction="20000"/>
          </a:bodyPr>
          <a:lstStyle/>
          <a:p>
            <a:r>
              <a:rPr lang="en-US" dirty="0"/>
              <a:t>2</a:t>
            </a:r>
            <a:r>
              <a:rPr lang="en-US" baseline="30000" dirty="0"/>
              <a:t>nd</a:t>
            </a:r>
            <a:r>
              <a:rPr lang="en-US" dirty="0"/>
              <a:t> Annual GM Hike-O-</a:t>
            </a:r>
            <a:r>
              <a:rPr lang="en-US" dirty="0" err="1"/>
              <a:t>Ree</a:t>
            </a:r>
            <a:r>
              <a:rPr lang="en-US" dirty="0"/>
              <a:t> on weekends of May 7 and May 14 – 5/6 to 5/15/22.</a:t>
            </a:r>
          </a:p>
          <a:p>
            <a:r>
              <a:rPr lang="en-US" dirty="0"/>
              <a:t>Open to all (Cubs, Scouts BSA and Venturing Scouts), families and friends.</a:t>
            </a:r>
          </a:p>
          <a:p>
            <a:r>
              <a:rPr lang="en-US" dirty="0"/>
              <a:t>Registration – Coming soon.</a:t>
            </a:r>
          </a:p>
          <a:p>
            <a:endParaRPr lang="en-US" sz="1300" dirty="0"/>
          </a:p>
          <a:p>
            <a:r>
              <a:rPr lang="en-US" dirty="0"/>
              <a:t>Any age, any place and any appropriate grouping – just keep track of how far you hiked.</a:t>
            </a:r>
          </a:p>
          <a:p>
            <a:endParaRPr lang="en-US" sz="1200" dirty="0"/>
          </a:p>
          <a:p>
            <a:r>
              <a:rPr lang="en-US" dirty="0"/>
              <a:t>Register on Council website (registration opening in early 2022).  $5.00 for a patch.  </a:t>
            </a:r>
          </a:p>
          <a:p>
            <a:endParaRPr lang="en-US" sz="1200" dirty="0"/>
          </a:p>
          <a:p>
            <a:r>
              <a:rPr lang="en-US" dirty="0"/>
              <a:t>Challenge – District Scouts, Scouters and families hike 2,022 miles.</a:t>
            </a:r>
          </a:p>
          <a:p>
            <a:endParaRPr lang="en-US" sz="1200" dirty="0"/>
          </a:p>
          <a:p>
            <a:r>
              <a:rPr lang="en-US" dirty="0"/>
              <a:t>Total the miles for each unit and notify Matt Burns at Burnsmj509@gmail.com.  We’ll see how big a total we reach.</a:t>
            </a:r>
          </a:p>
          <a:p>
            <a:pPr marL="0" indent="0">
              <a:buNone/>
            </a:pPr>
            <a:endParaRPr lang="en-US" dirty="0"/>
          </a:p>
          <a:p>
            <a:endParaRPr lang="en-US" dirty="0"/>
          </a:p>
        </p:txBody>
      </p:sp>
      <p:pic>
        <p:nvPicPr>
          <p:cNvPr id="5" name="Picture 4" descr="A group of people posing for a photo&#10;&#10;Description automatically generated with medium confidence">
            <a:extLst>
              <a:ext uri="{FF2B5EF4-FFF2-40B4-BE49-F238E27FC236}">
                <a16:creationId xmlns:a16="http://schemas.microsoft.com/office/drawing/2014/main" id="{33CF9A40-C74C-4218-A555-86F17FE8B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72" y="2669404"/>
            <a:ext cx="3745976" cy="2497317"/>
          </a:xfrm>
          <a:prstGeom prst="rect">
            <a:avLst/>
          </a:prstGeom>
        </p:spPr>
      </p:pic>
    </p:spTree>
    <p:extLst>
      <p:ext uri="{BB962C8B-B14F-4D97-AF65-F5344CB8AC3E}">
        <p14:creationId xmlns:p14="http://schemas.microsoft.com/office/powerpoint/2010/main" val="8608833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ir sitting in front of a green field&#10;&#10;Description automatically generated">
            <a:extLst>
              <a:ext uri="{FF2B5EF4-FFF2-40B4-BE49-F238E27FC236}">
                <a16:creationId xmlns:a16="http://schemas.microsoft.com/office/drawing/2014/main" id="{EE73BA45-3F33-4273-BAE5-80C5C221C2D9}"/>
              </a:ext>
            </a:extLst>
          </p:cNvPr>
          <p:cNvPicPr>
            <a:picLocks noChangeAspect="1"/>
          </p:cNvPicPr>
          <p:nvPr/>
        </p:nvPicPr>
        <p:blipFill rotWithShape="1">
          <a:blip r:embed="rId2">
            <a:extLst>
              <a:ext uri="{28A0092B-C50C-407E-A947-70E740481C1C}">
                <a14:useLocalDpi xmlns:a14="http://schemas.microsoft.com/office/drawing/2010/main" val="0"/>
              </a:ext>
            </a:extLst>
          </a:blip>
          <a:srcRect t="6217" b="7905"/>
          <a:stretch/>
        </p:blipFill>
        <p:spPr>
          <a:xfrm>
            <a:off x="0" y="10"/>
            <a:ext cx="12192000" cy="6857990"/>
          </a:xfrm>
          <a:prstGeom prst="rect">
            <a:avLst/>
          </a:prstGeom>
        </p:spPr>
      </p:pic>
      <p:sp>
        <p:nvSpPr>
          <p:cNvPr id="2" name="Title 1">
            <a:extLst>
              <a:ext uri="{FF2B5EF4-FFF2-40B4-BE49-F238E27FC236}">
                <a16:creationId xmlns:a16="http://schemas.microsoft.com/office/drawing/2014/main" id="{12844AE0-72B1-4731-9AD7-88EA686A7C05}"/>
              </a:ext>
            </a:extLst>
          </p:cNvPr>
          <p:cNvSpPr>
            <a:spLocks noGrp="1"/>
          </p:cNvSpPr>
          <p:nvPr>
            <p:ph type="title"/>
          </p:nvPr>
        </p:nvSpPr>
        <p:spPr>
          <a:xfrm>
            <a:off x="7079661" y="108281"/>
            <a:ext cx="4204137" cy="973626"/>
          </a:xfrm>
        </p:spPr>
        <p:txBody>
          <a:bodyPr>
            <a:normAutofit/>
          </a:bodyPr>
          <a:lstStyle/>
          <a:p>
            <a:pPr algn="ctr"/>
            <a:r>
              <a:rPr lang="en-US" sz="5400" b="1" dirty="0">
                <a:solidFill>
                  <a:srgbClr val="FFFF00"/>
                </a:solidFill>
                <a:effectLst>
                  <a:outerShdw blurRad="38100" dist="38100" dir="2700000" algn="tl">
                    <a:srgbClr val="000000">
                      <a:alpha val="43137"/>
                    </a:srgbClr>
                  </a:outerShdw>
                </a:effectLst>
              </a:rPr>
              <a:t>Flags In</a:t>
            </a:r>
          </a:p>
        </p:txBody>
      </p:sp>
      <p:sp>
        <p:nvSpPr>
          <p:cNvPr id="3" name="Content Placeholder 2">
            <a:extLst>
              <a:ext uri="{FF2B5EF4-FFF2-40B4-BE49-F238E27FC236}">
                <a16:creationId xmlns:a16="http://schemas.microsoft.com/office/drawing/2014/main" id="{641BF7E2-F08A-4986-A87C-15AA2B87076E}"/>
              </a:ext>
            </a:extLst>
          </p:cNvPr>
          <p:cNvSpPr>
            <a:spLocks noGrp="1"/>
          </p:cNvSpPr>
          <p:nvPr>
            <p:ph idx="1"/>
          </p:nvPr>
        </p:nvSpPr>
        <p:spPr>
          <a:xfrm>
            <a:off x="2534195" y="2373517"/>
            <a:ext cx="6100354" cy="2619839"/>
          </a:xfrm>
        </p:spPr>
        <p:txBody>
          <a:bodyPr anchor="ctr">
            <a:noAutofit/>
          </a:bodyPr>
          <a:lstStyle/>
          <a:p>
            <a:r>
              <a:rPr lang="en-US" sz="3200" b="1" dirty="0"/>
              <a:t>Social distancing – bring a mask. </a:t>
            </a:r>
          </a:p>
          <a:p>
            <a:r>
              <a:rPr lang="en-US" sz="3200" b="1" dirty="0"/>
              <a:t>National Memorial Park, 7482 Lee Highway, Falls Church</a:t>
            </a:r>
          </a:p>
          <a:p>
            <a:r>
              <a:rPr lang="en-US" sz="3200" b="1" dirty="0"/>
              <a:t>All Scouts, including Girl Scouts, are welcome.</a:t>
            </a:r>
          </a:p>
          <a:p>
            <a:r>
              <a:rPr lang="en-US" sz="3200" b="1" dirty="0"/>
              <a:t>Class A Uniforms</a:t>
            </a:r>
          </a:p>
        </p:txBody>
      </p:sp>
      <p:sp>
        <p:nvSpPr>
          <p:cNvPr id="4" name="TextBox 3">
            <a:extLst>
              <a:ext uri="{FF2B5EF4-FFF2-40B4-BE49-F238E27FC236}">
                <a16:creationId xmlns:a16="http://schemas.microsoft.com/office/drawing/2014/main" id="{FDEC73C3-92A0-4C4B-A4A7-5C25FACF29C5}"/>
              </a:ext>
            </a:extLst>
          </p:cNvPr>
          <p:cNvSpPr txBox="1"/>
          <p:nvPr/>
        </p:nvSpPr>
        <p:spPr>
          <a:xfrm>
            <a:off x="3683726" y="5638635"/>
            <a:ext cx="2684082" cy="1292662"/>
          </a:xfrm>
          <a:prstGeom prst="rect">
            <a:avLst/>
          </a:prstGeom>
          <a:noFill/>
        </p:spPr>
        <p:txBody>
          <a:bodyPr wrap="square" rtlCol="0">
            <a:spAutoFit/>
          </a:bodyPr>
          <a:lstStyle/>
          <a:p>
            <a:r>
              <a:rPr lang="en-US" sz="2000" b="1" dirty="0"/>
              <a:t>For more info, contact Russell Pittman at ruspittman@gmail.com</a:t>
            </a:r>
            <a:r>
              <a:rPr lang="en-US" dirty="0"/>
              <a:t>.</a:t>
            </a:r>
          </a:p>
        </p:txBody>
      </p:sp>
      <p:sp>
        <p:nvSpPr>
          <p:cNvPr id="6" name="TextBox 5">
            <a:extLst>
              <a:ext uri="{FF2B5EF4-FFF2-40B4-BE49-F238E27FC236}">
                <a16:creationId xmlns:a16="http://schemas.microsoft.com/office/drawing/2014/main" id="{4A5521AA-23D7-4417-8E41-5690800BBA5B}"/>
              </a:ext>
            </a:extLst>
          </p:cNvPr>
          <p:cNvSpPr txBox="1"/>
          <p:nvPr/>
        </p:nvSpPr>
        <p:spPr>
          <a:xfrm>
            <a:off x="195945" y="108281"/>
            <a:ext cx="6583678" cy="1077218"/>
          </a:xfrm>
          <a:prstGeom prst="rect">
            <a:avLst/>
          </a:prstGeom>
          <a:noFill/>
        </p:spPr>
        <p:txBody>
          <a:bodyPr wrap="square" rtlCol="0">
            <a:spAutoFit/>
          </a:bodyPr>
          <a:lstStyle/>
          <a:p>
            <a:r>
              <a:rPr lang="en-US" sz="3200" b="1" dirty="0">
                <a:solidFill>
                  <a:srgbClr val="FFFF00"/>
                </a:solidFill>
              </a:rPr>
              <a:t>May 30, 2022 (Monday)</a:t>
            </a:r>
          </a:p>
          <a:p>
            <a:r>
              <a:rPr lang="en-US" sz="3200" b="1" dirty="0">
                <a:solidFill>
                  <a:srgbClr val="FFFF00"/>
                </a:solidFill>
              </a:rPr>
              <a:t>Flag placement will start at 10:00 am</a:t>
            </a:r>
          </a:p>
        </p:txBody>
      </p:sp>
    </p:spTree>
    <p:extLst>
      <p:ext uri="{BB962C8B-B14F-4D97-AF65-F5344CB8AC3E}">
        <p14:creationId xmlns:p14="http://schemas.microsoft.com/office/powerpoint/2010/main" val="340744599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2239</TotalTime>
  <Words>1396</Words>
  <Application>Microsoft Office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New serif</vt:lpstr>
      <vt:lpstr>Times New Roman</vt:lpstr>
      <vt:lpstr>Office Theme</vt:lpstr>
      <vt:lpstr>George Mason District  Roundtable</vt:lpstr>
      <vt:lpstr>PowerPoint Presentation</vt:lpstr>
      <vt:lpstr>Council Update</vt:lpstr>
      <vt:lpstr>Council Update - Scoutbook</vt:lpstr>
      <vt:lpstr>Big Rock – Safe Scouting!</vt:lpstr>
      <vt:lpstr>George Mason Program </vt:lpstr>
      <vt:lpstr>Current 2022 GM Calendar</vt:lpstr>
      <vt:lpstr>George Mason Hike-O-Ree</vt:lpstr>
      <vt:lpstr>Flags In</vt:lpstr>
      <vt:lpstr>SCOUTS BSA Roundtable</vt:lpstr>
      <vt:lpstr>Future Camporees</vt:lpstr>
      <vt:lpstr>2022 Elks Youth Recognition Dinner </vt:lpstr>
      <vt:lpstr>Training</vt:lpstr>
      <vt:lpstr>GM High Adventure</vt:lpstr>
      <vt:lpstr>Shooting Sports</vt:lpstr>
      <vt:lpstr>Merit Badges</vt:lpstr>
      <vt:lpstr>Other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Brian Summers</cp:lastModifiedBy>
  <cp:revision>74</cp:revision>
  <cp:lastPrinted>2021-10-28T12:49:10Z</cp:lastPrinted>
  <dcterms:modified xsi:type="dcterms:W3CDTF">2022-05-12T15:39:26Z</dcterms:modified>
</cp:coreProperties>
</file>