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657" r:id="rId2"/>
    <p:sldId id="658" r:id="rId3"/>
    <p:sldId id="257" r:id="rId4"/>
    <p:sldId id="258" r:id="rId5"/>
    <p:sldId id="600" r:id="rId6"/>
    <p:sldId id="264" r:id="rId7"/>
    <p:sldId id="428" r:id="rId8"/>
    <p:sldId id="614" r:id="rId9"/>
    <p:sldId id="269" r:id="rId10"/>
    <p:sldId id="295" r:id="rId11"/>
    <p:sldId id="617" r:id="rId12"/>
    <p:sldId id="664" r:id="rId13"/>
    <p:sldId id="651" r:id="rId14"/>
    <p:sldId id="267" r:id="rId15"/>
    <p:sldId id="649" r:id="rId16"/>
    <p:sldId id="586" r:id="rId17"/>
    <p:sldId id="650" r:id="rId18"/>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6" d="100"/>
          <a:sy n="106" d="100"/>
        </p:scale>
        <p:origin x="1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57200" y="720725"/>
            <a:ext cx="6400800" cy="3600450"/>
          </a:xfrm>
          <a:prstGeom prst="rect">
            <a:avLst/>
          </a:prstGeom>
        </p:spPr>
        <p:txBody>
          <a:bodyPr lIns="96661" tIns="48331" rIns="96661" bIns="48331"/>
          <a:lstStyle/>
          <a:p>
            <a:endParaRPr dirty="0"/>
          </a:p>
        </p:txBody>
      </p:sp>
      <p:sp>
        <p:nvSpPr>
          <p:cNvPr id="92" name="Shape 92"/>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ww.elks.org/scholars/scholarships/MVS.cfm" TargetMode="External"/><Relationship Id="rId7" Type="http://schemas.openxmlformats.org/officeDocument/2006/relationships/hyperlink" Target="https://www.legion.org/scouting/nominate" TargetMode="External"/><Relationship Id="rId2" Type="http://schemas.openxmlformats.org/officeDocument/2006/relationships/hyperlink" Target="https://www.scouting.org/awards/scholarships/" TargetMode="External"/><Relationship Id="rId1" Type="http://schemas.openxmlformats.org/officeDocument/2006/relationships/slideLayout" Target="../slideLayouts/slideLayout2.xml"/><Relationship Id="rId6" Type="http://schemas.openxmlformats.org/officeDocument/2006/relationships/hyperlink" Target="https://nesa.org/for-eagle-scouts/scholarships/" TargetMode="External"/><Relationship Id="rId5" Type="http://schemas.openxmlformats.org/officeDocument/2006/relationships/hyperlink" Target="mailto:thinkdenk3@msn.com" TargetMode="External"/><Relationship Id="rId4" Type="http://schemas.openxmlformats.org/officeDocument/2006/relationships/hyperlink" Target="https://www.sar.org/arthur-m-berdena-king-eagle-scout-conte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nesa.org/wp-content/uploads/2018/09/ADAMS-NATIONAL-EAGLE-SCOUT-SERVICE-PROJECT-OF-THE-YEAR-NOMINATION-FORM.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outingevent.com/082-63597"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SA2XS@gmail.com" TargetMode="External"/><Relationship Id="rId2" Type="http://schemas.openxmlformats.org/officeDocument/2006/relationships/hyperlink" Target="https://www.ncacbsa.org/high-adventure/"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wcdubi@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togoshen.org/" TargetMode="External"/><Relationship Id="rId2" Type="http://schemas.openxmlformats.org/officeDocument/2006/relationships/hyperlink" Target="https://www.gotosnyder.org/year-round-events/cub-scout-exp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acbsa.org/wp-content/uploads/2022/09/DC-STEM-Trek-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scoutingevent.com/082-645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masonmeritbadgeday@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November 10,</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2</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E9B0-5F5E-45B2-ABEA-2036423CEE0D}"/>
              </a:ext>
            </a:extLst>
          </p:cNvPr>
          <p:cNvSpPr>
            <a:spLocks noGrp="1"/>
          </p:cNvSpPr>
          <p:nvPr>
            <p:ph type="title"/>
          </p:nvPr>
        </p:nvSpPr>
        <p:spPr>
          <a:xfrm>
            <a:off x="655320" y="291234"/>
            <a:ext cx="5120114" cy="789420"/>
          </a:xfrm>
        </p:spPr>
        <p:txBody>
          <a:bodyPr>
            <a:normAutofit/>
          </a:bodyPr>
          <a:lstStyle/>
          <a:p>
            <a:r>
              <a:rPr lang="en-US" b="1" dirty="0"/>
              <a:t>SCHOLARSHIPS</a:t>
            </a:r>
          </a:p>
        </p:txBody>
      </p:sp>
      <p:sp>
        <p:nvSpPr>
          <p:cNvPr id="3" name="Content Placeholder 2">
            <a:extLst>
              <a:ext uri="{FF2B5EF4-FFF2-40B4-BE49-F238E27FC236}">
                <a16:creationId xmlns:a16="http://schemas.microsoft.com/office/drawing/2014/main" id="{AEC7E480-B5FD-43B0-90A5-D977FA9B9981}"/>
              </a:ext>
            </a:extLst>
          </p:cNvPr>
          <p:cNvSpPr>
            <a:spLocks noGrp="1"/>
          </p:cNvSpPr>
          <p:nvPr>
            <p:ph idx="1"/>
          </p:nvPr>
        </p:nvSpPr>
        <p:spPr>
          <a:xfrm>
            <a:off x="201168" y="1525280"/>
            <a:ext cx="6089904" cy="5041486"/>
          </a:xfrm>
        </p:spPr>
        <p:txBody>
          <a:bodyPr>
            <a:normAutofit lnSpcReduction="10000"/>
          </a:bodyPr>
          <a:lstStyle/>
          <a:p>
            <a:pPr marL="0" indent="0">
              <a:buNone/>
            </a:pPr>
            <a:r>
              <a:rPr lang="en-US" sz="1700" dirty="0"/>
              <a:t>Deadlines Approaching!!!</a:t>
            </a:r>
          </a:p>
          <a:p>
            <a:r>
              <a:rPr lang="en-US" sz="1700" dirty="0"/>
              <a:t>BSA Scholarship page - </a:t>
            </a:r>
            <a:r>
              <a:rPr lang="en-US" sz="1700" dirty="0">
                <a:hlinkClick r:id="rId2"/>
              </a:rPr>
              <a:t>https://www.scouting.org/awards/scholarships/</a:t>
            </a:r>
            <a:endParaRPr lang="en-US" sz="1700" dirty="0"/>
          </a:p>
          <a:p>
            <a:endParaRPr lang="en-US" sz="900" dirty="0"/>
          </a:p>
          <a:p>
            <a:r>
              <a:rPr lang="en-US" sz="1700" dirty="0"/>
              <a:t>Elks Most Valuable Scholar – Deadline Nov 14, 2022 </a:t>
            </a:r>
            <a:r>
              <a:rPr lang="en-US" sz="1700" dirty="0">
                <a:hlinkClick r:id="rId3"/>
              </a:rPr>
              <a:t>https://www.elks.org/scholars/scholarships/MVS.cfm</a:t>
            </a:r>
            <a:endParaRPr lang="en-US" sz="1700" dirty="0"/>
          </a:p>
          <a:p>
            <a:endParaRPr lang="en-US" sz="900" dirty="0"/>
          </a:p>
          <a:p>
            <a:r>
              <a:rPr lang="en-US" sz="1700" dirty="0"/>
              <a:t>Sons of American Revolution – Deadline Dec 15, 2022 </a:t>
            </a:r>
            <a:r>
              <a:rPr lang="en-US" sz="1200" dirty="0">
                <a:hlinkClick r:id="rId4"/>
              </a:rPr>
              <a:t>Arthur M. &amp; </a:t>
            </a:r>
            <a:r>
              <a:rPr lang="en-US" sz="1200" dirty="0" err="1">
                <a:hlinkClick r:id="rId4"/>
              </a:rPr>
              <a:t>Berdena</a:t>
            </a:r>
            <a:r>
              <a:rPr lang="en-US" sz="1200" dirty="0">
                <a:hlinkClick r:id="rId4"/>
              </a:rPr>
              <a:t> King Eagle Scout Contest – National Society Sons of the American Revolution (sar.org)</a:t>
            </a:r>
            <a:endParaRPr lang="en-US" sz="1700" dirty="0"/>
          </a:p>
          <a:p>
            <a:pPr marL="0" indent="0">
              <a:buNone/>
            </a:pPr>
            <a:r>
              <a:rPr lang="en-US" sz="1700" dirty="0"/>
              <a:t>    	For more info/questions, contact Bill Denk at 	</a:t>
            </a:r>
            <a:r>
              <a:rPr lang="en-US" sz="1700" dirty="0">
                <a:hlinkClick r:id="rId5"/>
              </a:rPr>
              <a:t>thinkdenk3@msn.com</a:t>
            </a:r>
            <a:r>
              <a:rPr lang="en-US" sz="1700" dirty="0"/>
              <a:t>.</a:t>
            </a:r>
            <a:endParaRPr lang="en-US" sz="900" dirty="0"/>
          </a:p>
          <a:p>
            <a:r>
              <a:rPr lang="en-US" sz="1700" dirty="0"/>
              <a:t>National Eagle Scout Association – Deadline January 31, 2023  </a:t>
            </a:r>
            <a:r>
              <a:rPr lang="en-US" sz="1200" dirty="0">
                <a:hlinkClick r:id="rId6"/>
              </a:rPr>
              <a:t>Scholarships - The National Eagle Scout Association (nesa.org)</a:t>
            </a:r>
            <a:endParaRPr lang="en-US" sz="1700" dirty="0"/>
          </a:p>
          <a:p>
            <a:r>
              <a:rPr lang="en-US" sz="1700" dirty="0"/>
              <a:t>American Legion Eagle Scout of the Year – Deadline is February 15, 2023 – Apply to local Legion Post.  Open to Scouts in units sponsored by an American Legion Post or who have a parent or grandparent that is a member of the Legion.  Applications at:  </a:t>
            </a:r>
            <a:r>
              <a:rPr lang="en-US" sz="1700" dirty="0">
                <a:hlinkClick r:id="rId7"/>
              </a:rPr>
              <a:t>https://www.legion.org/scouting/nominate</a:t>
            </a:r>
            <a:endParaRPr lang="en-US" sz="1700" dirty="0"/>
          </a:p>
          <a:p>
            <a:pPr marL="0" indent="0">
              <a:buNone/>
            </a:pPr>
            <a:r>
              <a:rPr lang="en-US" sz="1700" dirty="0"/>
              <a:t>    </a:t>
            </a:r>
          </a:p>
        </p:txBody>
      </p:sp>
      <p:pic>
        <p:nvPicPr>
          <p:cNvPr id="5" name="Picture 4" descr="A group of people posing for the camera&#10;&#10;Description automatically generated">
            <a:extLst>
              <a:ext uri="{FF2B5EF4-FFF2-40B4-BE49-F238E27FC236}">
                <a16:creationId xmlns:a16="http://schemas.microsoft.com/office/drawing/2014/main" id="{203F1940-6B65-40E7-8035-D6D62670C97B}"/>
              </a:ext>
            </a:extLst>
          </p:cNvPr>
          <p:cNvPicPr>
            <a:picLocks noChangeAspect="1"/>
          </p:cNvPicPr>
          <p:nvPr/>
        </p:nvPicPr>
        <p:blipFill rotWithShape="1">
          <a:blip r:embed="rId8">
            <a:extLst>
              <a:ext uri="{28A0092B-C50C-407E-A947-70E740481C1C}">
                <a14:useLocalDpi xmlns:a14="http://schemas.microsoft.com/office/drawing/2010/main" val="0"/>
              </a:ext>
            </a:extLst>
          </a:blip>
          <a:srcRect l="21406" r="2681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7398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640C-10C4-4C84-AB42-465565CB4F2C}"/>
              </a:ext>
            </a:extLst>
          </p:cNvPr>
          <p:cNvSpPr>
            <a:spLocks noGrp="1"/>
          </p:cNvSpPr>
          <p:nvPr>
            <p:ph type="title"/>
          </p:nvPr>
        </p:nvSpPr>
        <p:spPr>
          <a:xfrm>
            <a:off x="643467" y="640080"/>
            <a:ext cx="3096427" cy="5613236"/>
          </a:xfrm>
        </p:spPr>
        <p:txBody>
          <a:bodyPr anchor="ctr">
            <a:normAutofit/>
          </a:bodyPr>
          <a:lstStyle/>
          <a:p>
            <a:r>
              <a:rPr lang="nb-NO" b="1" dirty="0">
                <a:solidFill>
                  <a:schemeClr val="tx1"/>
                </a:solidFill>
              </a:rPr>
              <a:t>Glenn A. and Melinda W. Adams</a:t>
            </a:r>
            <a:r>
              <a:rPr lang="en-US" dirty="0">
                <a:solidFill>
                  <a:schemeClr val="tx1"/>
                </a:solidFill>
              </a:rPr>
              <a:t> </a:t>
            </a:r>
            <a:r>
              <a:rPr lang="en-US" b="1" dirty="0">
                <a:solidFill>
                  <a:schemeClr val="tx1"/>
                </a:solidFill>
              </a:rPr>
              <a:t>Award</a:t>
            </a:r>
          </a:p>
        </p:txBody>
      </p:sp>
      <p:sp>
        <p:nvSpPr>
          <p:cNvPr id="3" name="Content Placeholder 2">
            <a:extLst>
              <a:ext uri="{FF2B5EF4-FFF2-40B4-BE49-F238E27FC236}">
                <a16:creationId xmlns:a16="http://schemas.microsoft.com/office/drawing/2014/main" id="{E1E428D5-E312-4C5D-B21B-3DF8AFD084B4}"/>
              </a:ext>
            </a:extLst>
          </p:cNvPr>
          <p:cNvSpPr>
            <a:spLocks noGrp="1"/>
          </p:cNvSpPr>
          <p:nvPr>
            <p:ph idx="1"/>
          </p:nvPr>
        </p:nvSpPr>
        <p:spPr>
          <a:xfrm>
            <a:off x="4699818" y="640082"/>
            <a:ext cx="6848715" cy="4730080"/>
          </a:xfrm>
        </p:spPr>
        <p:txBody>
          <a:bodyPr anchor="ctr">
            <a:normAutofit/>
          </a:bodyPr>
          <a:lstStyle/>
          <a:p>
            <a:r>
              <a:rPr lang="en-US" sz="2000" dirty="0"/>
              <a:t>Recognizes a noteworthy Eagle Scout Service Project.</a:t>
            </a:r>
          </a:p>
          <a:p>
            <a:r>
              <a:rPr lang="en-US" sz="2000" dirty="0"/>
              <a:t>Deadline is January 21, 2023</a:t>
            </a:r>
          </a:p>
          <a:p>
            <a:r>
              <a:rPr lang="en-US" sz="2000" dirty="0"/>
              <a:t>Anyone can make a nomination. </a:t>
            </a:r>
            <a:r>
              <a:rPr lang="en-US" sz="1400" dirty="0">
                <a:hlinkClick r:id="rId2"/>
              </a:rPr>
              <a:t>ADAMS-NATIONAL-EAGLE-SCOUT-SERVICE-PROJECT-OF-THE-YEAR-NOMINATION-FORM.pdf (nesa.org)</a:t>
            </a:r>
            <a:endParaRPr lang="en-US" sz="2000" dirty="0"/>
          </a:p>
          <a:p>
            <a:r>
              <a:rPr lang="en-US" sz="2000" dirty="0"/>
              <a:t>Scout must sign application to document their “consent.”</a:t>
            </a:r>
          </a:p>
          <a:p>
            <a:r>
              <a:rPr lang="en-US" sz="2000" dirty="0"/>
              <a:t>Also needs an electronic copy of the project workbook.</a:t>
            </a:r>
          </a:p>
          <a:p>
            <a:r>
              <a:rPr lang="en-US" sz="2000" dirty="0"/>
              <a:t>Some nominations include video.</a:t>
            </a:r>
          </a:p>
          <a:p>
            <a:r>
              <a:rPr lang="en-US" sz="2000" dirty="0"/>
              <a:t>Winners can receive:</a:t>
            </a:r>
          </a:p>
          <a:p>
            <a:pPr lvl="1"/>
            <a:r>
              <a:rPr lang="en-US" sz="2000" dirty="0"/>
              <a:t>$500 at the Council level.</a:t>
            </a:r>
          </a:p>
          <a:p>
            <a:pPr lvl="1"/>
            <a:r>
              <a:rPr lang="en-US" sz="2000" dirty="0"/>
              <a:t>$500 at the Regional (Northeast) level.</a:t>
            </a:r>
          </a:p>
          <a:p>
            <a:pPr lvl="1"/>
            <a:r>
              <a:rPr lang="en-US" sz="2000" dirty="0"/>
              <a:t>$2,500 for National winner.</a:t>
            </a:r>
          </a:p>
        </p:txBody>
      </p:sp>
      <p:pic>
        <p:nvPicPr>
          <p:cNvPr id="5" name="Picture 4" descr="A picture containing bird, clock&#10;&#10;Description automatically generated">
            <a:extLst>
              <a:ext uri="{FF2B5EF4-FFF2-40B4-BE49-F238E27FC236}">
                <a16:creationId xmlns:a16="http://schemas.microsoft.com/office/drawing/2014/main" id="{866EACF0-560D-4E49-B292-07CE2507D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762" y="5370162"/>
            <a:ext cx="6894236" cy="1085842"/>
          </a:xfrm>
          <a:prstGeom prst="rect">
            <a:avLst/>
          </a:prstGeom>
        </p:spPr>
      </p:pic>
    </p:spTree>
    <p:extLst>
      <p:ext uri="{BB962C8B-B14F-4D97-AF65-F5344CB8AC3E}">
        <p14:creationId xmlns:p14="http://schemas.microsoft.com/office/powerpoint/2010/main" val="42310326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219520" y="237745"/>
            <a:ext cx="7600768" cy="1097281"/>
          </a:xfrm>
          <a:prstGeom prst="rect">
            <a:avLst/>
          </a:prstGeom>
        </p:spPr>
        <p:txBody>
          <a:bodyPr>
            <a:normAutofit fontScale="90000"/>
          </a:bodyPr>
          <a:lstStyle/>
          <a:p>
            <a:r>
              <a:rPr sz="4900" b="1" dirty="0"/>
              <a:t>Training</a:t>
            </a:r>
            <a:r>
              <a:rPr lang="en-US" b="1" dirty="0"/>
              <a:t> </a:t>
            </a:r>
            <a:r>
              <a:rPr lang="en-US" sz="2200" b="1" u="sng" dirty="0">
                <a:solidFill>
                  <a:srgbClr val="2409ED"/>
                </a:solidFill>
              </a:rPr>
              <a:t>https://www.ncacbsa.org/george-mason/training</a:t>
            </a:r>
            <a:br>
              <a:rPr lang="en-US" b="1" dirty="0"/>
            </a:br>
            <a:endParaRPr b="1" dirty="0"/>
          </a:p>
        </p:txBody>
      </p:sp>
      <p:pic>
        <p:nvPicPr>
          <p:cNvPr id="140" name="Picture 4" descr="Picture 4"/>
          <p:cNvPicPr>
            <a:picLocks noChangeAspect="1"/>
          </p:cNvPicPr>
          <p:nvPr/>
        </p:nvPicPr>
        <p:blipFill>
          <a:blip r:embed="rId2"/>
          <a:srcRect l="4616" r="15757"/>
          <a:stretch>
            <a:fillRect/>
          </a:stretch>
        </p:blipFill>
        <p:spPr>
          <a:xfrm>
            <a:off x="7768046" y="1"/>
            <a:ext cx="442389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19520" y="786385"/>
            <a:ext cx="8588774" cy="5940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10000"/>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00000"/>
              </a:lnSpc>
              <a:spcBef>
                <a:spcPts val="0"/>
              </a:spcBef>
              <a:defRPr sz="3600"/>
            </a:pPr>
            <a:r>
              <a:rPr lang="en-US" sz="1600" b="1" dirty="0">
                <a:solidFill>
                  <a:schemeClr val="tx1"/>
                </a:solidFill>
              </a:rPr>
              <a:t>Akela’s Trail (formerly Pow-Wow) </a:t>
            </a:r>
          </a:p>
          <a:p>
            <a:pPr lvl="4" indent="0" hangingPunct="1">
              <a:lnSpc>
                <a:spcPct val="100000"/>
              </a:lnSpc>
              <a:spcBef>
                <a:spcPts val="0"/>
              </a:spcBef>
              <a:defRPr sz="3600"/>
            </a:pPr>
            <a:r>
              <a:rPr lang="en-US" sz="1600" b="1" dirty="0">
                <a:solidFill>
                  <a:schemeClr val="tx1"/>
                </a:solidFill>
              </a:rPr>
              <a:t>  </a:t>
            </a:r>
            <a:r>
              <a:rPr lang="en-US" sz="1600" dirty="0">
                <a:solidFill>
                  <a:schemeClr val="tx1"/>
                </a:solidFill>
              </a:rPr>
              <a:t>– 11/19/22 – Zoom </a:t>
            </a:r>
            <a:r>
              <a:rPr lang="en-US" sz="1800" u="sng" dirty="0">
                <a:solidFill>
                  <a:srgbClr val="0563C1"/>
                </a:solidFill>
                <a:latin typeface="Calibri" panose="020F0502020204030204" pitchFamily="34" charset="0"/>
                <a:ea typeface="Times New Roman" panose="02020603050405020304" pitchFamily="18" charset="0"/>
                <a:hlinkClick r:id="rId3"/>
              </a:rPr>
              <a:t>https://scoutingevent.com/082-63597</a:t>
            </a:r>
            <a:endParaRPr lang="en-US" sz="1600" dirty="0">
              <a:solidFill>
                <a:schemeClr val="tx1"/>
              </a:solidFill>
            </a:endParaRP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Cub Leader Position Specific (C40) / Cub Scout Den Leader Specific (C42) </a:t>
            </a:r>
          </a:p>
          <a:p>
            <a:pPr lvl="4" indent="0" hangingPunct="1">
              <a:lnSpc>
                <a:spcPct val="100000"/>
              </a:lnSpc>
              <a:spcBef>
                <a:spcPts val="0"/>
              </a:spcBef>
              <a:defRPr sz="3600"/>
            </a:pPr>
            <a:r>
              <a:rPr lang="en-US" sz="1600" dirty="0">
                <a:solidFill>
                  <a:schemeClr val="tx1"/>
                </a:solidFill>
              </a:rPr>
              <a:t>  - 11/19/22 – Alexandria, VA</a:t>
            </a:r>
          </a:p>
          <a:p>
            <a:pPr lvl="4" indent="0" hangingPunct="1">
              <a:lnSpc>
                <a:spcPct val="100000"/>
              </a:lnSpc>
              <a:spcBef>
                <a:spcPts val="0"/>
              </a:spcBef>
              <a:defRPr sz="3600"/>
            </a:pPr>
            <a:r>
              <a:rPr lang="en-US" sz="1600" dirty="0">
                <a:solidFill>
                  <a:schemeClr val="tx1"/>
                </a:solidFill>
              </a:rPr>
              <a:t>  - 12/17/22 – Alexandria, VA</a:t>
            </a: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Basic Adult Leader Outdoor Orientation (BALOO;C32)</a:t>
            </a:r>
          </a:p>
          <a:p>
            <a:pPr lvl="4" indent="0" hangingPunct="1">
              <a:lnSpc>
                <a:spcPct val="100000"/>
              </a:lnSpc>
              <a:spcBef>
                <a:spcPts val="0"/>
              </a:spcBef>
              <a:defRPr sz="3600"/>
            </a:pPr>
            <a:r>
              <a:rPr lang="en-US" sz="1600" dirty="0">
                <a:solidFill>
                  <a:schemeClr val="tx1"/>
                </a:solidFill>
              </a:rPr>
              <a:t>  - 11/12/22 – 11/13/22 – Gaithersburg, MD</a:t>
            </a:r>
          </a:p>
          <a:p>
            <a:pPr lvl="4" indent="0" hangingPunct="1">
              <a:lnSpc>
                <a:spcPct val="100000"/>
              </a:lnSpc>
              <a:spcBef>
                <a:spcPts val="0"/>
              </a:spcBef>
              <a:defRPr sz="3600"/>
            </a:pPr>
            <a:r>
              <a:rPr lang="en-US" sz="1600" dirty="0">
                <a:solidFill>
                  <a:schemeClr val="tx1"/>
                </a:solidFill>
              </a:rPr>
              <a:t>  </a:t>
            </a: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Introduction to Outdoor Leadership Skills (IOLS; S11)</a:t>
            </a:r>
          </a:p>
          <a:p>
            <a:pPr lvl="4" indent="0" hangingPunct="1">
              <a:lnSpc>
                <a:spcPct val="100000"/>
              </a:lnSpc>
              <a:spcBef>
                <a:spcPts val="0"/>
              </a:spcBef>
              <a:defRPr sz="3600"/>
            </a:pPr>
            <a:r>
              <a:rPr lang="en-US" sz="1600" dirty="0">
                <a:solidFill>
                  <a:schemeClr val="tx1"/>
                </a:solidFill>
              </a:rPr>
              <a:t>- 12/03/22 – 12/04/22 – Camp Snyder, Haymarket, VA</a:t>
            </a:r>
            <a:endParaRPr lang="en-US" sz="1600" b="1" dirty="0">
              <a:solidFill>
                <a:schemeClr val="tx1"/>
              </a:solidFill>
            </a:endParaRP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National Youth Leadership Training (NYLT; S78)</a:t>
            </a:r>
          </a:p>
          <a:p>
            <a:pPr lvl="2" indent="0" hangingPunct="1">
              <a:lnSpc>
                <a:spcPct val="100000"/>
              </a:lnSpc>
              <a:spcBef>
                <a:spcPts val="0"/>
              </a:spcBef>
              <a:defRPr sz="3600"/>
            </a:pPr>
            <a:r>
              <a:rPr lang="en-US" sz="1600" dirty="0">
                <a:solidFill>
                  <a:schemeClr val="tx1"/>
                </a:solidFill>
              </a:rPr>
              <a:t>  - 01/20/23 - 01/23/23 &amp; 01/27/23 - 01/29/23 - Camp Snyder, Haymarket, VA (Waitlist)</a:t>
            </a: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Outdoor Ethics/Leave No Trace (D78)</a:t>
            </a:r>
          </a:p>
          <a:p>
            <a:pPr lvl="2" indent="0" hangingPunct="1">
              <a:lnSpc>
                <a:spcPct val="100000"/>
              </a:lnSpc>
              <a:spcBef>
                <a:spcPts val="0"/>
              </a:spcBef>
              <a:defRPr sz="3600"/>
            </a:pPr>
            <a:r>
              <a:rPr lang="en-US" sz="1600" dirty="0">
                <a:solidFill>
                  <a:schemeClr val="tx1"/>
                </a:solidFill>
              </a:rPr>
              <a:t>  - 11/13/22 For Guides and their Advisors, Camp Snyder, Haymarket, VA</a:t>
            </a:r>
          </a:p>
          <a:p>
            <a:pPr lvl="2" indent="0" hangingPunct="1">
              <a:lnSpc>
                <a:spcPct val="100000"/>
              </a:lnSpc>
              <a:spcBef>
                <a:spcPts val="0"/>
              </a:spcBef>
              <a:defRPr sz="3600"/>
            </a:pPr>
            <a:endParaRPr lang="en-US" sz="1600" dirty="0">
              <a:solidFill>
                <a:schemeClr val="tx1"/>
              </a:solidFill>
            </a:endParaRPr>
          </a:p>
          <a:p>
            <a:pPr lvl="2" indent="0" hangingPunct="1">
              <a:lnSpc>
                <a:spcPct val="100000"/>
              </a:lnSpc>
              <a:spcBef>
                <a:spcPts val="0"/>
              </a:spcBef>
              <a:defRPr sz="3600"/>
            </a:pPr>
            <a:r>
              <a:rPr lang="en-US" sz="1600" b="1" dirty="0">
                <a:solidFill>
                  <a:schemeClr val="tx1"/>
                </a:solidFill>
              </a:rPr>
              <a:t>Mental Health First Aid </a:t>
            </a:r>
            <a:r>
              <a:rPr lang="en-US" sz="1600" u="sng" dirty="0">
                <a:solidFill>
                  <a:srgbClr val="1C07B9"/>
                </a:solidFill>
              </a:rPr>
              <a:t>https://www.fairfaxcounty.gov/hscode/ereg/Registration.aspx?groupID=47</a:t>
            </a:r>
          </a:p>
          <a:p>
            <a:pPr lvl="4" indent="0" hangingPunct="1">
              <a:lnSpc>
                <a:spcPct val="100000"/>
              </a:lnSpc>
              <a:spcBef>
                <a:spcPts val="0"/>
              </a:spcBef>
              <a:defRPr sz="3600"/>
            </a:pPr>
            <a:r>
              <a:rPr lang="en-US" sz="1600" dirty="0">
                <a:solidFill>
                  <a:schemeClr val="tx1"/>
                </a:solidFill>
              </a:rPr>
              <a:t>  - Two classes in November; Two Classes in December (Thursdays 9am – 3:30pm)</a:t>
            </a:r>
          </a:p>
          <a:p>
            <a:pPr lvl="4" indent="0" hangingPunct="1">
              <a:lnSpc>
                <a:spcPct val="100000"/>
              </a:lnSpc>
              <a:spcBef>
                <a:spcPts val="0"/>
              </a:spcBef>
              <a:defRPr sz="3600"/>
            </a:pPr>
            <a:endParaRPr lang="en-US" sz="800" dirty="0">
              <a:solidFill>
                <a:schemeClr val="tx1"/>
              </a:solidFill>
            </a:endParaRPr>
          </a:p>
          <a:p>
            <a:pPr lvl="4" indent="0" hangingPunct="1">
              <a:spcBef>
                <a:spcPts val="0"/>
              </a:spcBef>
              <a:defRPr sz="3600"/>
            </a:pPr>
            <a:r>
              <a:rPr lang="en-US" sz="1600" b="1" dirty="0">
                <a:solidFill>
                  <a:schemeClr val="tx1"/>
                </a:solidFill>
              </a:rPr>
              <a:t>University of Scouting - </a:t>
            </a:r>
            <a:r>
              <a:rPr lang="en-US" sz="1600" dirty="0">
                <a:solidFill>
                  <a:schemeClr val="tx1"/>
                </a:solidFill>
              </a:rPr>
              <a:t>02/25/23 – Alexandria, VA</a:t>
            </a:r>
          </a:p>
          <a:p>
            <a:pPr lvl="4" indent="0" hangingPunct="1">
              <a:spcBef>
                <a:spcPts val="0"/>
              </a:spcBef>
              <a:defRPr sz="3600"/>
            </a:pPr>
            <a:endParaRPr lang="en-US" sz="1600" b="1" dirty="0">
              <a:solidFill>
                <a:schemeClr val="tx1"/>
              </a:solidFill>
            </a:endParaRPr>
          </a:p>
          <a:p>
            <a:pPr lvl="4" indent="0" hangingPunct="1">
              <a:spcBef>
                <a:spcPts val="0"/>
              </a:spcBef>
              <a:defRPr sz="3600"/>
            </a:pPr>
            <a:r>
              <a:rPr lang="en-US" sz="1600" b="1" dirty="0">
                <a:solidFill>
                  <a:schemeClr val="tx1"/>
                </a:solidFill>
              </a:rPr>
              <a:t>Wood Badge (A90)</a:t>
            </a:r>
          </a:p>
          <a:p>
            <a:pPr lvl="4" indent="0" hangingPunct="1">
              <a:spcBef>
                <a:spcPts val="0"/>
              </a:spcBef>
              <a:defRPr sz="3600"/>
            </a:pPr>
            <a:r>
              <a:rPr lang="en-US" sz="1600" dirty="0">
                <a:solidFill>
                  <a:schemeClr val="tx1"/>
                </a:solidFill>
              </a:rPr>
              <a:t> -  03/31/23 – 04/02/23 &amp; 04/22/23 – 04/23/23 </a:t>
            </a:r>
          </a:p>
          <a:p>
            <a:pPr lvl="4" indent="0" hangingPunct="1">
              <a:spcBef>
                <a:spcPts val="0"/>
              </a:spcBef>
              <a:defRPr sz="3600"/>
            </a:pPr>
            <a:r>
              <a:rPr lang="en-US" sz="1600" dirty="0">
                <a:solidFill>
                  <a:schemeClr val="tx1"/>
                </a:solidFill>
              </a:rPr>
              <a:t> - 05/05/23 – 05/07/23 &amp; 06/03/23 – 06/04/23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307883" y="851178"/>
            <a:ext cx="2898892" cy="1608059"/>
          </a:xfrm>
        </p:spPr>
        <p:txBody>
          <a:bodyPr>
            <a:normAutofit/>
          </a:bodyPr>
          <a:lstStyle/>
          <a:p>
            <a:pPr algn="ctr">
              <a:spcAft>
                <a:spcPts val="2400"/>
              </a:spcAft>
            </a:pPr>
            <a:r>
              <a:rPr lang="en-US" b="1" dirty="0">
                <a:latin typeface="Times New Roman" panose="02020603050405020304" pitchFamily="18" charset="0"/>
                <a:cs typeface="Times New Roman" panose="02020603050405020304" pitchFamily="18" charset="0"/>
              </a:rPr>
              <a:t>GM High Adventure</a:t>
            </a:r>
            <a:endParaRPr lang="en-US" sz="2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770296-5720-42C0-827D-D05CE08CCED9}"/>
              </a:ext>
            </a:extLst>
          </p:cNvPr>
          <p:cNvSpPr txBox="1"/>
          <p:nvPr/>
        </p:nvSpPr>
        <p:spPr>
          <a:xfrm>
            <a:off x="3241971" y="685992"/>
            <a:ext cx="8826297" cy="6924973"/>
          </a:xfrm>
          <a:prstGeom prst="rect">
            <a:avLst/>
          </a:prstGeom>
          <a:noFill/>
        </p:spPr>
        <p:txBody>
          <a:bodyPr wrap="square" rtlCol="0">
            <a:spAutoFit/>
          </a:bodyPr>
          <a:lstStyle/>
          <a:p>
            <a:pPr marL="285750" marR="0" indent="-285750">
              <a:spcBef>
                <a:spcPts val="0"/>
              </a:spcBef>
              <a:spcAft>
                <a:spcPts val="1200"/>
              </a:spcAft>
              <a:buFont typeface="Arial" panose="020B0604020202020204" pitchFamily="34" charset="0"/>
              <a:buChar char="•"/>
            </a:pPr>
            <a:r>
              <a:rPr lang="en-US" sz="2000" b="1" i="0" dirty="0">
                <a:solidFill>
                  <a:srgbClr val="000000"/>
                </a:solidFill>
                <a:effectLst/>
                <a:cs typeface="Times New Roman" panose="02020603050405020304" pitchFamily="18" charset="0"/>
              </a:rPr>
              <a:t>NCAC High Adventure Committee (HAC) </a:t>
            </a:r>
            <a:r>
              <a:rPr lang="en-US" sz="2000" b="1" dirty="0">
                <a:solidFill>
                  <a:srgbClr val="1D2228"/>
                </a:solidFill>
                <a:cs typeface="Times New Roman" panose="02020603050405020304" pitchFamily="18" charset="0"/>
              </a:rPr>
              <a:t>u</a:t>
            </a:r>
            <a:r>
              <a:rPr lang="en-US" sz="2000" b="1" i="0" dirty="0">
                <a:solidFill>
                  <a:srgbClr val="1D2228"/>
                </a:solidFill>
                <a:effectLst/>
                <a:cs typeface="Times New Roman" panose="02020603050405020304" pitchFamily="18" charset="0"/>
              </a:rPr>
              <a:t>pdates and announcements: </a:t>
            </a:r>
            <a:r>
              <a:rPr lang="en-US" sz="2000" b="1" i="0" u="sng" dirty="0">
                <a:solidFill>
                  <a:srgbClr val="196AD4"/>
                </a:solidFill>
                <a:effectLst/>
                <a:cs typeface="Times New Roman" panose="02020603050405020304" pitchFamily="18" charset="0"/>
                <a:hlinkClick r:id="rId2"/>
              </a:rPr>
              <a:t>https://www.ncacbsa.org/high-adventure/</a:t>
            </a:r>
            <a:endParaRPr lang="en-US" sz="2000" b="1" u="sng" dirty="0">
              <a:solidFill>
                <a:srgbClr val="196AD4"/>
              </a:solidFill>
              <a:cs typeface="Times New Roman" panose="02020603050405020304" pitchFamily="18" charset="0"/>
            </a:endParaRPr>
          </a:p>
          <a:p>
            <a:pPr marL="285750" marR="0" indent="-285750">
              <a:spcBef>
                <a:spcPts val="0"/>
              </a:spcBef>
              <a:buFont typeface="Arial" panose="020B0604020202020204" pitchFamily="34" charset="0"/>
              <a:buChar char="•"/>
            </a:pPr>
            <a:r>
              <a:rPr lang="en-US" sz="2000" b="1" u="sng" dirty="0">
                <a:solidFill>
                  <a:schemeClr val="tx1"/>
                </a:solidFill>
                <a:cs typeface="Times New Roman" panose="02020603050405020304" pitchFamily="18" charset="0"/>
              </a:rPr>
              <a:t>High Adventure Bases</a:t>
            </a:r>
          </a:p>
          <a:p>
            <a:pPr lvl="1" indent="0"/>
            <a:r>
              <a:rPr lang="en-US" sz="2000" dirty="0">
                <a:solidFill>
                  <a:schemeClr val="tx1"/>
                </a:solidFill>
                <a:cs typeface="Times New Roman" panose="02020603050405020304" pitchFamily="18" charset="0"/>
              </a:rPr>
              <a:t>       - </a:t>
            </a:r>
            <a:r>
              <a:rPr lang="en-US" sz="2000" u="sng" dirty="0">
                <a:solidFill>
                  <a:schemeClr val="tx1"/>
                </a:solidFill>
                <a:cs typeface="Times New Roman" panose="02020603050405020304" pitchFamily="18" charset="0"/>
              </a:rPr>
              <a:t>Northern Tier </a:t>
            </a:r>
          </a:p>
          <a:p>
            <a:pPr lvl="1" indent="0"/>
            <a:r>
              <a:rPr lang="en-US" sz="2000" dirty="0">
                <a:solidFill>
                  <a:schemeClr val="tx1"/>
                </a:solidFill>
                <a:cs typeface="Times New Roman" panose="02020603050405020304" pitchFamily="18" charset="0"/>
              </a:rPr>
              <a:t>          - Winter 2022-2023 and summer 2023 – first come/first serve</a:t>
            </a:r>
          </a:p>
          <a:p>
            <a:pPr lvl="1" indent="0"/>
            <a:r>
              <a:rPr lang="en-US" sz="2000" dirty="0">
                <a:solidFill>
                  <a:schemeClr val="tx1"/>
                </a:solidFill>
                <a:cs typeface="Times New Roman" panose="02020603050405020304" pitchFamily="18" charset="0"/>
              </a:rPr>
              <a:t>          - 2024 reservations should open January 2023</a:t>
            </a:r>
          </a:p>
          <a:p>
            <a:pPr lvl="1" indent="0"/>
            <a:r>
              <a:rPr lang="en-US" sz="2000" dirty="0">
                <a:solidFill>
                  <a:schemeClr val="tx1"/>
                </a:solidFill>
                <a:cs typeface="Times New Roman" panose="02020603050405020304" pitchFamily="18" charset="0"/>
              </a:rPr>
              <a:t>       - </a:t>
            </a:r>
            <a:r>
              <a:rPr lang="en-US" sz="2000" u="sng" dirty="0">
                <a:solidFill>
                  <a:schemeClr val="tx1"/>
                </a:solidFill>
                <a:cs typeface="Times New Roman" panose="02020603050405020304" pitchFamily="18" charset="0"/>
              </a:rPr>
              <a:t>Philmont</a:t>
            </a:r>
            <a:r>
              <a:rPr lang="en-US" sz="2000" dirty="0">
                <a:solidFill>
                  <a:schemeClr val="tx1"/>
                </a:solidFill>
                <a:cs typeface="Times New Roman" panose="02020603050405020304" pitchFamily="18" charset="0"/>
              </a:rPr>
              <a:t> - Lottery open 10/1/22 – 12/1/22</a:t>
            </a:r>
          </a:p>
          <a:p>
            <a:pPr lvl="1" indent="0"/>
            <a:r>
              <a:rPr lang="en-US" sz="2000" dirty="0">
                <a:solidFill>
                  <a:schemeClr val="tx1"/>
                </a:solidFill>
                <a:cs typeface="Times New Roman" panose="02020603050405020304" pitchFamily="18" charset="0"/>
              </a:rPr>
              <a:t>       - </a:t>
            </a:r>
            <a:r>
              <a:rPr lang="en-US" sz="2000" u="sng" dirty="0">
                <a:solidFill>
                  <a:schemeClr val="tx1"/>
                </a:solidFill>
                <a:cs typeface="Times New Roman" panose="02020603050405020304" pitchFamily="18" charset="0"/>
              </a:rPr>
              <a:t>Seabase</a:t>
            </a:r>
          </a:p>
          <a:p>
            <a:pPr lvl="1" indent="0"/>
            <a:r>
              <a:rPr lang="en-US" sz="2000" dirty="0">
                <a:solidFill>
                  <a:schemeClr val="tx1"/>
                </a:solidFill>
                <a:cs typeface="Times New Roman" panose="02020603050405020304" pitchFamily="18" charset="0"/>
              </a:rPr>
              <a:t>          - Some 2022 &amp; 2023 availability </a:t>
            </a:r>
            <a:r>
              <a:rPr lang="en-US" sz="2000" u="sng" dirty="0">
                <a:solidFill>
                  <a:srgbClr val="2409ED"/>
                </a:solidFill>
                <a:cs typeface="Times New Roman" panose="02020603050405020304" pitchFamily="18" charset="0"/>
              </a:rPr>
              <a:t>https://www.bsaseabase.org/scouts/register/</a:t>
            </a:r>
          </a:p>
          <a:p>
            <a:pPr lvl="1" indent="0"/>
            <a:r>
              <a:rPr lang="en-US" sz="2000" dirty="0">
                <a:solidFill>
                  <a:schemeClr val="tx1"/>
                </a:solidFill>
                <a:cs typeface="Times New Roman" panose="02020603050405020304" pitchFamily="18" charset="0"/>
              </a:rPr>
              <a:t>          - 2024 Reservations should open January 2023</a:t>
            </a:r>
          </a:p>
          <a:p>
            <a:pPr marL="285750" marR="0" indent="-285750">
              <a:spcBef>
                <a:spcPts val="0"/>
              </a:spcBef>
              <a:buFont typeface="Arial" panose="020B0604020202020204" pitchFamily="34" charset="0"/>
              <a:buChar char="•"/>
            </a:pPr>
            <a:r>
              <a:rPr lang="en-US" sz="2000" b="1" u="sng" dirty="0">
                <a:solidFill>
                  <a:schemeClr val="tx1"/>
                </a:solidFill>
                <a:cs typeface="Times New Roman" panose="02020603050405020304" pitchFamily="18" charset="0"/>
              </a:rPr>
              <a:t>Training</a:t>
            </a:r>
          </a:p>
          <a:p>
            <a:pPr lvl="7" indent="0"/>
            <a:r>
              <a:rPr lang="en-US" sz="2000" dirty="0">
                <a:solidFill>
                  <a:schemeClr val="tx1"/>
                </a:solidFill>
              </a:rPr>
              <a:t>       - </a:t>
            </a:r>
            <a:r>
              <a:rPr lang="en-US" sz="2000" u="sng" dirty="0">
                <a:solidFill>
                  <a:schemeClr val="tx1"/>
                </a:solidFill>
              </a:rPr>
              <a:t>Northern Tier Classroom Training </a:t>
            </a:r>
            <a:r>
              <a:rPr lang="en-US" sz="2000" dirty="0">
                <a:solidFill>
                  <a:schemeClr val="tx1"/>
                </a:solidFill>
              </a:rPr>
              <a:t>(email:  </a:t>
            </a:r>
            <a:r>
              <a:rPr lang="en-US" sz="2000" dirty="0">
                <a:solidFill>
                  <a:srgbClr val="2409ED"/>
                </a:solidFill>
                <a:hlinkClick r:id="rId3">
                  <a:extLst>
                    <a:ext uri="{A12FA001-AC4F-418D-AE19-62706E023703}">
                      <ahyp:hlinkClr xmlns:ahyp="http://schemas.microsoft.com/office/drawing/2018/hyperlinkcolor" val="tx"/>
                    </a:ext>
                  </a:extLst>
                </a:hlinkClick>
              </a:rPr>
              <a:t>BSA2XS@gmail.com</a:t>
            </a:r>
            <a:r>
              <a:rPr lang="en-US" sz="2000" dirty="0">
                <a:solidFill>
                  <a:schemeClr val="tx1"/>
                </a:solidFill>
              </a:rPr>
              <a:t>)</a:t>
            </a:r>
          </a:p>
          <a:p>
            <a:pPr marL="457200" lvl="2" indent="0"/>
            <a:r>
              <a:rPr lang="en-US" sz="2000" dirty="0">
                <a:solidFill>
                  <a:schemeClr val="tx1"/>
                </a:solidFill>
              </a:rPr>
              <a:t>  03/04/23; 03/25/23; 04/15/23 – Holy Cross Lutheran, Herndon, VA</a:t>
            </a:r>
          </a:p>
          <a:p>
            <a:pPr marL="457200" lvl="2" indent="0"/>
            <a:r>
              <a:rPr lang="en-US" sz="2000" dirty="0">
                <a:solidFill>
                  <a:schemeClr val="tx1"/>
                </a:solidFill>
              </a:rPr>
              <a:t>- </a:t>
            </a:r>
            <a:r>
              <a:rPr lang="en-US" sz="2000" u="sng" dirty="0">
                <a:solidFill>
                  <a:schemeClr val="tx1"/>
                </a:solidFill>
              </a:rPr>
              <a:t>Philmont</a:t>
            </a:r>
          </a:p>
          <a:p>
            <a:pPr marL="457200" lvl="2" indent="0"/>
            <a:r>
              <a:rPr lang="en-US" sz="2000" dirty="0">
                <a:solidFill>
                  <a:srgbClr val="FF0000"/>
                </a:solidFill>
              </a:rPr>
              <a:t>   </a:t>
            </a:r>
            <a:r>
              <a:rPr lang="en-US" sz="2000" dirty="0">
                <a:solidFill>
                  <a:schemeClr val="tx1"/>
                </a:solidFill>
              </a:rPr>
              <a:t>11/20/22 – Orientation for Crew Members and Parents (Zoom)</a:t>
            </a:r>
          </a:p>
          <a:p>
            <a:pPr marL="457200" lvl="2" indent="0"/>
            <a:r>
              <a:rPr lang="en-US" sz="2000" dirty="0">
                <a:solidFill>
                  <a:schemeClr val="tx1"/>
                </a:solidFill>
              </a:rPr>
              <a:t>   01/08/23 – Advisors &amp; Crew Leader Training</a:t>
            </a:r>
          </a:p>
          <a:p>
            <a:pPr marL="457200" lvl="2" indent="0"/>
            <a:r>
              <a:rPr lang="en-US" sz="2000" dirty="0">
                <a:solidFill>
                  <a:schemeClr val="tx1"/>
                </a:solidFill>
              </a:rPr>
              <a:t>   03/12/23 &amp; 03/18/23 – Philmont Advisor Hikes (email: </a:t>
            </a:r>
            <a:r>
              <a:rPr lang="en-US" sz="2000" dirty="0">
                <a:solidFill>
                  <a:srgbClr val="2409ED"/>
                </a:solidFill>
                <a:hlinkClick r:id="rId4">
                  <a:extLst>
                    <a:ext uri="{A12FA001-AC4F-418D-AE19-62706E023703}">
                      <ahyp:hlinkClr xmlns:ahyp="http://schemas.microsoft.com/office/drawing/2018/hyperlinkcolor" val="tx"/>
                    </a:ext>
                  </a:extLst>
                </a:hlinkClick>
              </a:rPr>
              <a:t>wcdubi@gmail.com</a:t>
            </a:r>
            <a:r>
              <a:rPr lang="en-US" sz="2000" dirty="0">
                <a:solidFill>
                  <a:schemeClr val="tx1"/>
                </a:solidFill>
              </a:rPr>
              <a:t>)</a:t>
            </a:r>
          </a:p>
          <a:p>
            <a:pPr marL="457200" lvl="2" indent="0"/>
            <a:r>
              <a:rPr lang="en-US" sz="2000" dirty="0">
                <a:solidFill>
                  <a:schemeClr val="tx1"/>
                </a:solidFill>
              </a:rPr>
              <a:t>   03/25/23 – Skills Training (Zoom)</a:t>
            </a:r>
          </a:p>
          <a:p>
            <a:pPr marL="457200" lvl="2" indent="0"/>
            <a:r>
              <a:rPr lang="en-US" sz="2000" dirty="0">
                <a:solidFill>
                  <a:schemeClr val="tx1"/>
                </a:solidFill>
              </a:rPr>
              <a:t>   04/01/23 – Skills Training (In-Person, TBD)</a:t>
            </a:r>
          </a:p>
          <a:p>
            <a:endParaRPr lang="en-US" dirty="0">
              <a:solidFill>
                <a:srgbClr val="1D2228"/>
              </a:solidFill>
              <a:latin typeface="New serif"/>
            </a:endParaRPr>
          </a:p>
          <a:p>
            <a:endParaRPr lang="en-US" sz="1800" b="0" i="0" dirty="0">
              <a:solidFill>
                <a:srgbClr val="1D2228"/>
              </a:solidFill>
              <a:effectLst/>
              <a:latin typeface="New serif"/>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307883" y="4626365"/>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latin typeface="Times New Roman" panose="02020603050405020304" pitchFamily="18" charset="0"/>
                <a:cs typeface="Times New Roman" panose="02020603050405020304" pitchFamily="18" charset="0"/>
              </a:rPr>
              <a:t>November 2022</a:t>
            </a:r>
          </a:p>
        </p:txBody>
      </p:sp>
      <p:pic>
        <p:nvPicPr>
          <p:cNvPr id="11" name="Picture 10">
            <a:extLst>
              <a:ext uri="{FF2B5EF4-FFF2-40B4-BE49-F238E27FC236}">
                <a16:creationId xmlns:a16="http://schemas.microsoft.com/office/drawing/2014/main" id="{F2CCED72-A6A7-454C-88F0-61C8E9071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883" y="2703449"/>
            <a:ext cx="2934089" cy="1608059"/>
          </a:xfrm>
          <a:prstGeom prst="rect">
            <a:avLst/>
          </a:prstGeom>
        </p:spPr>
      </p:pic>
    </p:spTree>
    <p:extLst>
      <p:ext uri="{BB962C8B-B14F-4D97-AF65-F5344CB8AC3E}">
        <p14:creationId xmlns:p14="http://schemas.microsoft.com/office/powerpoint/2010/main" val="19674538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2"/>
              </a:rPr>
              <a:t>Rifle/Shotgun</a:t>
            </a:r>
            <a:r>
              <a:rPr dirty="0"/>
              <a:t>       </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2"/>
              </a:rPr>
              <a:t>Archery</a:t>
            </a:r>
            <a:r>
              <a:rPr dirty="0">
                <a:solidFill>
                  <a:srgbClr val="000000"/>
                </a:solidFill>
              </a:rPr>
              <a:t> (Virtual classes available)</a:t>
            </a:r>
          </a:p>
        </p:txBody>
      </p:sp>
      <p:pic>
        <p:nvPicPr>
          <p:cNvPr id="151" name="Picture 3" descr="Picture 3"/>
          <p:cNvPicPr>
            <a:picLocks noChangeAspect="1"/>
          </p:cNvPicPr>
          <p:nvPr/>
        </p:nvPicPr>
        <p:blipFill>
          <a:blip r:embed="rId3"/>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4"/>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B643-46F5-458B-9298-0BA958A73D94}"/>
              </a:ext>
            </a:extLst>
          </p:cNvPr>
          <p:cNvSpPr>
            <a:spLocks noGrp="1"/>
          </p:cNvSpPr>
          <p:nvPr>
            <p:ph type="title"/>
          </p:nvPr>
        </p:nvSpPr>
        <p:spPr>
          <a:xfrm>
            <a:off x="838200" y="0"/>
            <a:ext cx="10515600" cy="1325563"/>
          </a:xfrm>
        </p:spPr>
        <p:txBody>
          <a:bodyPr/>
          <a:lstStyle/>
          <a:p>
            <a:r>
              <a:rPr lang="en-US" b="1" dirty="0"/>
              <a:t>Council Update</a:t>
            </a:r>
          </a:p>
        </p:txBody>
      </p:sp>
      <p:sp>
        <p:nvSpPr>
          <p:cNvPr id="3" name="Text Placeholder 2">
            <a:extLst>
              <a:ext uri="{FF2B5EF4-FFF2-40B4-BE49-F238E27FC236}">
                <a16:creationId xmlns:a16="http://schemas.microsoft.com/office/drawing/2014/main" id="{450C4601-F226-CA80-E377-7E6824521D32}"/>
              </a:ext>
            </a:extLst>
          </p:cNvPr>
          <p:cNvSpPr>
            <a:spLocks noGrp="1"/>
          </p:cNvSpPr>
          <p:nvPr>
            <p:ph type="body" sz="half" idx="1"/>
          </p:nvPr>
        </p:nvSpPr>
        <p:spPr>
          <a:xfrm>
            <a:off x="838200" y="1008030"/>
            <a:ext cx="11067288" cy="5584794"/>
          </a:xfrm>
        </p:spPr>
        <p:txBody>
          <a:bodyPr>
            <a:normAutofit/>
          </a:bodyPr>
          <a:lstStyle/>
          <a:p>
            <a:r>
              <a:rPr lang="en-US" sz="2000" b="1" dirty="0">
                <a:solidFill>
                  <a:schemeClr val="tx1"/>
                </a:solidFill>
              </a:rPr>
              <a:t>Charter Renewal – </a:t>
            </a:r>
            <a:r>
              <a:rPr lang="en-US" sz="2000" dirty="0">
                <a:solidFill>
                  <a:schemeClr val="tx1"/>
                </a:solidFill>
              </a:rPr>
              <a:t>11 of 40 units have logged into the Charter Renewal system.</a:t>
            </a:r>
          </a:p>
          <a:p>
            <a:r>
              <a:rPr lang="en-US" sz="2000" b="1" dirty="0">
                <a:solidFill>
                  <a:schemeClr val="tx1"/>
                </a:solidFill>
              </a:rPr>
              <a:t>Fall Family Camping </a:t>
            </a:r>
            <a:r>
              <a:rPr lang="en-US" sz="2000" dirty="0">
                <a:solidFill>
                  <a:schemeClr val="tx1"/>
                </a:solidFill>
              </a:rPr>
              <a:t>(Snyder; $35/person) – BB, Archery, Scouterhorn, Crafts, Leatherwork, Woodshop.</a:t>
            </a:r>
          </a:p>
          <a:p>
            <a:pPr lvl="1"/>
            <a:r>
              <a:rPr lang="en-US" sz="2000" dirty="0">
                <a:solidFill>
                  <a:schemeClr val="tx1"/>
                </a:solidFill>
              </a:rPr>
              <a:t>11/18-20/2022 - </a:t>
            </a:r>
            <a:r>
              <a:rPr lang="en-US" sz="2000" dirty="0">
                <a:solidFill>
                  <a:schemeClr val="tx1"/>
                </a:solidFill>
                <a:hlinkClick r:id="rId2"/>
              </a:rPr>
              <a:t>https://www.gotosnyder.org/year-round-events/cub-scout-expo/</a:t>
            </a:r>
            <a:endParaRPr lang="en-US" sz="2000" dirty="0">
              <a:solidFill>
                <a:schemeClr val="tx1"/>
              </a:solidFill>
            </a:endParaRPr>
          </a:p>
          <a:p>
            <a:r>
              <a:rPr lang="en-US" sz="2000" b="1" dirty="0">
                <a:solidFill>
                  <a:schemeClr val="tx1"/>
                </a:solidFill>
              </a:rPr>
              <a:t>Goshen 2023 Registration is open </a:t>
            </a:r>
            <a:r>
              <a:rPr lang="en-US" sz="2000" dirty="0">
                <a:solidFill>
                  <a:schemeClr val="tx1"/>
                </a:solidFill>
              </a:rPr>
              <a:t>– </a:t>
            </a:r>
            <a:r>
              <a:rPr lang="en-US" sz="2000" dirty="0">
                <a:solidFill>
                  <a:schemeClr val="tx1"/>
                </a:solidFill>
                <a:hlinkClick r:id="rId3"/>
              </a:rPr>
              <a:t>https://www.gotogoshen.org</a:t>
            </a:r>
            <a:endParaRPr lang="en-US" sz="2000" dirty="0">
              <a:solidFill>
                <a:schemeClr val="tx1"/>
              </a:solidFill>
            </a:endParaRPr>
          </a:p>
          <a:p>
            <a:r>
              <a:rPr lang="en-US" sz="2000" b="1" dirty="0">
                <a:effectLst/>
                <a:ea typeface="Times New Roman" panose="02020603050405020304" pitchFamily="18" charset="0"/>
              </a:rPr>
              <a:t>Paper Adult Applications – </a:t>
            </a:r>
            <a:r>
              <a:rPr lang="en-US" sz="2000" dirty="0">
                <a:effectLst/>
                <a:ea typeface="Times New Roman" panose="02020603050405020304" pitchFamily="18" charset="0"/>
              </a:rPr>
              <a:t>Use 3-page form </a:t>
            </a:r>
            <a:r>
              <a:rPr lang="en-US" sz="2000" u="sng" dirty="0">
                <a:solidFill>
                  <a:srgbClr val="1C07B9"/>
                </a:solidFill>
                <a:effectLst/>
                <a:ea typeface="Times New Roman" panose="02020603050405020304" pitchFamily="18" charset="0"/>
              </a:rPr>
              <a:t>https://filestore.scouting.org/filestore/pdf/524-501.pdf</a:t>
            </a:r>
          </a:p>
          <a:p>
            <a:r>
              <a:rPr lang="en-US" sz="2000" b="1" dirty="0">
                <a:effectLst/>
                <a:ea typeface="Times New Roman" panose="02020603050405020304" pitchFamily="18" charset="0"/>
              </a:rPr>
              <a:t>Changing IH/EO or CR </a:t>
            </a:r>
            <a:r>
              <a:rPr lang="en-US" sz="2000" dirty="0">
                <a:effectLst/>
                <a:ea typeface="Times New Roman" panose="02020603050405020304" pitchFamily="18" charset="0"/>
              </a:rPr>
              <a:t>– Paper applications; but at Charter Renewal can use Internet Advancement</a:t>
            </a:r>
            <a:endParaRPr lang="en-US" sz="2000" b="1" dirty="0">
              <a:effectLst/>
              <a:ea typeface="Times New Roman" panose="02020603050405020304" pitchFamily="18" charset="0"/>
            </a:endParaRPr>
          </a:p>
          <a:p>
            <a:r>
              <a:rPr lang="en-US" sz="2000" b="1" dirty="0">
                <a:effectLst/>
                <a:ea typeface="Times New Roman" panose="02020603050405020304" pitchFamily="18" charset="0"/>
              </a:rPr>
              <a:t>My.Scouting.org</a:t>
            </a:r>
          </a:p>
          <a:p>
            <a:pPr marL="742950" marR="0" lvl="1" indent="-285750">
              <a:spcBef>
                <a:spcPts val="0"/>
              </a:spcBef>
              <a:spcAft>
                <a:spcPts val="0"/>
              </a:spcAft>
              <a:buFont typeface="+mj-lt"/>
              <a:buAutoNum type="arabicPeriod"/>
              <a:tabLst>
                <a:tab pos="914400" algn="l"/>
              </a:tabLst>
            </a:pPr>
            <a:r>
              <a:rPr lang="en-US" sz="2000" dirty="0">
                <a:effectLst/>
                <a:ea typeface="Times New Roman" panose="02020603050405020304" pitchFamily="18" charset="0"/>
              </a:rPr>
              <a:t>Update Adult email/address/phone</a:t>
            </a:r>
          </a:p>
          <a:p>
            <a:pPr marL="742950" marR="0" lvl="1" indent="-285750">
              <a:spcBef>
                <a:spcPts val="0"/>
              </a:spcBef>
              <a:spcAft>
                <a:spcPts val="0"/>
              </a:spcAft>
              <a:buFont typeface="+mj-lt"/>
              <a:buAutoNum type="arabicPeriod"/>
              <a:tabLst>
                <a:tab pos="914400" algn="l"/>
              </a:tabLst>
            </a:pPr>
            <a:r>
              <a:rPr lang="en-US" sz="2000" dirty="0">
                <a:effectLst/>
                <a:ea typeface="Times New Roman" panose="02020603050405020304" pitchFamily="18" charset="0"/>
              </a:rPr>
              <a:t>Organizational Manager </a:t>
            </a:r>
          </a:p>
          <a:p>
            <a:pPr marL="1143000" marR="0" lvl="2" indent="-228600">
              <a:spcBef>
                <a:spcPts val="0"/>
              </a:spcBef>
              <a:spcAft>
                <a:spcPts val="0"/>
              </a:spcAft>
              <a:buFont typeface="+mj-lt"/>
              <a:buAutoNum type="arabicPeriod"/>
              <a:tabLst>
                <a:tab pos="1371600" algn="l"/>
              </a:tabLst>
            </a:pPr>
            <a:r>
              <a:rPr lang="en-US" sz="2000" dirty="0">
                <a:effectLst/>
                <a:ea typeface="Times New Roman" panose="02020603050405020304" pitchFamily="18" charset="0"/>
              </a:rPr>
              <a:t>COR/ COR Delegate can change positions</a:t>
            </a:r>
          </a:p>
          <a:p>
            <a:pPr marL="1143000" marR="0" lvl="2" indent="-228600">
              <a:spcBef>
                <a:spcPts val="0"/>
              </a:spcBef>
              <a:spcAft>
                <a:spcPts val="0"/>
              </a:spcAft>
              <a:buFont typeface="+mj-lt"/>
              <a:buAutoNum type="arabicPeriod"/>
              <a:tabLst>
                <a:tab pos="1371600" algn="l"/>
              </a:tabLst>
            </a:pPr>
            <a:r>
              <a:rPr lang="en-US" sz="2000" dirty="0">
                <a:effectLst/>
                <a:ea typeface="Times New Roman" panose="02020603050405020304" pitchFamily="18" charset="0"/>
              </a:rPr>
              <a:t>New Position - Unit Treasurer</a:t>
            </a:r>
            <a:endParaRPr lang="en-US" sz="2000" dirty="0">
              <a:solidFill>
                <a:schemeClr val="tx1"/>
              </a:solidFill>
            </a:endParaRP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1430713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ir sitting in front of a green field&#10;&#10;Description automatically generated">
            <a:extLst>
              <a:ext uri="{FF2B5EF4-FFF2-40B4-BE49-F238E27FC236}">
                <a16:creationId xmlns:a16="http://schemas.microsoft.com/office/drawing/2014/main" id="{EE73BA45-3F33-4273-BAE5-80C5C221C2D9}"/>
              </a:ext>
            </a:extLst>
          </p:cNvPr>
          <p:cNvPicPr>
            <a:picLocks noChangeAspect="1"/>
          </p:cNvPicPr>
          <p:nvPr/>
        </p:nvPicPr>
        <p:blipFill rotWithShape="1">
          <a:blip r:embed="rId2">
            <a:extLst>
              <a:ext uri="{28A0092B-C50C-407E-A947-70E740481C1C}">
                <a14:useLocalDpi xmlns:a14="http://schemas.microsoft.com/office/drawing/2010/main" val="0"/>
              </a:ext>
            </a:extLst>
          </a:blip>
          <a:srcRect t="6217" b="7905"/>
          <a:stretch/>
        </p:blipFill>
        <p:spPr>
          <a:xfrm>
            <a:off x="0" y="10"/>
            <a:ext cx="12192000" cy="6857990"/>
          </a:xfrm>
          <a:prstGeom prst="rect">
            <a:avLst/>
          </a:prstGeom>
        </p:spPr>
      </p:pic>
      <p:sp>
        <p:nvSpPr>
          <p:cNvPr id="2" name="Title 1">
            <a:extLst>
              <a:ext uri="{FF2B5EF4-FFF2-40B4-BE49-F238E27FC236}">
                <a16:creationId xmlns:a16="http://schemas.microsoft.com/office/drawing/2014/main" id="{12844AE0-72B1-4731-9AD7-88EA686A7C05}"/>
              </a:ext>
            </a:extLst>
          </p:cNvPr>
          <p:cNvSpPr>
            <a:spLocks noGrp="1"/>
          </p:cNvSpPr>
          <p:nvPr>
            <p:ph type="title"/>
          </p:nvPr>
        </p:nvSpPr>
        <p:spPr>
          <a:xfrm>
            <a:off x="7079661" y="108281"/>
            <a:ext cx="4204137" cy="973626"/>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Flags In</a:t>
            </a:r>
          </a:p>
        </p:txBody>
      </p:sp>
      <p:sp>
        <p:nvSpPr>
          <p:cNvPr id="3" name="Content Placeholder 2">
            <a:extLst>
              <a:ext uri="{FF2B5EF4-FFF2-40B4-BE49-F238E27FC236}">
                <a16:creationId xmlns:a16="http://schemas.microsoft.com/office/drawing/2014/main" id="{641BF7E2-F08A-4986-A87C-15AA2B87076E}"/>
              </a:ext>
            </a:extLst>
          </p:cNvPr>
          <p:cNvSpPr>
            <a:spLocks noGrp="1"/>
          </p:cNvSpPr>
          <p:nvPr>
            <p:ph idx="1"/>
          </p:nvPr>
        </p:nvSpPr>
        <p:spPr>
          <a:xfrm>
            <a:off x="2534195" y="2373517"/>
            <a:ext cx="6100354" cy="2619839"/>
          </a:xfrm>
        </p:spPr>
        <p:txBody>
          <a:bodyPr anchor="ctr">
            <a:noAutofit/>
          </a:bodyPr>
          <a:lstStyle/>
          <a:p>
            <a:r>
              <a:rPr lang="en-US" sz="3200" b="1" dirty="0"/>
              <a:t>Social distancing – bring a mask. </a:t>
            </a:r>
          </a:p>
          <a:p>
            <a:r>
              <a:rPr lang="en-US" sz="3200" b="1" dirty="0"/>
              <a:t>National Memorial Park, </a:t>
            </a:r>
          </a:p>
          <a:p>
            <a:pPr marL="0" indent="0">
              <a:buNone/>
            </a:pPr>
            <a:r>
              <a:rPr lang="en-US" sz="3200" b="1" dirty="0"/>
              <a:t>   7482 Lee Highway, Falls Church</a:t>
            </a:r>
          </a:p>
          <a:p>
            <a:endParaRPr lang="en-US" sz="3200" b="1" dirty="0"/>
          </a:p>
          <a:p>
            <a:r>
              <a:rPr lang="en-US" sz="3200" b="1" dirty="0"/>
              <a:t>All Scouts, including Girl Scouts, are welcome.</a:t>
            </a:r>
          </a:p>
          <a:p>
            <a:r>
              <a:rPr lang="en-US" sz="3200" b="1" dirty="0"/>
              <a:t>Class A Uniforms</a:t>
            </a:r>
          </a:p>
        </p:txBody>
      </p:sp>
      <p:sp>
        <p:nvSpPr>
          <p:cNvPr id="4" name="TextBox 3">
            <a:extLst>
              <a:ext uri="{FF2B5EF4-FFF2-40B4-BE49-F238E27FC236}">
                <a16:creationId xmlns:a16="http://schemas.microsoft.com/office/drawing/2014/main" id="{FDEC73C3-92A0-4C4B-A4A7-5C25FACF29C5}"/>
              </a:ext>
            </a:extLst>
          </p:cNvPr>
          <p:cNvSpPr txBox="1"/>
          <p:nvPr/>
        </p:nvSpPr>
        <p:spPr>
          <a:xfrm>
            <a:off x="3787243" y="5638635"/>
            <a:ext cx="2684082" cy="1292662"/>
          </a:xfrm>
          <a:prstGeom prst="rect">
            <a:avLst/>
          </a:prstGeom>
          <a:noFill/>
        </p:spPr>
        <p:txBody>
          <a:bodyPr wrap="square" rtlCol="0">
            <a:spAutoFit/>
          </a:bodyPr>
          <a:lstStyle/>
          <a:p>
            <a:r>
              <a:rPr lang="en-US" sz="2000" b="1" dirty="0"/>
              <a:t>For more info, contact Russell Pittman at ruspittman@gmail.com</a:t>
            </a:r>
            <a:r>
              <a:rPr lang="en-US" dirty="0"/>
              <a:t>.</a:t>
            </a:r>
          </a:p>
        </p:txBody>
      </p:sp>
      <p:sp>
        <p:nvSpPr>
          <p:cNvPr id="6" name="TextBox 5">
            <a:extLst>
              <a:ext uri="{FF2B5EF4-FFF2-40B4-BE49-F238E27FC236}">
                <a16:creationId xmlns:a16="http://schemas.microsoft.com/office/drawing/2014/main" id="{4A5521AA-23D7-4417-8E41-5690800BBA5B}"/>
              </a:ext>
            </a:extLst>
          </p:cNvPr>
          <p:cNvSpPr txBox="1"/>
          <p:nvPr/>
        </p:nvSpPr>
        <p:spPr>
          <a:xfrm>
            <a:off x="195945" y="108281"/>
            <a:ext cx="7015738" cy="1077218"/>
          </a:xfrm>
          <a:prstGeom prst="rect">
            <a:avLst/>
          </a:prstGeom>
          <a:noFill/>
        </p:spPr>
        <p:txBody>
          <a:bodyPr wrap="square" rtlCol="0">
            <a:spAutoFit/>
          </a:bodyPr>
          <a:lstStyle/>
          <a:p>
            <a:r>
              <a:rPr lang="en-US" sz="3200" b="1" dirty="0">
                <a:solidFill>
                  <a:srgbClr val="FFFF00"/>
                </a:solidFill>
              </a:rPr>
              <a:t>November 11, 2022 (Veterans Day)</a:t>
            </a:r>
          </a:p>
          <a:p>
            <a:r>
              <a:rPr lang="en-US" sz="3200" b="1" dirty="0">
                <a:solidFill>
                  <a:srgbClr val="FFFF00"/>
                </a:solidFill>
              </a:rPr>
              <a:t>Start at 12:00 noon – Pizza is available!</a:t>
            </a:r>
          </a:p>
        </p:txBody>
      </p:sp>
    </p:spTree>
    <p:extLst>
      <p:ext uri="{BB962C8B-B14F-4D97-AF65-F5344CB8AC3E}">
        <p14:creationId xmlns:p14="http://schemas.microsoft.com/office/powerpoint/2010/main" val="34074459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Other Topics</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p:txBody>
          <a:bodyPr>
            <a:normAutofit lnSpcReduction="10000"/>
          </a:bodyPr>
          <a:lstStyle/>
          <a:p>
            <a:pPr>
              <a:defRPr/>
            </a:pPr>
            <a:r>
              <a:rPr lang="en-US" dirty="0">
                <a:latin typeface="Arial" panose="020B0604020202020204" pitchFamily="34" charset="0"/>
                <a:cs typeface="Arial" panose="020B0604020202020204" pitchFamily="34" charset="0"/>
              </a:rPr>
              <a:t>Order of the Arrow</a:t>
            </a:r>
          </a:p>
          <a:p>
            <a:pPr>
              <a:defRPr/>
            </a:pPr>
            <a:r>
              <a:rPr lang="en-US" dirty="0">
                <a:latin typeface="Arial" panose="020B0604020202020204" pitchFamily="34" charset="0"/>
                <a:cs typeface="Arial" panose="020B0604020202020204" pitchFamily="34" charset="0"/>
              </a:rPr>
              <a:t>General Announcements</a:t>
            </a:r>
          </a:p>
          <a:p>
            <a:pPr>
              <a:defRPr/>
            </a:pPr>
            <a:r>
              <a:rPr lang="en-US" dirty="0">
                <a:latin typeface="Arial" panose="020B0604020202020204" pitchFamily="34" charset="0"/>
                <a:cs typeface="Arial" panose="020B0604020202020204" pitchFamily="34" charset="0"/>
              </a:rPr>
              <a:t>District Executive Minute</a:t>
            </a:r>
          </a:p>
          <a:p>
            <a:pPr>
              <a:defRPr/>
            </a:pPr>
            <a:r>
              <a:rPr lang="en-US" dirty="0">
                <a:latin typeface="Arial" panose="020B0604020202020204" pitchFamily="34" charset="0"/>
                <a:cs typeface="Arial" panose="020B0604020202020204" pitchFamily="34" charset="0"/>
              </a:rPr>
              <a:t>District Chair Minute</a:t>
            </a:r>
          </a:p>
          <a:p>
            <a:pPr>
              <a:defRPr/>
            </a:pPr>
            <a:r>
              <a:rPr lang="en-US" dirty="0">
                <a:latin typeface="Arial" panose="020B0604020202020204" pitchFamily="34" charset="0"/>
                <a:cs typeface="Arial" panose="020B0604020202020204" pitchFamily="34" charset="0"/>
              </a:rPr>
              <a:t>District Commissioner Minute</a:t>
            </a: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r>
              <a:rPr lang="en-US" i="1" dirty="0">
                <a:latin typeface="Arial" panose="020B0604020202020204" pitchFamily="34" charset="0"/>
                <a:cs typeface="Arial" panose="020B0604020202020204" pitchFamily="34" charset="0"/>
              </a:rPr>
              <a:t>Next meeting – December 8, 2022, at 7:30pm (Thoreau MS)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ctrTitle"/>
          </p:nvPr>
        </p:nvSpPr>
        <p:spPr>
          <a:xfrm>
            <a:off x="1524000" y="149402"/>
            <a:ext cx="9144000" cy="989272"/>
          </a:xfrm>
          <a:prstGeom prst="rect">
            <a:avLst/>
          </a:prstGeom>
        </p:spPr>
        <p:txBody>
          <a:bodyPr/>
          <a:lstStyle/>
          <a:p>
            <a:r>
              <a:rPr b="1" dirty="0"/>
              <a:t>George Mason Program </a:t>
            </a:r>
          </a:p>
        </p:txBody>
      </p:sp>
      <p:pic>
        <p:nvPicPr>
          <p:cNvPr id="98" name="Picture 3" descr="Picture 3"/>
          <p:cNvPicPr>
            <a:picLocks noChangeAspect="1"/>
          </p:cNvPicPr>
          <p:nvPr/>
        </p:nvPicPr>
        <p:blipFill>
          <a:blip r:embed="rId2"/>
          <a:stretch>
            <a:fillRect/>
          </a:stretch>
        </p:blipFill>
        <p:spPr>
          <a:xfrm>
            <a:off x="4390714" y="1022870"/>
            <a:ext cx="3249386" cy="4088628"/>
          </a:xfrm>
          <a:prstGeom prst="rect">
            <a:avLst/>
          </a:prstGeom>
          <a:ln w="12700">
            <a:miter lim="400000"/>
          </a:ln>
        </p:spPr>
      </p:pic>
      <p:pic>
        <p:nvPicPr>
          <p:cNvPr id="99" name="Picture 6" descr="Picture 6"/>
          <p:cNvPicPr>
            <a:picLocks noChangeAspect="1"/>
          </p:cNvPicPr>
          <p:nvPr/>
        </p:nvPicPr>
        <p:blipFill>
          <a:blip r:embed="rId3"/>
          <a:stretch>
            <a:fillRect/>
          </a:stretch>
        </p:blipFill>
        <p:spPr>
          <a:xfrm>
            <a:off x="9951874" y="5187950"/>
            <a:ext cx="2222190" cy="1670050"/>
          </a:xfrm>
          <a:prstGeom prst="rect">
            <a:avLst/>
          </a:prstGeom>
          <a:ln w="12700">
            <a:miter lim="400000"/>
          </a:ln>
        </p:spPr>
      </p:pic>
      <p:pic>
        <p:nvPicPr>
          <p:cNvPr id="100" name="Picture 8" descr="Picture 8"/>
          <p:cNvPicPr>
            <a:picLocks noChangeAspect="1"/>
          </p:cNvPicPr>
          <p:nvPr/>
        </p:nvPicPr>
        <p:blipFill>
          <a:blip r:embed="rId4"/>
          <a:stretch>
            <a:fillRect/>
          </a:stretch>
        </p:blipFill>
        <p:spPr>
          <a:xfrm>
            <a:off x="0" y="5119447"/>
            <a:ext cx="3764192" cy="1443163"/>
          </a:xfrm>
          <a:prstGeom prst="rect">
            <a:avLst/>
          </a:prstGeom>
          <a:ln w="12700">
            <a:miter lim="400000"/>
          </a:ln>
        </p:spPr>
      </p:pic>
      <p:pic>
        <p:nvPicPr>
          <p:cNvPr id="101" name="Picture 10" descr="Picture 10"/>
          <p:cNvPicPr>
            <a:picLocks noChangeAspect="1"/>
          </p:cNvPicPr>
          <p:nvPr/>
        </p:nvPicPr>
        <p:blipFill>
          <a:blip r:embed="rId5"/>
          <a:stretch>
            <a:fillRect/>
          </a:stretch>
        </p:blipFill>
        <p:spPr>
          <a:xfrm>
            <a:off x="7758714" y="5331459"/>
            <a:ext cx="2074546" cy="1383031"/>
          </a:xfrm>
          <a:prstGeom prst="rect">
            <a:avLst/>
          </a:prstGeom>
          <a:ln w="12700">
            <a:miter lim="400000"/>
          </a:ln>
        </p:spPr>
      </p:pic>
      <p:pic>
        <p:nvPicPr>
          <p:cNvPr id="102" name="Picture 12" descr="Picture 12"/>
          <p:cNvPicPr>
            <a:picLocks noChangeAspect="1"/>
          </p:cNvPicPr>
          <p:nvPr/>
        </p:nvPicPr>
        <p:blipFill>
          <a:blip r:embed="rId6"/>
          <a:stretch>
            <a:fillRect/>
          </a:stretch>
        </p:blipFill>
        <p:spPr>
          <a:xfrm>
            <a:off x="8377074" y="2292350"/>
            <a:ext cx="1574801" cy="2895600"/>
          </a:xfrm>
          <a:prstGeom prst="rect">
            <a:avLst/>
          </a:prstGeom>
          <a:ln w="12700">
            <a:miter lim="400000"/>
          </a:ln>
        </p:spPr>
      </p:pic>
      <p:pic>
        <p:nvPicPr>
          <p:cNvPr id="103" name="Picture 14" descr="Picture 14"/>
          <p:cNvPicPr>
            <a:picLocks noChangeAspect="1"/>
          </p:cNvPicPr>
          <p:nvPr/>
        </p:nvPicPr>
        <p:blipFill>
          <a:blip r:embed="rId7"/>
          <a:stretch>
            <a:fillRect/>
          </a:stretch>
        </p:blipFill>
        <p:spPr>
          <a:xfrm>
            <a:off x="0" y="3145537"/>
            <a:ext cx="1965961" cy="1965961"/>
          </a:xfrm>
          <a:prstGeom prst="rect">
            <a:avLst/>
          </a:prstGeom>
          <a:ln w="12700">
            <a:miter lim="400000"/>
          </a:ln>
        </p:spPr>
      </p:pic>
      <p:pic>
        <p:nvPicPr>
          <p:cNvPr id="104" name="Picture 16" descr="Picture 16"/>
          <p:cNvPicPr>
            <a:picLocks noChangeAspect="1"/>
          </p:cNvPicPr>
          <p:nvPr/>
        </p:nvPicPr>
        <p:blipFill>
          <a:blip r:embed="rId8"/>
          <a:stretch>
            <a:fillRect/>
          </a:stretch>
        </p:blipFill>
        <p:spPr>
          <a:xfrm>
            <a:off x="202566" y="848015"/>
            <a:ext cx="1965960" cy="1965961"/>
          </a:xfrm>
          <a:prstGeom prst="rect">
            <a:avLst/>
          </a:prstGeom>
          <a:ln w="12700">
            <a:miter lim="400000"/>
          </a:ln>
        </p:spPr>
      </p:pic>
      <p:pic>
        <p:nvPicPr>
          <p:cNvPr id="105" name="Picture 18" descr="Picture 18"/>
          <p:cNvPicPr>
            <a:picLocks noChangeAspect="1"/>
          </p:cNvPicPr>
          <p:nvPr/>
        </p:nvPicPr>
        <p:blipFill>
          <a:blip r:embed="rId9"/>
          <a:stretch>
            <a:fillRect/>
          </a:stretch>
        </p:blipFill>
        <p:spPr>
          <a:xfrm>
            <a:off x="2526029" y="3120482"/>
            <a:ext cx="1965960" cy="1965961"/>
          </a:xfrm>
          <a:prstGeom prst="rect">
            <a:avLst/>
          </a:prstGeom>
          <a:ln w="12700">
            <a:miter lim="400000"/>
          </a:ln>
        </p:spPr>
      </p:pic>
      <p:pic>
        <p:nvPicPr>
          <p:cNvPr id="106" name="Picture 20" descr="Picture 20"/>
          <p:cNvPicPr>
            <a:picLocks noChangeAspect="1"/>
          </p:cNvPicPr>
          <p:nvPr/>
        </p:nvPicPr>
        <p:blipFill>
          <a:blip r:embed="rId10"/>
          <a:stretch>
            <a:fillRect/>
          </a:stretch>
        </p:blipFill>
        <p:spPr>
          <a:xfrm>
            <a:off x="2713995" y="1670342"/>
            <a:ext cx="1676719" cy="1257539"/>
          </a:xfrm>
          <a:prstGeom prst="rect">
            <a:avLst/>
          </a:prstGeom>
          <a:ln w="12700">
            <a:miter lim="400000"/>
          </a:ln>
        </p:spPr>
      </p:pic>
      <p:pic>
        <p:nvPicPr>
          <p:cNvPr id="107" name="Picture 22" descr="Picture 22"/>
          <p:cNvPicPr>
            <a:picLocks noChangeAspect="1"/>
          </p:cNvPicPr>
          <p:nvPr/>
        </p:nvPicPr>
        <p:blipFill>
          <a:blip r:embed="rId11"/>
          <a:stretch>
            <a:fillRect/>
          </a:stretch>
        </p:blipFill>
        <p:spPr>
          <a:xfrm>
            <a:off x="10027918" y="3325586"/>
            <a:ext cx="2070101" cy="1555751"/>
          </a:xfrm>
          <a:prstGeom prst="rect">
            <a:avLst/>
          </a:prstGeom>
          <a:ln w="12700">
            <a:miter lim="400000"/>
          </a:ln>
        </p:spPr>
      </p:pic>
      <p:pic>
        <p:nvPicPr>
          <p:cNvPr id="108" name="Picture 24" descr="Picture 24"/>
          <p:cNvPicPr>
            <a:picLocks noChangeAspect="1"/>
          </p:cNvPicPr>
          <p:nvPr/>
        </p:nvPicPr>
        <p:blipFill>
          <a:blip r:embed="rId12"/>
          <a:stretch>
            <a:fillRect/>
          </a:stretch>
        </p:blipFill>
        <p:spPr>
          <a:xfrm>
            <a:off x="10545356" y="1220543"/>
            <a:ext cx="1159917" cy="1965961"/>
          </a:xfrm>
          <a:prstGeom prst="rect">
            <a:avLst/>
          </a:prstGeom>
          <a:ln w="12700">
            <a:miter lim="400000"/>
          </a:ln>
        </p:spPr>
      </p:pic>
      <p:sp>
        <p:nvSpPr>
          <p:cNvPr id="109" name="TextBox 2"/>
          <p:cNvSpPr txBox="1"/>
          <p:nvPr/>
        </p:nvSpPr>
        <p:spPr>
          <a:xfrm>
            <a:off x="3809911" y="5414838"/>
            <a:ext cx="400820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n-US" dirty="0"/>
              <a:t>John Drisco, Vice Chair Program</a:t>
            </a:r>
          </a:p>
          <a:p>
            <a:r>
              <a:rPr dirty="0"/>
              <a:t>Matt Burns, </a:t>
            </a:r>
            <a:r>
              <a:rPr lang="en-US" dirty="0"/>
              <a:t>Deputy </a:t>
            </a:r>
            <a:r>
              <a:rPr dirty="0"/>
              <a:t>Vice Chair Program</a:t>
            </a:r>
          </a:p>
          <a:p>
            <a:r>
              <a:rPr dirty="0"/>
              <a:t>George Mason District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lstStyle>
            <a:lvl1pPr>
              <a:defRPr sz="4000"/>
            </a:lvl1pPr>
          </a:lstStyle>
          <a:p>
            <a:r>
              <a:rPr b="1" dirty="0"/>
              <a:t>Current 202</a:t>
            </a:r>
            <a:r>
              <a:rPr lang="en-US" b="1" dirty="0"/>
              <a:t>2</a:t>
            </a:r>
            <a:r>
              <a:rPr b="1" dirty="0"/>
              <a:t> GM Calendar</a:t>
            </a:r>
          </a:p>
        </p:txBody>
      </p:sp>
      <p:sp>
        <p:nvSpPr>
          <p:cNvPr id="112" name="Content Placeholder 2"/>
          <p:cNvSpPr txBox="1">
            <a:spLocks noGrp="1"/>
          </p:cNvSpPr>
          <p:nvPr>
            <p:ph type="body" sz="half" idx="1"/>
          </p:nvPr>
        </p:nvSpPr>
        <p:spPr>
          <a:xfrm>
            <a:off x="358923" y="1548040"/>
            <a:ext cx="6334328" cy="4622024"/>
          </a:xfrm>
          <a:prstGeom prst="rect">
            <a:avLst/>
          </a:prstGeom>
        </p:spPr>
        <p:txBody>
          <a:bodyPr>
            <a:normAutofit/>
          </a:bodyPr>
          <a:lstStyle/>
          <a:p>
            <a:pPr>
              <a:defRPr sz="2000"/>
            </a:pPr>
            <a:r>
              <a:rPr lang="en-US" dirty="0"/>
              <a:t>November 11,2022 –Flags in, National Memorial Park, Falls Church</a:t>
            </a:r>
          </a:p>
          <a:p>
            <a:pPr>
              <a:defRPr sz="2000"/>
            </a:pPr>
            <a:r>
              <a:rPr lang="en-US" dirty="0"/>
              <a:t>November 12,2022 – Scouting for Food Bag Collection</a:t>
            </a:r>
          </a:p>
          <a:p>
            <a:pPr>
              <a:defRPr sz="2000"/>
            </a:pPr>
            <a:r>
              <a:rPr lang="en-US" dirty="0"/>
              <a:t>December 2022 – Peace Light of Bethlehem</a:t>
            </a:r>
          </a:p>
          <a:p>
            <a:pPr>
              <a:defRPr sz="2000"/>
            </a:pPr>
            <a:r>
              <a:rPr lang="en-US" dirty="0"/>
              <a:t>February 4, 2023 - District Life To Eagle Seminar</a:t>
            </a:r>
          </a:p>
          <a:p>
            <a:pPr>
              <a:defRPr sz="2000"/>
            </a:pPr>
            <a:r>
              <a:rPr lang="en-US" dirty="0"/>
              <a:t>March 4, 2023 – Merit Badge Day at Fairfax Presbyterian Church</a:t>
            </a:r>
          </a:p>
          <a:p>
            <a:pPr>
              <a:defRPr sz="2000"/>
            </a:pPr>
            <a:r>
              <a:rPr lang="en-US" dirty="0"/>
              <a:t>March 25, 2023 – Pinewood Derby at Fairfax Presbyterian</a:t>
            </a:r>
          </a:p>
          <a:p>
            <a:pPr marL="0" indent="0">
              <a:buNone/>
              <a:defRPr sz="2000"/>
            </a:pPr>
            <a:r>
              <a:rPr lang="en-US" dirty="0"/>
              <a:t>    Church</a:t>
            </a:r>
          </a:p>
          <a:p>
            <a:pPr>
              <a:defRPr sz="2000"/>
            </a:pPr>
            <a:r>
              <a:rPr lang="en-US" dirty="0"/>
              <a:t>May 5-7, 2023 – Spring Camporee TBD</a:t>
            </a:r>
          </a:p>
          <a:p>
            <a:pPr>
              <a:defRPr sz="2000"/>
            </a:pPr>
            <a:endParaRPr lang="en-US" dirty="0"/>
          </a:p>
          <a:p>
            <a:pPr>
              <a:defRPr sz="2000"/>
            </a:pPr>
            <a:endParaRPr lang="en-US" dirty="0"/>
          </a:p>
        </p:txBody>
      </p:sp>
      <p:pic>
        <p:nvPicPr>
          <p:cNvPr id="113" name="Picture 4" descr="Picture 4"/>
          <p:cNvPicPr>
            <a:picLocks noChangeAspect="1"/>
          </p:cNvPicPr>
          <p:nvPr/>
        </p:nvPicPr>
        <p:blipFill>
          <a:blip r:embed="rId2"/>
          <a:srcRect t="1067"/>
          <a:stretch>
            <a:fillRect/>
          </a:stretch>
        </p:blipFill>
        <p:spPr>
          <a:xfrm>
            <a:off x="6693251" y="1867637"/>
            <a:ext cx="4802406" cy="356337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r>
              <a:rPr lang="en-US" dirty="0"/>
              <a:t>Chess Tournaments</a:t>
            </a:r>
          </a:p>
          <a:p>
            <a:pPr lvl="1"/>
            <a:r>
              <a:rPr lang="en-US" dirty="0"/>
              <a:t>Cubs – 4 February 2023</a:t>
            </a:r>
          </a:p>
          <a:p>
            <a:pPr lvl="1"/>
            <a:r>
              <a:rPr lang="en-US" dirty="0"/>
              <a:t>SBSA – 11 February 2023</a:t>
            </a:r>
          </a:p>
          <a:p>
            <a:r>
              <a:rPr lang="en-US" dirty="0"/>
              <a:t>DC STEM Trek- Showcases 24 government agencies, private organizations and monuments related to the tenets upon which STEM is based.</a:t>
            </a:r>
          </a:p>
          <a:p>
            <a:pPr lvl="1"/>
            <a:r>
              <a:rPr lang="en-US" dirty="0"/>
              <a:t>10.57 miles</a:t>
            </a:r>
          </a:p>
          <a:p>
            <a:pPr lvl="1"/>
            <a:r>
              <a:rPr lang="en-US" dirty="0"/>
              <a:t>4.75 miles</a:t>
            </a:r>
          </a:p>
          <a:p>
            <a:pPr lvl="1"/>
            <a:r>
              <a:rPr lang="en-US" dirty="0">
                <a:hlinkClick r:id="rId2"/>
              </a:rPr>
              <a:t>https://www.ncacbsa.org/wp-content/uploads/2022/09/DC-STEM-Trek-2.pdf</a:t>
            </a:r>
            <a:r>
              <a:rPr lang="en-US" dirty="0"/>
              <a:t> </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838200" y="365125"/>
            <a:ext cx="10515600" cy="1325563"/>
          </a:xfrm>
          <a:prstGeom prst="rect">
            <a:avLst/>
          </a:prstGeom>
        </p:spPr>
        <p:txBody>
          <a:bodyPr/>
          <a:lstStyle/>
          <a:p>
            <a:r>
              <a:rPr b="1" dirty="0"/>
              <a:t>Future Camporees</a:t>
            </a:r>
          </a:p>
        </p:txBody>
      </p:sp>
      <p:sp>
        <p:nvSpPr>
          <p:cNvPr id="135" name="Content Placeholder 2"/>
          <p:cNvSpPr txBox="1">
            <a:spLocks noGrp="1"/>
          </p:cNvSpPr>
          <p:nvPr>
            <p:ph type="body" sz="half" idx="1"/>
          </p:nvPr>
        </p:nvSpPr>
        <p:spPr>
          <a:xfrm>
            <a:off x="838199" y="1825625"/>
            <a:ext cx="5015486" cy="4351338"/>
          </a:xfrm>
          <a:prstGeom prst="rect">
            <a:avLst/>
          </a:prstGeom>
        </p:spPr>
        <p:txBody>
          <a:bodyPr>
            <a:normAutofit/>
          </a:bodyPr>
          <a:lstStyle/>
          <a:p>
            <a:pPr>
              <a:defRPr sz="3600"/>
            </a:pPr>
            <a:r>
              <a:rPr dirty="0"/>
              <a:t>Save th</a:t>
            </a:r>
            <a:r>
              <a:rPr lang="en-US" dirty="0"/>
              <a:t>is</a:t>
            </a:r>
            <a:r>
              <a:rPr dirty="0"/>
              <a:t> Date!!!</a:t>
            </a:r>
          </a:p>
          <a:p>
            <a:pPr>
              <a:defRPr sz="1600"/>
            </a:pPr>
            <a:endParaRPr dirty="0"/>
          </a:p>
          <a:p>
            <a:pPr>
              <a:defRPr sz="2000"/>
            </a:pPr>
            <a:r>
              <a:rPr dirty="0"/>
              <a:t>George Mason </a:t>
            </a:r>
            <a:r>
              <a:rPr lang="en-US" dirty="0"/>
              <a:t>Spring</a:t>
            </a:r>
            <a:r>
              <a:rPr dirty="0"/>
              <a:t> 202</a:t>
            </a:r>
            <a:r>
              <a:rPr lang="en-US" dirty="0"/>
              <a:t>3</a:t>
            </a:r>
            <a:r>
              <a:rPr dirty="0"/>
              <a:t> Camporee – </a:t>
            </a:r>
            <a:r>
              <a:rPr lang="en-US" dirty="0"/>
              <a:t>May 5-7</a:t>
            </a:r>
            <a:r>
              <a:rPr dirty="0"/>
              <a:t>, 202</a:t>
            </a:r>
            <a:r>
              <a:rPr lang="en-US" dirty="0"/>
              <a:t>3</a:t>
            </a:r>
            <a:endParaRPr dirty="0"/>
          </a:p>
          <a:p>
            <a:pPr marL="685800" lvl="1" indent="-228600">
              <a:spcBef>
                <a:spcPts val="500"/>
              </a:spcBef>
              <a:defRPr sz="1600"/>
            </a:pPr>
            <a:r>
              <a:rPr dirty="0"/>
              <a:t>Theme and Site TBD</a:t>
            </a:r>
            <a:endParaRPr sz="2400" dirty="0"/>
          </a:p>
          <a:p>
            <a:pPr>
              <a:defRPr sz="1600"/>
            </a:pPr>
            <a:endParaRPr sz="2400" dirty="0"/>
          </a:p>
          <a:p>
            <a:pPr>
              <a:defRPr sz="1600"/>
            </a:pPr>
            <a:r>
              <a:rPr dirty="0"/>
              <a:t>Please factor this into unit calendars/planning.</a:t>
            </a:r>
          </a:p>
          <a:p>
            <a:pPr>
              <a:defRPr sz="1600"/>
            </a:pPr>
            <a:endParaRPr dirty="0"/>
          </a:p>
          <a:p>
            <a:pPr>
              <a:defRPr sz="1600"/>
            </a:pPr>
            <a:r>
              <a:rPr dirty="0"/>
              <a:t>Scouts are loyal – including loyalty to District activities.</a:t>
            </a:r>
          </a:p>
        </p:txBody>
      </p:sp>
      <p:pic>
        <p:nvPicPr>
          <p:cNvPr id="136" name="Picture 4" descr="Picture 4"/>
          <p:cNvPicPr>
            <a:picLocks noChangeAspect="1"/>
          </p:cNvPicPr>
          <p:nvPr/>
        </p:nvPicPr>
        <p:blipFill>
          <a:blip r:embed="rId2"/>
          <a:srcRect l="4237" r="6810"/>
          <a:stretch>
            <a:fillRect/>
          </a:stretch>
        </p:blipFill>
        <p:spPr>
          <a:xfrm>
            <a:off x="6338315" y="1513490"/>
            <a:ext cx="5538159" cy="4663427"/>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4-7F0D-4F04-80FB-6395B06BD5B7}"/>
              </a:ext>
            </a:extLst>
          </p:cNvPr>
          <p:cNvSpPr>
            <a:spLocks noGrp="1"/>
          </p:cNvSpPr>
          <p:nvPr>
            <p:ph type="title"/>
          </p:nvPr>
        </p:nvSpPr>
        <p:spPr>
          <a:xfrm>
            <a:off x="720634" y="126060"/>
            <a:ext cx="10515600" cy="1020262"/>
          </a:xfrm>
        </p:spPr>
        <p:txBody>
          <a:bodyPr/>
          <a:lstStyle/>
          <a:p>
            <a:r>
              <a:rPr lang="en-US" b="1" dirty="0"/>
              <a:t>District Life to Eagle Seminar</a:t>
            </a:r>
          </a:p>
        </p:txBody>
      </p:sp>
      <p:sp>
        <p:nvSpPr>
          <p:cNvPr id="3" name="Content Placeholder 2">
            <a:extLst>
              <a:ext uri="{FF2B5EF4-FFF2-40B4-BE49-F238E27FC236}">
                <a16:creationId xmlns:a16="http://schemas.microsoft.com/office/drawing/2014/main" id="{3E019B8B-CA7E-466D-B304-B27403471A82}"/>
              </a:ext>
            </a:extLst>
          </p:cNvPr>
          <p:cNvSpPr>
            <a:spLocks noGrp="1"/>
          </p:cNvSpPr>
          <p:nvPr>
            <p:ph idx="1"/>
          </p:nvPr>
        </p:nvSpPr>
        <p:spPr>
          <a:xfrm>
            <a:off x="3378001" y="1296418"/>
            <a:ext cx="7858233" cy="1603151"/>
          </a:xfrm>
        </p:spPr>
        <p:txBody>
          <a:bodyPr>
            <a:normAutofit fontScale="85000" lnSpcReduction="20000"/>
          </a:bodyPr>
          <a:lstStyle/>
          <a:p>
            <a:r>
              <a:rPr lang="en-US" b="1" dirty="0"/>
              <a:t>Saturday, 4 February 2023</a:t>
            </a:r>
            <a:endParaRPr lang="en-US" dirty="0"/>
          </a:p>
          <a:p>
            <a:r>
              <a:rPr lang="en-US" b="1" dirty="0"/>
              <a:t>1:00 to 4:00 p.m.</a:t>
            </a:r>
            <a:endParaRPr lang="en-US" dirty="0"/>
          </a:p>
          <a:p>
            <a:r>
              <a:rPr lang="en-US" b="1" dirty="0"/>
              <a:t>Virtual</a:t>
            </a:r>
          </a:p>
          <a:p>
            <a:r>
              <a:rPr lang="en-US" b="1" dirty="0"/>
              <a:t>Register at: </a:t>
            </a:r>
            <a:r>
              <a:rPr lang="en-US" b="1" dirty="0">
                <a:hlinkClick r:id="rId2"/>
              </a:rPr>
              <a:t>https://scoutingevent.com/082-64518</a:t>
            </a:r>
            <a:endParaRPr lang="en-US" b="1" dirty="0"/>
          </a:p>
          <a:p>
            <a:pPr marL="0" indent="0">
              <a:buNone/>
            </a:pPr>
            <a:endParaRPr lang="en-US" b="1" dirty="0"/>
          </a:p>
          <a:p>
            <a:endParaRPr lang="en-US" b="1" dirty="0"/>
          </a:p>
          <a:p>
            <a:endParaRPr lang="en-US" b="1" dirty="0"/>
          </a:p>
        </p:txBody>
      </p:sp>
      <p:pic>
        <p:nvPicPr>
          <p:cNvPr id="9" name="Picture 8" descr="A close up of a sign&#10;&#10;Description generated with very high confidence">
            <a:extLst>
              <a:ext uri="{FF2B5EF4-FFF2-40B4-BE49-F238E27FC236}">
                <a16:creationId xmlns:a16="http://schemas.microsoft.com/office/drawing/2014/main" id="{5453816A-EBA4-46A7-B0ED-ABB67D793949}"/>
              </a:ext>
            </a:extLst>
          </p:cNvPr>
          <p:cNvPicPr/>
          <p:nvPr/>
        </p:nvPicPr>
        <p:blipFill>
          <a:blip r:embed="rId3">
            <a:extLst>
              <a:ext uri="{28A0092B-C50C-407E-A947-70E740481C1C}">
                <a14:useLocalDpi xmlns:a14="http://schemas.microsoft.com/office/drawing/2010/main" val="0"/>
              </a:ext>
            </a:extLst>
          </a:blip>
          <a:stretch>
            <a:fillRect/>
          </a:stretch>
        </p:blipFill>
        <p:spPr>
          <a:xfrm>
            <a:off x="818985" y="1065475"/>
            <a:ext cx="2043485" cy="2323813"/>
          </a:xfrm>
          <a:prstGeom prst="rect">
            <a:avLst/>
          </a:prstGeom>
        </p:spPr>
      </p:pic>
      <p:sp>
        <p:nvSpPr>
          <p:cNvPr id="15" name="TextBox 14">
            <a:extLst>
              <a:ext uri="{FF2B5EF4-FFF2-40B4-BE49-F238E27FC236}">
                <a16:creationId xmlns:a16="http://schemas.microsoft.com/office/drawing/2014/main" id="{BD17EEEB-6990-4160-979C-1760F2989DB1}"/>
              </a:ext>
            </a:extLst>
          </p:cNvPr>
          <p:cNvSpPr txBox="1"/>
          <p:nvPr/>
        </p:nvSpPr>
        <p:spPr>
          <a:xfrm>
            <a:off x="151074" y="3468712"/>
            <a:ext cx="7399257" cy="2308324"/>
          </a:xfrm>
          <a:prstGeom prst="rect">
            <a:avLst/>
          </a:prstGeom>
          <a:noFill/>
        </p:spPr>
        <p:txBody>
          <a:bodyPr wrap="square" rtlCol="0">
            <a:spAutoFit/>
          </a:bodyPr>
          <a:lstStyle/>
          <a:p>
            <a:r>
              <a:rPr lang="en-US" b="1" dirty="0"/>
              <a:t>Who should attend: </a:t>
            </a:r>
          </a:p>
          <a:p>
            <a:endParaRPr lang="en-US" dirty="0"/>
          </a:p>
          <a:p>
            <a:pPr marL="285750" lvl="0" indent="-285750">
              <a:buFont typeface="Arial" panose="020B0604020202020204" pitchFamily="34" charset="0"/>
              <a:buChar char="•"/>
            </a:pPr>
            <a:r>
              <a:rPr lang="en-US" dirty="0"/>
              <a:t>Life Scouts or advanced Star Scouts who want to pursue the Eagle Rank</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Eagle advisors, coaches or unit leaders that haven’t attended a seminar in two years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Parents of Scouts working on Eagle or other adults interested in Scouting</a:t>
            </a:r>
          </a:p>
        </p:txBody>
      </p:sp>
      <p:sp>
        <p:nvSpPr>
          <p:cNvPr id="16" name="TextBox 15">
            <a:extLst>
              <a:ext uri="{FF2B5EF4-FFF2-40B4-BE49-F238E27FC236}">
                <a16:creationId xmlns:a16="http://schemas.microsoft.com/office/drawing/2014/main" id="{402CCAF4-D785-4100-A436-86F99F29D06A}"/>
              </a:ext>
            </a:extLst>
          </p:cNvPr>
          <p:cNvSpPr txBox="1"/>
          <p:nvPr/>
        </p:nvSpPr>
        <p:spPr>
          <a:xfrm>
            <a:off x="7550331" y="3898311"/>
            <a:ext cx="3766457" cy="1754326"/>
          </a:xfrm>
          <a:prstGeom prst="rect">
            <a:avLst/>
          </a:prstGeom>
          <a:noFill/>
        </p:spPr>
        <p:txBody>
          <a:bodyPr wrap="square" rtlCol="0">
            <a:spAutoFit/>
          </a:bodyPr>
          <a:lstStyle/>
          <a:p>
            <a:r>
              <a:rPr lang="en-US" b="1" dirty="0"/>
              <a:t>Registration will be done online and must be received by 3 February 2023 to get the Zoom link.</a:t>
            </a:r>
            <a:endParaRPr lang="en-US" dirty="0"/>
          </a:p>
          <a:p>
            <a:r>
              <a:rPr lang="en-US" dirty="0"/>
              <a:t> </a:t>
            </a:r>
          </a:p>
          <a:p>
            <a:r>
              <a:rPr lang="en-US" dirty="0"/>
              <a:t>Any questions contact Matt Burns at 703-938-9550. </a:t>
            </a:r>
          </a:p>
        </p:txBody>
      </p:sp>
    </p:spTree>
    <p:extLst>
      <p:ext uri="{BB962C8B-B14F-4D97-AF65-F5344CB8AC3E}">
        <p14:creationId xmlns:p14="http://schemas.microsoft.com/office/powerpoint/2010/main" val="28516420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a:bodyPr>
          <a:lstStyle/>
          <a:p>
            <a:r>
              <a:rPr lang="en-US" b="1" dirty="0"/>
              <a:t>2023 District Merit Badge Event</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713548"/>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21386" y="1292772"/>
            <a:ext cx="8293643" cy="5360276"/>
          </a:xfrm>
        </p:spPr>
        <p:txBody>
          <a:bodyPr>
            <a:normAutofit fontScale="77500" lnSpcReduction="20000"/>
          </a:bodyPr>
          <a:lstStyle/>
          <a:p>
            <a:r>
              <a:rPr lang="en-US" dirty="0"/>
              <a:t>March 4</a:t>
            </a:r>
            <a:r>
              <a:rPr lang="en-US" baseline="30000" dirty="0"/>
              <a:t>th</a:t>
            </a:r>
            <a:r>
              <a:rPr lang="en-US" dirty="0"/>
              <a:t>, 2023 at Fairfax Presbyterian Church in Fairfax.</a:t>
            </a:r>
          </a:p>
          <a:p>
            <a:r>
              <a:rPr lang="en-US" dirty="0"/>
              <a:t>Registration will open on </a:t>
            </a:r>
            <a:r>
              <a:rPr lang="en-US" b="1" dirty="0">
                <a:solidFill>
                  <a:srgbClr val="FF0000"/>
                </a:solidFill>
              </a:rPr>
              <a:t>December 23rd, 2022</a:t>
            </a:r>
          </a:p>
          <a:p>
            <a:r>
              <a:rPr lang="en-US" dirty="0"/>
              <a:t>Need Unit Merit Badge Day Coordinator names and contact details by November 30 to John Drisco at </a:t>
            </a:r>
            <a:r>
              <a:rPr lang="en-US" dirty="0">
                <a:hlinkClick r:id="rId3"/>
              </a:rPr>
              <a:t>gmasonmeritbadgeday@gmail.com</a:t>
            </a:r>
            <a:endParaRPr lang="en-US" dirty="0"/>
          </a:p>
          <a:p>
            <a:r>
              <a:rPr lang="en-US" dirty="0"/>
              <a:t>Encourage Scouts to get merit badge books by December 31.  Read requirements and start tackling “pre-work” by early January 2023.</a:t>
            </a:r>
          </a:p>
          <a:p>
            <a:r>
              <a:rPr lang="en-US" b="0" i="0" dirty="0">
                <a:solidFill>
                  <a:srgbClr val="222222"/>
                </a:solidFill>
                <a:effectLst/>
                <a:latin typeface="Calibri" panose="020F0502020204030204" pitchFamily="34" charset="0"/>
              </a:rPr>
              <a:t>Note: The “pre-work” is not the same as a “prerequisite.”  The “pre-work” consists of tasks/activities that the Scout is advised to do in advance of the Merit Badge Day.  A Scout can still participate in the Merit Badge Day class if he hasn’t completed the pre-work but failure to complete the pre-work may mean the Scout leaves the Merit Badge Day with a partial badge.  A prerequisite is something that must be done in order to qualify to take the class.  The only prerequisite we are aware of for the George Mason Merit Badge Day is that the Scout must be a registered member of the Boy Scouts in a participating unit.</a:t>
            </a:r>
            <a:endParaRPr lang="en-US" dirty="0"/>
          </a:p>
          <a:p>
            <a:r>
              <a:rPr lang="en-US" dirty="0"/>
              <a:t>Feedback to John Drisco at gmasonmeritbadgeday@gmail.com</a:t>
            </a:r>
          </a:p>
        </p:txBody>
      </p:sp>
    </p:spTree>
    <p:extLst>
      <p:ext uri="{BB962C8B-B14F-4D97-AF65-F5344CB8AC3E}">
        <p14:creationId xmlns:p14="http://schemas.microsoft.com/office/powerpoint/2010/main" val="33370049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2"/>
            <a:ext cx="10515601" cy="1325563"/>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3" y="1365835"/>
            <a:ext cx="9860282" cy="3913831"/>
          </a:xfrm>
          <a:prstGeom prst="rect">
            <a:avLst/>
          </a:prstGeom>
        </p:spPr>
        <p:txBody>
          <a:bodyPr>
            <a:normAutofit/>
          </a:bodyPr>
          <a:lstStyle/>
          <a:p>
            <a:pPr>
              <a:lnSpc>
                <a:spcPct val="72000"/>
              </a:lnSpc>
              <a:defRPr sz="1700"/>
            </a:pPr>
            <a:r>
              <a:rPr dirty="0"/>
              <a:t>Every merit badge counselor needs to be on the District Charter.  The time for action is NOW!</a:t>
            </a:r>
          </a:p>
          <a:p>
            <a:pPr>
              <a:lnSpc>
                <a:spcPct val="72000"/>
              </a:lnSpc>
              <a:defRPr sz="1700"/>
            </a:pPr>
            <a:r>
              <a:rPr dirty="0"/>
              <a:t>The online Merit Badge Counselor </a:t>
            </a:r>
            <a:r>
              <a:rPr u="sng" dirty="0">
                <a:solidFill>
                  <a:srgbClr val="0563C1"/>
                </a:solidFill>
                <a:uFill>
                  <a:solidFill>
                    <a:srgbClr val="0563C1"/>
                  </a:solidFill>
                </a:uFill>
                <a:hlinkClick r:id="rId2"/>
              </a:rPr>
              <a:t>registration</a:t>
            </a:r>
            <a:r>
              <a:rPr dirty="0"/>
              <a:t> works for all Scouters who do not already hold another District position.  </a:t>
            </a:r>
            <a:endParaRPr lang="en-US" dirty="0"/>
          </a:p>
          <a:p>
            <a:pPr>
              <a:lnSpc>
                <a:spcPct val="72000"/>
              </a:lnSpc>
              <a:defRPr sz="1700"/>
            </a:pPr>
            <a:r>
              <a:rPr lang="en-US" dirty="0"/>
              <a:t>New Merit Badge Counselors must complete online merit badge counselor training, in addition to YPT.  Existing merit badge counselors have until </a:t>
            </a:r>
            <a:r>
              <a:rPr lang="en-US" sz="2000" b="1" dirty="0">
                <a:solidFill>
                  <a:srgbClr val="FF0000"/>
                </a:solidFill>
              </a:rPr>
              <a:t>12/31/22</a:t>
            </a:r>
            <a:r>
              <a:rPr lang="en-US" dirty="0"/>
              <a:t> to complete training.</a:t>
            </a:r>
            <a:endParaRPr dirty="0"/>
          </a:p>
          <a:p>
            <a:pPr>
              <a:lnSpc>
                <a:spcPct val="72000"/>
              </a:lnSpc>
              <a:defRPr sz="1700"/>
            </a:pPr>
            <a:r>
              <a:rPr dirty="0"/>
              <a:t>Be sure the counselor uses his/her legal name – no nicknames.</a:t>
            </a:r>
          </a:p>
          <a:p>
            <a:pPr>
              <a:lnSpc>
                <a:spcPct val="72000"/>
              </a:lnSpc>
              <a:defRPr sz="1700"/>
            </a:pPr>
            <a:r>
              <a:rPr dirty="0"/>
              <a:t>Merit Badge Counselors, or the unit Dean/Leader, also need to scan and send Margee the Merit Badge application form listing the badges the counselor is applying to teach and providing a justification of his/her qualifications.</a:t>
            </a:r>
          </a:p>
          <a:p>
            <a:pPr>
              <a:lnSpc>
                <a:spcPct val="72000"/>
              </a:lnSpc>
              <a:defRPr sz="1700"/>
            </a:pPr>
            <a:r>
              <a:rPr dirty="0"/>
              <a:t>Youth Protection Training is the essential first step.  Don’t hit “send” on the application without it!</a:t>
            </a:r>
          </a:p>
          <a:p>
            <a:pPr>
              <a:lnSpc>
                <a:spcPct val="72000"/>
              </a:lnSpc>
              <a:defRPr sz="1700"/>
            </a:pPr>
            <a:r>
              <a:rPr dirty="0"/>
              <a:t>Contact Margee if you have questions at </a:t>
            </a:r>
            <a:r>
              <a:rPr u="sng" dirty="0">
                <a:solidFill>
                  <a:srgbClr val="0563C1"/>
                </a:solidFill>
                <a:uFill>
                  <a:solidFill>
                    <a:srgbClr val="0563C1"/>
                  </a:solidFill>
                </a:uFill>
                <a:hlinkClick r:id="rId3"/>
              </a:rPr>
              <a:t>GM.MB.Dean@hotmail.com</a:t>
            </a:r>
            <a:r>
              <a:rPr dirty="0"/>
              <a:t>.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9803</TotalTime>
  <Words>1640</Words>
  <Application>Microsoft Office PowerPoint</Application>
  <PresentationFormat>Widescreen</PresentationFormat>
  <Paragraphs>177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New serif</vt:lpstr>
      <vt:lpstr>Times New Roman</vt:lpstr>
      <vt:lpstr>Office Theme</vt:lpstr>
      <vt:lpstr>George Mason District  Roundtable</vt:lpstr>
      <vt:lpstr>Pledge</vt:lpstr>
      <vt:lpstr>George Mason Program </vt:lpstr>
      <vt:lpstr>Current 2022 GM Calendar</vt:lpstr>
      <vt:lpstr>STEM</vt:lpstr>
      <vt:lpstr>Future Camporees</vt:lpstr>
      <vt:lpstr>District Life to Eagle Seminar</vt:lpstr>
      <vt:lpstr>2023 District Merit Badge Event</vt:lpstr>
      <vt:lpstr>Merit Badges</vt:lpstr>
      <vt:lpstr>SCHOLARSHIPS</vt:lpstr>
      <vt:lpstr>Glenn A. and Melinda W. Adams Award</vt:lpstr>
      <vt:lpstr>Training https://www.ncacbsa.org/george-mason/training </vt:lpstr>
      <vt:lpstr>GM High Adventure</vt:lpstr>
      <vt:lpstr>Shooting Sports</vt:lpstr>
      <vt:lpstr>Council Update</vt:lpstr>
      <vt:lpstr>Flags In</vt:lpstr>
      <vt:lpstr>Other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105</cp:revision>
  <cp:lastPrinted>2021-10-28T12:49:10Z</cp:lastPrinted>
  <dcterms:modified xsi:type="dcterms:W3CDTF">2022-11-11T03:45:50Z</dcterms:modified>
</cp:coreProperties>
</file>