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657" r:id="rId2"/>
    <p:sldId id="658" r:id="rId3"/>
    <p:sldId id="705" r:id="rId4"/>
    <p:sldId id="691" r:id="rId5"/>
    <p:sldId id="709" r:id="rId6"/>
    <p:sldId id="1026" r:id="rId7"/>
    <p:sldId id="710" r:id="rId8"/>
    <p:sldId id="258" r:id="rId9"/>
    <p:sldId id="600" r:id="rId10"/>
    <p:sldId id="1025" r:id="rId11"/>
    <p:sldId id="1027" r:id="rId12"/>
    <p:sldId id="1029" r:id="rId13"/>
    <p:sldId id="714" r:id="rId14"/>
    <p:sldId id="650" r:id="rId15"/>
    <p:sldId id="704" r:id="rId16"/>
    <p:sldId id="269" r:id="rId17"/>
    <p:sldId id="664" r:id="rId18"/>
    <p:sldId id="703" r:id="rId19"/>
    <p:sldId id="713" r:id="rId20"/>
    <p:sldId id="267" r:id="rId21"/>
    <p:sldId id="673" r:id="rId22"/>
    <p:sldId id="1028" r:id="rId23"/>
  </p:sldIdLst>
  <p:sldSz cx="12192000" cy="68580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efault Section" id="{F4955753-C45B-4F5D-9E0F-36FC65298905}">
          <p14:sldIdLst>
            <p14:sldId id="657"/>
            <p14:sldId id="658"/>
            <p14:sldId id="705"/>
            <p14:sldId id="691"/>
            <p14:sldId id="709"/>
            <p14:sldId id="1026"/>
            <p14:sldId id="710"/>
            <p14:sldId id="258"/>
            <p14:sldId id="600"/>
            <p14:sldId id="1025"/>
            <p14:sldId id="1027"/>
            <p14:sldId id="1029"/>
            <p14:sldId id="714"/>
            <p14:sldId id="650"/>
            <p14:sldId id="704"/>
            <p14:sldId id="269"/>
            <p14:sldId id="664"/>
            <p14:sldId id="703"/>
            <p14:sldId id="713"/>
            <p14:sldId id="267"/>
            <p14:sldId id="673"/>
            <p14:sldId id="102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9ED"/>
    <a:srgbClr val="1C0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8692" autoAdjust="0"/>
  </p:normalViewPr>
  <p:slideViewPr>
    <p:cSldViewPr snapToGrid="0">
      <p:cViewPr varScale="1">
        <p:scale>
          <a:sx n="83" d="100"/>
          <a:sy n="83" d="100"/>
        </p:scale>
        <p:origin x="1368" y="90"/>
      </p:cViewPr>
      <p:guideLst/>
    </p:cSldViewPr>
  </p:slideViewPr>
  <p:notesTextViewPr>
    <p:cViewPr>
      <p:scale>
        <a:sx n="1" d="1"/>
        <a:sy n="1" d="1"/>
      </p:scale>
      <p:origin x="0" y="0"/>
    </p:cViewPr>
  </p:notesTextViewPr>
  <p:sorterViewPr>
    <p:cViewPr>
      <p:scale>
        <a:sx n="130" d="100"/>
        <a:sy n="130" d="100"/>
      </p:scale>
      <p:origin x="0" y="-92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19100" y="703263"/>
            <a:ext cx="6238875" cy="3509962"/>
          </a:xfrm>
          <a:prstGeom prst="rect">
            <a:avLst/>
          </a:prstGeom>
        </p:spPr>
        <p:txBody>
          <a:bodyPr lIns="93935" tIns="46968" rIns="93935" bIns="46968"/>
          <a:lstStyle/>
          <a:p>
            <a:endParaRPr dirty="0"/>
          </a:p>
        </p:txBody>
      </p:sp>
      <p:sp>
        <p:nvSpPr>
          <p:cNvPr id="92" name="Shape 92"/>
          <p:cNvSpPr>
            <a:spLocks noGrp="1"/>
          </p:cNvSpPr>
          <p:nvPr>
            <p:ph type="body" sz="quarter" idx="1"/>
          </p:nvPr>
        </p:nvSpPr>
        <p:spPr>
          <a:xfrm>
            <a:off x="943610" y="4447461"/>
            <a:ext cx="5189855" cy="4213384"/>
          </a:xfrm>
          <a:prstGeom prst="rect">
            <a:avLst/>
          </a:prstGeom>
        </p:spPr>
        <p:txBody>
          <a:bodyPr lIns="93935" tIns="46968" rIns="93935" bIns="46968"/>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trike="noStrike" dirty="0"/>
              <a:t>Sea Base Trip on Jul 29-Aug 3, 2024 - FULL</a:t>
            </a:r>
          </a:p>
          <a:p>
            <a:endParaRPr lang="en-US" dirty="0"/>
          </a:p>
        </p:txBody>
      </p:sp>
    </p:spTree>
    <p:extLst>
      <p:ext uri="{BB962C8B-B14F-4D97-AF65-F5344CB8AC3E}">
        <p14:creationId xmlns:p14="http://schemas.microsoft.com/office/powerpoint/2010/main" val="141730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0B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gmasonmeritbadgeday@gmail.co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legion.org/scouting/261001/apply-2024-american-legion-eagle-scout-year-awar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GM.MB.Dean@hotmail.com" TargetMode="External"/><Relationship Id="rId2" Type="http://schemas.openxmlformats.org/officeDocument/2006/relationships/hyperlink" Target="https://my.scouting.org/VES/OnlineReg/1.0.0/?tu=UF-MB-082gm23"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hyperlink" Target="https://drive.google.com/file/d/1ScjaVdMtoV9MKApCww7XRCEPsZ8QBfW5/view?usp=drive_link" TargetMode="External"/><Relationship Id="rId13" Type="http://schemas.openxmlformats.org/officeDocument/2006/relationships/hyperlink" Target="https://www.ncacbsa.org/national-youth-leadership-training/" TargetMode="External"/><Relationship Id="rId3" Type="http://schemas.openxmlformats.org/officeDocument/2006/relationships/image" Target="../media/image9.jpeg"/><Relationship Id="rId7" Type="http://schemas.openxmlformats.org/officeDocument/2006/relationships/hyperlink" Target="file:///C:\Users\RusPi\Downloads\33.8%22N+77%25C2%25B012" TargetMode="External"/><Relationship Id="rId12" Type="http://schemas.openxmlformats.org/officeDocument/2006/relationships/hyperlink" Target="https://www.fairfaxcounty.gov/hscode/ereg/Registration.aspx?groupID=47" TargetMode="External"/><Relationship Id="rId2" Type="http://schemas.openxmlformats.org/officeDocument/2006/relationships/hyperlink" Target="https://www.ncacbsa.org/george-mason/training/" TargetMode="External"/><Relationship Id="rId1" Type="http://schemas.openxmlformats.org/officeDocument/2006/relationships/slideLayout" Target="../slideLayouts/slideLayout2.xml"/><Relationship Id="rId6" Type="http://schemas.openxmlformats.org/officeDocument/2006/relationships/hyperlink" Target="file:///C:\Users\RusPi\Downloads\36.7%22N+77%25C2%25B023" TargetMode="External"/><Relationship Id="rId11" Type="http://schemas.openxmlformats.org/officeDocument/2006/relationships/hyperlink" Target="https://drive.google.com/file/d/1yA31KOSFdIahj8BFt46xE-lq0g8GSKYY/view?usp=drive_link" TargetMode="External"/><Relationship Id="rId5" Type="http://schemas.openxmlformats.org/officeDocument/2006/relationships/hyperlink" Target="https://drive.google.com/file/d/1M4dRigvijvGzelYlPn89YVOb0YMX735e/view?usp=drive_link" TargetMode="External"/><Relationship Id="rId15" Type="http://schemas.openxmlformats.org/officeDocument/2006/relationships/hyperlink" Target="https://www.ncacbsa.org/wood-badge/" TargetMode="External"/><Relationship Id="rId10" Type="http://schemas.openxmlformats.org/officeDocument/2006/relationships/hyperlink" Target="https://drive.google.com/file/d/1iHw2RTNIG7CH_KGprjxPYr4cOf3XYsmr/view?usp=drive_link" TargetMode="External"/><Relationship Id="rId4" Type="http://schemas.openxmlformats.org/officeDocument/2006/relationships/hyperlink" Target="file:///C:\Users\RusPi\Downloads\38.2%22N+77%25C2%25B015" TargetMode="External"/><Relationship Id="rId9" Type="http://schemas.openxmlformats.org/officeDocument/2006/relationships/hyperlink" Target="https://drive.google.com/file/d/185J6vmz_3PzhymcYA3naBvxZ15mO4sFI/view?usp=drive_link" TargetMode="External"/><Relationship Id="rId14" Type="http://schemas.openxmlformats.org/officeDocument/2006/relationships/hyperlink" Target="https://scoutingevent.com/082-WFASpring202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brian@bkheath.com" TargetMode="External"/><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highadventure@ncacbsa.org" TargetMode="External"/><Relationship Id="rId5" Type="http://schemas.openxmlformats.org/officeDocument/2006/relationships/hyperlink" Target="https://scoutingevent.com/082-75664" TargetMode="External"/><Relationship Id="rId4" Type="http://schemas.openxmlformats.org/officeDocument/2006/relationships/hyperlink" Target="https://www.summitbsa.org/wp-content/uploads/2023/05/INSTRUCTIONS-TO-APPLY-FOR-CAMPERSHIP.pd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public.3.basecamp.com/p/hLgsVbk7Suju6cuDzQQJaEn4" TargetMode="External"/><Relationship Id="rId13" Type="http://schemas.openxmlformats.org/officeDocument/2006/relationships/image" Target="../media/image10.jpeg"/><Relationship Id="rId3" Type="http://schemas.openxmlformats.org/officeDocument/2006/relationships/hyperlink" Target="https://scoutingevent.com/082-79025-191979" TargetMode="External"/><Relationship Id="rId7" Type="http://schemas.openxmlformats.org/officeDocument/2006/relationships/hyperlink" Target="https://www.summitbsa.org/registration/scoutconnections/" TargetMode="External"/><Relationship Id="rId12" Type="http://schemas.openxmlformats.org/officeDocument/2006/relationships/hyperlink" Target="https://public.3.basecamp.com/p/xWpkdrKHKAA9pCzwmHMNdbWb" TargetMode="External"/><Relationship Id="rId2" Type="http://schemas.openxmlformats.org/officeDocument/2006/relationships/hyperlink" Target="https://www.ncacbsa.org/bcols/" TargetMode="External"/><Relationship Id="rId1" Type="http://schemas.openxmlformats.org/officeDocument/2006/relationships/slideLayout" Target="../slideLayouts/slideLayout2.xml"/><Relationship Id="rId6" Type="http://schemas.openxmlformats.org/officeDocument/2006/relationships/hyperlink" Target="https://www.bsaseabase.org/scouts/scout-connections/" TargetMode="External"/><Relationship Id="rId11" Type="http://schemas.openxmlformats.org/officeDocument/2006/relationships/hyperlink" Target="https://www.ncacbsa.org/high-adventure/" TargetMode="External"/><Relationship Id="rId5" Type="http://schemas.openxmlformats.org/officeDocument/2006/relationships/hyperlink" Target="https://www.ntier.org/provisional-scout-connections/" TargetMode="External"/><Relationship Id="rId10" Type="http://schemas.openxmlformats.org/officeDocument/2006/relationships/hyperlink" Target="https://montanabsa.org/camps/high-adventure/" TargetMode="External"/><Relationship Id="rId4" Type="http://schemas.openxmlformats.org/officeDocument/2006/relationships/hyperlink" Target="https://www.philmontscoutranch.org/register/" TargetMode="External"/><Relationship Id="rId9" Type="http://schemas.openxmlformats.org/officeDocument/2006/relationships/hyperlink" Target="https://www.mainehighadventure.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acbsa.org/george-mason/district-resources/merit-badges/rifle-shotgun-training/" TargetMode="External"/><Relationship Id="rId2" Type="http://schemas.openxmlformats.org/officeDocument/2006/relationships/hyperlink" Target="https://www.scouting.org/outdoor-programs/shooting-sports/"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https://u5354241.ct.sendgrid.net/ls/click?upn=0YlUef6ScEuFGXvSWVsPIggmo1nV-2BFWpCdq1Ye743GJtp-2FK5pnhJlSIN8EoO1dSKhEWL_yuIfwpi4wZF-2FAbB8pnXtOaJ11uHXJIqypi-2B5rFYEvxbjYfSyq8mV65XUAbaBccYxDEXTrMNT-2FmrKbvWT5ZfqxutNqz5t2FJmuFl9Qwjr6ySgFWZEW4xz54LShnaSYBJ488H6zYrG5PB-2BASSu1TZwK-2Bm5pCjzsBH9SysPRzUm0CrYqxTm1poaRE7aTcP1AlDP3KvW2RdNYvEi8coHmxjEF7xl-2BhL31Loz-2FyclRj7K5jMFV8EMvxJAC1A1WxGdTYv800M-2BHCGixndZzerKpsvsq2WdtshNNCIbSr9qU-2BxhXPPPgOzX-2FWaab5QrL54XJMMNMH7bbruOJDJHp-2Fyy34k8fwKY4rVSzO43IX69P2jIREzBgphvq6yF5niYEgtnDLlnkhvu8MaV8p64Kbe7I8sriN1ZtgMl4uXHEB5rU5yBP3ZojwK2-2BZZhMdq73vCjxsjE-2FmMIGgIWXxg7B-2B76z1exQAwCTpympGhRUW5sxSFh6pI-3D" TargetMode="External"/><Relationship Id="rId2" Type="http://schemas.openxmlformats.org/officeDocument/2006/relationships/hyperlink" Target="https://wipit470.org/dues.html" TargetMode="External"/><Relationship Id="rId1" Type="http://schemas.openxmlformats.org/officeDocument/2006/relationships/slideLayout" Target="../slideLayouts/slideLayout2.xml"/><Relationship Id="rId5" Type="http://schemas.openxmlformats.org/officeDocument/2006/relationships/hyperlink" Target="https://wipit470.org/index.html" TargetMode="External"/><Relationship Id="rId4" Type="http://schemas.openxmlformats.org/officeDocument/2006/relationships/hyperlink" Target="mailto:noac2024@wipit470.org"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lodgemaster.oa-bs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public.3.basecamp.com/p/xUPdQ4MkHcT8YzBAPJue2RV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ublic.3.basecamp.com/p/YEWbXrtoYWU2CNNKE3GXqyG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ite.corsizio.com/a/5bf2f8e8e6dfc6f1ca7cbd64" TargetMode="External"/><Relationship Id="rId2" Type="http://schemas.openxmlformats.org/officeDocument/2006/relationships/hyperlink" Target="https://scoutingevent.com/082-76291"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hyperlink" Target="https://www.mdsci.org/learn/programs-for-scouts/camp-in/" TargetMode="External"/><Relationship Id="rId2" Type="http://schemas.openxmlformats.org/officeDocument/2006/relationships/hyperlink" Target="https://scoutingevent.com/082-ChessClassic" TargetMode="External"/><Relationship Id="rId1" Type="http://schemas.openxmlformats.org/officeDocument/2006/relationships/slideLayout" Target="../slideLayouts/slideLayout2.xml"/><Relationship Id="rId5" Type="http://schemas.openxmlformats.org/officeDocument/2006/relationships/hyperlink" Target="https://www.ncacbsa.org/wp-content/uploads/2022/09/DC-STEM-Trek-2.pdf" TargetMode="External"/><Relationship Id="rId4" Type="http://schemas.openxmlformats.org/officeDocument/2006/relationships/hyperlink" Target="https://us.engagingnetworks.app/page/email/click/10004/2037650?email=j2mObVAw6OCBePIN6tZ3hlESkN1MQhKC&amp;campid=xocb452w9CaZkArzVWMSm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326977" y="348974"/>
            <a:ext cx="12024049" cy="2387601"/>
          </a:xfrm>
          <a:prstGeom prst="rect">
            <a:avLst/>
          </a:prstGeom>
        </p:spPr>
        <p:txBody>
          <a:bodyPr>
            <a:normAutofit/>
          </a:bodyPr>
          <a:lstStyle/>
          <a:p>
            <a:r>
              <a:rPr b="1" dirty="0">
                <a:latin typeface="Arial" panose="020B0604020202020204" pitchFamily="34" charset="0"/>
                <a:cs typeface="Arial" panose="020B0604020202020204" pitchFamily="34" charset="0"/>
              </a:rPr>
              <a:t>George Mason District </a:t>
            </a:r>
            <a:br>
              <a:rPr lang="en-US" b="1" dirty="0">
                <a:latin typeface="Arial" panose="020B0604020202020204" pitchFamily="34" charset="0"/>
                <a:cs typeface="Arial" panose="020B0604020202020204" pitchFamily="34" charset="0"/>
              </a:rPr>
            </a:br>
            <a:r>
              <a:rPr b="1" dirty="0">
                <a:latin typeface="Arial" panose="020B0604020202020204" pitchFamily="34" charset="0"/>
                <a:cs typeface="Arial" panose="020B0604020202020204" pitchFamily="34" charset="0"/>
              </a:rPr>
              <a:t>Roundtable</a:t>
            </a:r>
          </a:p>
        </p:txBody>
      </p:sp>
      <p:sp>
        <p:nvSpPr>
          <p:cNvPr id="95" name="Subtitle 2"/>
          <p:cNvSpPr txBox="1">
            <a:spLocks noGrp="1"/>
          </p:cNvSpPr>
          <p:nvPr>
            <p:ph type="subTitle" sz="quarter" idx="1"/>
          </p:nvPr>
        </p:nvSpPr>
        <p:spPr>
          <a:xfrm>
            <a:off x="1635968" y="3060862"/>
            <a:ext cx="9448800" cy="1655762"/>
          </a:xfrm>
          <a:prstGeom prst="rect">
            <a:avLst/>
          </a:prstGeom>
        </p:spPr>
        <p:txBody>
          <a:bodyPr/>
          <a:lstStyle/>
          <a:p>
            <a:r>
              <a:rPr lang="en-US" b="1" dirty="0">
                <a:latin typeface="Arial" panose="020B0604020202020204" pitchFamily="34" charset="0"/>
                <a:cs typeface="Arial" panose="020B0604020202020204" pitchFamily="34" charset="0"/>
              </a:rPr>
              <a:t>February 8,</a:t>
            </a:r>
            <a:r>
              <a:rPr b="1" dirty="0">
                <a:latin typeface="Arial" panose="020B0604020202020204" pitchFamily="34" charset="0"/>
                <a:cs typeface="Arial" panose="020B0604020202020204" pitchFamily="34" charset="0"/>
              </a:rPr>
              <a:t> 202</a:t>
            </a:r>
            <a:r>
              <a:rPr lang="en-US" b="1" dirty="0">
                <a:latin typeface="Arial" panose="020B0604020202020204" pitchFamily="34" charset="0"/>
                <a:cs typeface="Arial" panose="020B0604020202020204" pitchFamily="34" charset="0"/>
              </a:rPr>
              <a:t>4</a:t>
            </a:r>
            <a:endParaRPr b="1" dirty="0">
              <a:latin typeface="Arial" panose="020B0604020202020204" pitchFamily="34" charset="0"/>
              <a:cs typeface="Arial" panose="020B0604020202020204" pitchFamily="34" charset="0"/>
            </a:endParaRPr>
          </a:p>
        </p:txBody>
      </p:sp>
      <p:pic>
        <p:nvPicPr>
          <p:cNvPr id="1028" name="Picture 4" descr="Roundtables - Patriot">
            <a:extLst>
              <a:ext uri="{FF2B5EF4-FFF2-40B4-BE49-F238E27FC236}">
                <a16:creationId xmlns:a16="http://schemas.microsoft.com/office/drawing/2014/main" id="{BECD56B6-7C0E-4BD1-8262-D63277E13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909" y="4028182"/>
            <a:ext cx="5916917" cy="2423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BD18-9B8E-4818-98FA-2EBE2B5C7F51}"/>
              </a:ext>
            </a:extLst>
          </p:cNvPr>
          <p:cNvSpPr>
            <a:spLocks noGrp="1"/>
          </p:cNvSpPr>
          <p:nvPr>
            <p:ph type="title"/>
          </p:nvPr>
        </p:nvSpPr>
        <p:spPr>
          <a:xfrm>
            <a:off x="3492062" y="319948"/>
            <a:ext cx="7809949" cy="972824"/>
          </a:xfrm>
        </p:spPr>
        <p:txBody>
          <a:bodyPr>
            <a:normAutofit/>
          </a:bodyPr>
          <a:lstStyle/>
          <a:p>
            <a:r>
              <a:rPr lang="en-US" b="1" dirty="0"/>
              <a:t>2024 GM District Merit Badge Day</a:t>
            </a:r>
          </a:p>
        </p:txBody>
      </p:sp>
      <p:pic>
        <p:nvPicPr>
          <p:cNvPr id="5" name="Content Placeholder 4" descr="A group of people posing for the camera&#10;&#10;Description automatically generated">
            <a:extLst>
              <a:ext uri="{FF2B5EF4-FFF2-40B4-BE49-F238E27FC236}">
                <a16:creationId xmlns:a16="http://schemas.microsoft.com/office/drawing/2014/main" id="{EDC58F37-8F6B-4663-9289-47F691804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20" y="1713548"/>
            <a:ext cx="3267942" cy="3267942"/>
          </a:xfrm>
          <a:prstGeom prst="rect">
            <a:avLst/>
          </a:prstGeom>
        </p:spPr>
      </p:pic>
      <p:sp>
        <p:nvSpPr>
          <p:cNvPr id="9" name="Content Placeholder 8">
            <a:extLst>
              <a:ext uri="{FF2B5EF4-FFF2-40B4-BE49-F238E27FC236}">
                <a16:creationId xmlns:a16="http://schemas.microsoft.com/office/drawing/2014/main" id="{36D526DA-4309-4ED4-BF88-70ABE592582B}"/>
              </a:ext>
            </a:extLst>
          </p:cNvPr>
          <p:cNvSpPr>
            <a:spLocks noGrp="1"/>
          </p:cNvSpPr>
          <p:nvPr>
            <p:ph idx="1"/>
          </p:nvPr>
        </p:nvSpPr>
        <p:spPr>
          <a:xfrm>
            <a:off x="3621386" y="1292772"/>
            <a:ext cx="8293643" cy="5360276"/>
          </a:xfrm>
        </p:spPr>
        <p:txBody>
          <a:bodyPr>
            <a:normAutofit fontScale="70000" lnSpcReduction="20000"/>
          </a:bodyPr>
          <a:lstStyle/>
          <a:p>
            <a:r>
              <a:rPr lang="en-US" dirty="0"/>
              <a:t>March 9</a:t>
            </a:r>
            <a:r>
              <a:rPr lang="en-US" baseline="30000" dirty="0"/>
              <a:t>th</a:t>
            </a:r>
            <a:r>
              <a:rPr lang="en-US" dirty="0"/>
              <a:t>, 2024, at Fairfax Presbyterian Church in Fairfax.</a:t>
            </a:r>
          </a:p>
          <a:p>
            <a:r>
              <a:rPr lang="en-US" dirty="0"/>
              <a:t>There are currently 125 Scouts registered today. There are still openings (Chess, Disabilities Awareness, Geology, Citizenship of the Nation) but they are going fast. Please check out at the Registration site to see what is open:</a:t>
            </a:r>
          </a:p>
          <a:p>
            <a:r>
              <a:rPr lang="en-US" u="sng" dirty="0">
                <a:solidFill>
                  <a:srgbClr val="2409ED"/>
                </a:solidFill>
              </a:rPr>
              <a:t>https://site.corsizio.com/a/5bf2f8e8e6dfc6f1ca7cbd64</a:t>
            </a:r>
          </a:p>
          <a:p>
            <a:r>
              <a:rPr lang="en-US" dirty="0"/>
              <a:t>Will be needing Unit Adult Volunteers for Merit Badge Day (Setup, Clean up and Assistant to the Merit Badge Counselors. Send info to : </a:t>
            </a:r>
            <a:r>
              <a:rPr lang="en-US" dirty="0">
                <a:hlinkClick r:id="rId3"/>
              </a:rPr>
              <a:t>gmasonmeritbadgeday@gmail.com</a:t>
            </a:r>
            <a:endParaRPr lang="en-US" dirty="0"/>
          </a:p>
          <a:p>
            <a:r>
              <a:rPr lang="en-US" dirty="0"/>
              <a:t>Scouts should be utilizing the merit badge books and read requirements and start tackling the “pre-work” now.</a:t>
            </a:r>
          </a:p>
          <a:p>
            <a:r>
              <a:rPr lang="en-US" b="0" i="0" dirty="0">
                <a:solidFill>
                  <a:schemeClr val="tx1"/>
                </a:solidFill>
                <a:effectLst/>
                <a:latin typeface="Calibri" panose="020F0502020204030204" pitchFamily="34" charset="0"/>
              </a:rPr>
              <a:t>Note: The “pre-work” is not the same as a “prerequisite.”  The “pre-work” consists of tasks/activities that the Scout is advised to do in advance of the Merit Badge Day.  A Scout can still participate in the Merit Badge Day class if he hasn’t completed the pre-work but failure to complete the pre-work may mean the Scout leaves the Merit Badge Day with a partial badge.  A prerequisite is something that must be done in order to qualify to take the class.  The only prerequisite we are aware of for the George Mason Merit Badge Day is that the Scout must be a registered member of the Boy Scouts in a participating unit.</a:t>
            </a:r>
            <a:endParaRPr lang="en-US" dirty="0">
              <a:solidFill>
                <a:schemeClr val="tx1"/>
              </a:solidFill>
            </a:endParaRPr>
          </a:p>
          <a:p>
            <a:r>
              <a:rPr lang="en-US" dirty="0"/>
              <a:t>Feedback to John Drisco at </a:t>
            </a:r>
            <a:r>
              <a:rPr lang="en-US" dirty="0">
                <a:hlinkClick r:id="rId3"/>
              </a:rPr>
              <a:t>gmasonmeritbadgeday@gmail.com</a:t>
            </a:r>
            <a:endParaRPr lang="en-US" dirty="0"/>
          </a:p>
        </p:txBody>
      </p:sp>
    </p:spTree>
    <p:extLst>
      <p:ext uri="{BB962C8B-B14F-4D97-AF65-F5344CB8AC3E}">
        <p14:creationId xmlns:p14="http://schemas.microsoft.com/office/powerpoint/2010/main" val="33370049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BCC2-5BB2-4407-92A5-4074C0FC9CB6}"/>
              </a:ext>
            </a:extLst>
          </p:cNvPr>
          <p:cNvSpPr>
            <a:spLocks noGrp="1"/>
          </p:cNvSpPr>
          <p:nvPr>
            <p:ph type="title"/>
          </p:nvPr>
        </p:nvSpPr>
        <p:spPr>
          <a:xfrm>
            <a:off x="838200" y="365125"/>
            <a:ext cx="11109158" cy="1325563"/>
          </a:xfrm>
        </p:spPr>
        <p:txBody>
          <a:bodyPr/>
          <a:lstStyle/>
          <a:p>
            <a:r>
              <a:rPr lang="en-US" b="1" dirty="0"/>
              <a:t>American Legion Eagle Scout of the Year Award</a:t>
            </a:r>
          </a:p>
        </p:txBody>
      </p:sp>
      <p:sp>
        <p:nvSpPr>
          <p:cNvPr id="3" name="Text Placeholder 2">
            <a:extLst>
              <a:ext uri="{FF2B5EF4-FFF2-40B4-BE49-F238E27FC236}">
                <a16:creationId xmlns:a16="http://schemas.microsoft.com/office/drawing/2014/main" id="{4A9E7E11-25F9-A735-1B19-7ECCBBC59B80}"/>
              </a:ext>
            </a:extLst>
          </p:cNvPr>
          <p:cNvSpPr>
            <a:spLocks noGrp="1"/>
          </p:cNvSpPr>
          <p:nvPr>
            <p:ph type="body" idx="1"/>
          </p:nvPr>
        </p:nvSpPr>
        <p:spPr>
          <a:xfrm>
            <a:off x="838200" y="1455821"/>
            <a:ext cx="10880558" cy="4721142"/>
          </a:xfrm>
        </p:spPr>
        <p:txBody>
          <a:bodyPr>
            <a:normAutofit fontScale="92500"/>
          </a:bodyPr>
          <a:lstStyle/>
          <a:p>
            <a:r>
              <a:rPr lang="en-US" b="0" i="0" dirty="0">
                <a:solidFill>
                  <a:srgbClr val="222222"/>
                </a:solidFill>
                <a:effectLst/>
                <a:latin typeface="Arial" panose="020B0604020202020204" pitchFamily="34" charset="0"/>
              </a:rPr>
              <a:t>15 years old and in high school</a:t>
            </a:r>
          </a:p>
          <a:p>
            <a:r>
              <a:rPr lang="en-US" b="0" i="0" dirty="0">
                <a:solidFill>
                  <a:srgbClr val="222222"/>
                </a:solidFill>
                <a:effectLst/>
                <a:latin typeface="Arial" panose="020B0604020202020204" pitchFamily="34" charset="0"/>
              </a:rPr>
              <a:t>Relationship w/ American Legion (as CO, or parent/grandparent in AL)</a:t>
            </a:r>
          </a:p>
          <a:p>
            <a:r>
              <a:rPr lang="en-US" dirty="0">
                <a:solidFill>
                  <a:srgbClr val="222222"/>
                </a:solidFill>
                <a:latin typeface="Arial" panose="020B0604020202020204" pitchFamily="34" charset="0"/>
              </a:rPr>
              <a:t>Eagle scout, project and community participation</a:t>
            </a:r>
          </a:p>
          <a:p>
            <a:r>
              <a:rPr lang="en-US" dirty="0">
                <a:solidFill>
                  <a:srgbClr val="222222"/>
                </a:solidFill>
                <a:latin typeface="Arial" panose="020B0604020202020204" pitchFamily="34" charset="0"/>
              </a:rPr>
              <a:t>Submit by March 1, 2024</a:t>
            </a:r>
          </a:p>
          <a:p>
            <a:r>
              <a:rPr lang="en-US" b="0" i="0" dirty="0">
                <a:solidFill>
                  <a:srgbClr val="222222"/>
                </a:solidFill>
                <a:effectLst/>
                <a:latin typeface="Arial" panose="020B0604020202020204" pitchFamily="34" charset="0"/>
              </a:rPr>
              <a:t>Winner will be announced in May. </a:t>
            </a:r>
          </a:p>
          <a:p>
            <a:r>
              <a:rPr lang="en-US" b="0" i="0" dirty="0">
                <a:solidFill>
                  <a:srgbClr val="222222"/>
                </a:solidFill>
                <a:effectLst/>
                <a:latin typeface="Arial" panose="020B0604020202020204" pitchFamily="34" charset="0"/>
              </a:rPr>
              <a:t>The recipient will receive a $10,000 scholarship. </a:t>
            </a:r>
          </a:p>
          <a:p>
            <a:r>
              <a:rPr lang="en-US" b="0" i="0" dirty="0">
                <a:solidFill>
                  <a:srgbClr val="222222"/>
                </a:solidFill>
                <a:effectLst/>
                <a:latin typeface="Arial" panose="020B0604020202020204" pitchFamily="34" charset="0"/>
              </a:rPr>
              <a:t>Three runner-up scholarship awards will be granted in the amount of $2,500 each.</a:t>
            </a:r>
            <a:endParaRPr lang="en-US" dirty="0">
              <a:hlinkClick r:id="rId2"/>
            </a:endParaRPr>
          </a:p>
          <a:p>
            <a:r>
              <a:rPr lang="en-US" dirty="0">
                <a:hlinkClick r:id="rId2"/>
              </a:rPr>
              <a:t>https://www.legion.org/scouting/261001/apply-2024-american-legion-eagle-scout-year-award</a:t>
            </a:r>
            <a:r>
              <a:rPr lang="en-US" dirty="0"/>
              <a:t> </a:t>
            </a:r>
          </a:p>
        </p:txBody>
      </p:sp>
      <p:pic>
        <p:nvPicPr>
          <p:cNvPr id="1026" name="Picture 2">
            <a:extLst>
              <a:ext uri="{FF2B5EF4-FFF2-40B4-BE49-F238E27FC236}">
                <a16:creationId xmlns:a16="http://schemas.microsoft.com/office/drawing/2014/main" id="{ABDC2529-742D-963E-A345-1C26E9EBF8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5196" y="2576512"/>
            <a:ext cx="28575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38265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34ABD-7702-5598-EBF9-111C4FFE493D}"/>
              </a:ext>
            </a:extLst>
          </p:cNvPr>
          <p:cNvSpPr>
            <a:spLocks noGrp="1"/>
          </p:cNvSpPr>
          <p:nvPr>
            <p:ph type="title"/>
          </p:nvPr>
        </p:nvSpPr>
        <p:spPr>
          <a:xfrm>
            <a:off x="5173578" y="365125"/>
            <a:ext cx="6180221" cy="1325563"/>
          </a:xfrm>
        </p:spPr>
        <p:txBody>
          <a:bodyPr>
            <a:normAutofit fontScale="90000"/>
          </a:bodyPr>
          <a:lstStyle/>
          <a:p>
            <a:pPr algn="ctr"/>
            <a:r>
              <a:rPr lang="en-US" sz="4800" b="1" dirty="0"/>
              <a:t>Elks Youth </a:t>
            </a:r>
            <a:br>
              <a:rPr lang="en-US" sz="4800" b="1" dirty="0"/>
            </a:br>
            <a:r>
              <a:rPr lang="en-US" sz="4800" b="1" dirty="0"/>
              <a:t>Recognition Dinner</a:t>
            </a:r>
          </a:p>
        </p:txBody>
      </p:sp>
      <p:sp>
        <p:nvSpPr>
          <p:cNvPr id="3" name="Text Placeholder 2">
            <a:extLst>
              <a:ext uri="{FF2B5EF4-FFF2-40B4-BE49-F238E27FC236}">
                <a16:creationId xmlns:a16="http://schemas.microsoft.com/office/drawing/2014/main" id="{63B23280-2C7B-7B4A-BD19-FB3551E75772}"/>
              </a:ext>
            </a:extLst>
          </p:cNvPr>
          <p:cNvSpPr>
            <a:spLocks noGrp="1"/>
          </p:cNvSpPr>
          <p:nvPr>
            <p:ph type="body" idx="1"/>
          </p:nvPr>
        </p:nvSpPr>
        <p:spPr>
          <a:xfrm>
            <a:off x="5329989" y="1897814"/>
            <a:ext cx="6288505" cy="4351338"/>
          </a:xfrm>
        </p:spPr>
        <p:txBody>
          <a:bodyPr>
            <a:normAutofit fontScale="92500" lnSpcReduction="10000"/>
          </a:bodyPr>
          <a:lstStyle/>
          <a:p>
            <a:pPr>
              <a:buFont typeface="Arial" panose="020B0604020202020204" pitchFamily="34" charset="0"/>
              <a:buChar char="•"/>
            </a:pPr>
            <a:r>
              <a:rPr lang="en-US" sz="2800" kern="1200" dirty="0">
                <a:solidFill>
                  <a:schemeClr val="tx1"/>
                </a:solidFill>
                <a:latin typeface="+mn-lt"/>
                <a:ea typeface="+mn-ea"/>
                <a:cs typeface="+mn-cs"/>
              </a:rPr>
              <a:t>For youth that earned Eagle in 2023 (i.e. their Eagle Board of Review was held in the 2023 calendar year) and their Scoutmasters.</a:t>
            </a:r>
          </a:p>
          <a:p>
            <a:pPr>
              <a:buFont typeface="Arial" panose="020B0604020202020204" pitchFamily="34" charset="0"/>
              <a:buChar char="•"/>
            </a:pPr>
            <a:r>
              <a:rPr lang="en-US" sz="2800" kern="1200" dirty="0">
                <a:solidFill>
                  <a:schemeClr val="tx1"/>
                </a:solidFill>
                <a:latin typeface="+mn-lt"/>
                <a:ea typeface="+mn-ea"/>
                <a:cs typeface="+mn-cs"/>
              </a:rPr>
              <a:t>Thursday, May 29, 2024</a:t>
            </a:r>
          </a:p>
          <a:p>
            <a:pPr>
              <a:buFont typeface="Arial" panose="020B0604020202020204" pitchFamily="34" charset="0"/>
              <a:buChar char="•"/>
            </a:pPr>
            <a:r>
              <a:rPr lang="en-US" sz="2800" kern="1200" dirty="0">
                <a:solidFill>
                  <a:schemeClr val="tx1"/>
                </a:solidFill>
                <a:latin typeface="+mn-lt"/>
                <a:ea typeface="+mn-ea"/>
                <a:cs typeface="+mn-cs"/>
              </a:rPr>
              <a:t>Elks Lodge - 2188, 8421 Arlington Blvd., Fairfax, VA.</a:t>
            </a:r>
          </a:p>
          <a:p>
            <a:pPr>
              <a:buFont typeface="Arial" panose="020B0604020202020204" pitchFamily="34" charset="0"/>
              <a:buChar char="•"/>
            </a:pPr>
            <a:r>
              <a:rPr lang="en-US" sz="2800" kern="1200" dirty="0">
                <a:solidFill>
                  <a:schemeClr val="tx1"/>
                </a:solidFill>
                <a:latin typeface="+mn-lt"/>
                <a:ea typeface="+mn-ea"/>
                <a:cs typeface="+mn-cs"/>
              </a:rPr>
              <a:t>Will need unit leader help in contacting Scouts and obtaining an RSVP.</a:t>
            </a:r>
          </a:p>
          <a:p>
            <a:pPr>
              <a:buFont typeface="Arial" panose="020B0604020202020204" pitchFamily="34" charset="0"/>
              <a:buChar char="•"/>
            </a:pPr>
            <a:r>
              <a:rPr lang="en-US" sz="2800" kern="1200" dirty="0">
                <a:solidFill>
                  <a:schemeClr val="tx1"/>
                </a:solidFill>
                <a:latin typeface="+mn-lt"/>
                <a:ea typeface="+mn-ea"/>
                <a:cs typeface="+mn-cs"/>
              </a:rPr>
              <a:t>Scoutmaster are invited at no cost to them.</a:t>
            </a:r>
          </a:p>
          <a:p>
            <a:endParaRPr lang="en-US" dirty="0"/>
          </a:p>
        </p:txBody>
      </p:sp>
      <p:pic>
        <p:nvPicPr>
          <p:cNvPr id="5" name="Picture 4" descr="A close up of a logo&#10;&#10;Description automatically generated">
            <a:extLst>
              <a:ext uri="{FF2B5EF4-FFF2-40B4-BE49-F238E27FC236}">
                <a16:creationId xmlns:a16="http://schemas.microsoft.com/office/drawing/2014/main" id="{3EFF6D63-FC17-4A51-A718-29829B96C2D8}"/>
              </a:ext>
            </a:extLst>
          </p:cNvPr>
          <p:cNvPicPr>
            <a:picLocks noChangeAspect="1"/>
          </p:cNvPicPr>
          <p:nvPr/>
        </p:nvPicPr>
        <p:blipFill rotWithShape="1">
          <a:blip r:embed="rId2">
            <a:extLst>
              <a:ext uri="{28A0092B-C50C-407E-A947-70E740481C1C}">
                <a14:useLocalDpi xmlns:a14="http://schemas.microsoft.com/office/drawing/2010/main" val="0"/>
              </a:ext>
            </a:extLst>
          </a:blip>
          <a:srcRect t="8616" r="1" b="13711"/>
          <a:stretch/>
        </p:blipFill>
        <p:spPr>
          <a:xfrm>
            <a:off x="0" y="12042"/>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56992405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C1EF-6F67-9B91-E141-F855F0D8C8D3}"/>
              </a:ext>
            </a:extLst>
          </p:cNvPr>
          <p:cNvSpPr>
            <a:spLocks noGrp="1"/>
          </p:cNvSpPr>
          <p:nvPr>
            <p:ph type="title"/>
          </p:nvPr>
        </p:nvSpPr>
        <p:spPr/>
        <p:txBody>
          <a:bodyPr/>
          <a:lstStyle/>
          <a:p>
            <a:r>
              <a:rPr lang="en-US" b="1" dirty="0"/>
              <a:t>Big Rock</a:t>
            </a:r>
          </a:p>
        </p:txBody>
      </p:sp>
      <p:sp>
        <p:nvSpPr>
          <p:cNvPr id="3" name="Text Placeholder 2">
            <a:extLst>
              <a:ext uri="{FF2B5EF4-FFF2-40B4-BE49-F238E27FC236}">
                <a16:creationId xmlns:a16="http://schemas.microsoft.com/office/drawing/2014/main" id="{8273EBF7-8611-B085-2276-35FA66E2B844}"/>
              </a:ext>
            </a:extLst>
          </p:cNvPr>
          <p:cNvSpPr>
            <a:spLocks noGrp="1"/>
          </p:cNvSpPr>
          <p:nvPr>
            <p:ph type="body" idx="1"/>
          </p:nvPr>
        </p:nvSpPr>
        <p:spPr>
          <a:xfrm>
            <a:off x="838200" y="3104147"/>
            <a:ext cx="10515600" cy="2849080"/>
          </a:xfrm>
        </p:spPr>
        <p:txBody>
          <a:bodyPr>
            <a:normAutofit/>
          </a:bodyPr>
          <a:lstStyle/>
          <a:p>
            <a:pPr marL="0" indent="0" algn="ctr">
              <a:lnSpc>
                <a:spcPct val="120000"/>
              </a:lnSpc>
              <a:spcBef>
                <a:spcPts val="0"/>
              </a:spcBef>
              <a:buNone/>
            </a:pPr>
            <a:r>
              <a:rPr lang="en-US" sz="3600" dirty="0">
                <a:solidFill>
                  <a:srgbClr val="060101"/>
                </a:solidFill>
                <a:effectLst/>
                <a:latin typeface="Arial" panose="020B0604020202020204" pitchFamily="34" charset="0"/>
                <a:ea typeface="Times New Roman" panose="02020603050405020304" pitchFamily="18" charset="0"/>
                <a:cs typeface="Arial" panose="020B0604020202020204" pitchFamily="34" charset="0"/>
              </a:rPr>
              <a:t>AOL Bridging and Transitioning to Scouts</a:t>
            </a:r>
            <a:endParaRPr lang="en-US" sz="4800" b="0" i="0" dirty="0">
              <a:solidFill>
                <a:srgbClr val="06010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5517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2ED717A-FA3A-4F58-94D8-DC7773E84FB4}"/>
              </a:ext>
            </a:extLst>
          </p:cNvPr>
          <p:cNvSpPr>
            <a:spLocks noGrp="1"/>
          </p:cNvSpPr>
          <p:nvPr>
            <p:ph type="title"/>
          </p:nvPr>
        </p:nvSpPr>
        <p:spPr/>
        <p:txBody>
          <a:bodyPr/>
          <a:lstStyle/>
          <a:p>
            <a:r>
              <a:rPr lang="en-US" altLang="en-US" b="1" dirty="0">
                <a:latin typeface="Arial" panose="020B0604020202020204" pitchFamily="34" charset="0"/>
                <a:ea typeface="ヒラギノ角ゴ Pro W3" charset="-128"/>
                <a:cs typeface="Arial" panose="020B0604020202020204" pitchFamily="34" charset="0"/>
              </a:rPr>
              <a:t>Time for Cracker Barrell</a:t>
            </a:r>
          </a:p>
        </p:txBody>
      </p:sp>
      <p:sp>
        <p:nvSpPr>
          <p:cNvPr id="3" name="Content Placeholder 2">
            <a:extLst>
              <a:ext uri="{FF2B5EF4-FFF2-40B4-BE49-F238E27FC236}">
                <a16:creationId xmlns:a16="http://schemas.microsoft.com/office/drawing/2014/main" id="{F199C177-CE9F-403A-9687-7FCF2C8307AC}"/>
              </a:ext>
            </a:extLst>
          </p:cNvPr>
          <p:cNvSpPr>
            <a:spLocks noGrp="1"/>
          </p:cNvSpPr>
          <p:nvPr>
            <p:ph idx="1"/>
          </p:nvPr>
        </p:nvSpPr>
        <p:spPr>
          <a:xfrm>
            <a:off x="838200" y="1502875"/>
            <a:ext cx="10515600" cy="5079080"/>
          </a:xfrm>
        </p:spPr>
        <p:txBody>
          <a:bodyPr>
            <a:normAutofit/>
          </a:bodyPr>
          <a:lstStyle/>
          <a:p>
            <a:pPr marL="0" indent="0">
              <a:buNone/>
              <a:defRPr/>
            </a:pPr>
            <a:endParaRPr lang="en-US" dirty="0">
              <a:latin typeface="Arial" panose="020B0604020202020204" pitchFamily="34" charset="0"/>
              <a:cs typeface="Arial" panose="020B0604020202020204" pitchFamily="34" charset="0"/>
            </a:endParaRPr>
          </a:p>
          <a:p>
            <a:pPr marL="0" indent="0">
              <a:buNone/>
              <a:defRPr/>
            </a:pPr>
            <a:endParaRPr lang="en-US"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Minutes and slides available on the </a:t>
            </a:r>
            <a:r>
              <a:rPr lang="en-US" i="1" dirty="0">
                <a:latin typeface="Arial" panose="020B0604020202020204" pitchFamily="34" charset="0"/>
                <a:cs typeface="Arial" panose="020B0604020202020204" pitchFamily="34" charset="0"/>
                <a:hlinkClick r:id="rId2"/>
              </a:rPr>
              <a:t>GMD web site </a:t>
            </a:r>
            <a:r>
              <a:rPr lang="en-US" i="1" dirty="0">
                <a:latin typeface="Arial" panose="020B0604020202020204" pitchFamily="34" charset="0"/>
                <a:cs typeface="Arial" panose="020B0604020202020204" pitchFamily="34" charset="0"/>
              </a:rPr>
              <a:t>(District Resources, Roundtable).  Password is “GMDRT”</a:t>
            </a:r>
          </a:p>
          <a:p>
            <a:pPr>
              <a:defRPr/>
            </a:pPr>
            <a:endParaRPr lang="en-US" i="1"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Next meeting – March 14, 2024, at Thoreau MS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DE16-04C7-FA87-CFA2-1F11DF49EFE9}"/>
              </a:ext>
            </a:extLst>
          </p:cNvPr>
          <p:cNvSpPr>
            <a:spLocks noGrp="1"/>
          </p:cNvSpPr>
          <p:nvPr>
            <p:ph type="title"/>
          </p:nvPr>
        </p:nvSpPr>
        <p:spPr>
          <a:xfrm>
            <a:off x="4527698" y="2629860"/>
            <a:ext cx="3765698" cy="1325563"/>
          </a:xfrm>
        </p:spPr>
        <p:txBody>
          <a:bodyPr/>
          <a:lstStyle/>
          <a:p>
            <a:r>
              <a:rPr lang="en-US" b="1" dirty="0"/>
              <a:t>Backup Slides</a:t>
            </a:r>
          </a:p>
        </p:txBody>
      </p:sp>
    </p:spTree>
    <p:extLst>
      <p:ext uri="{BB962C8B-B14F-4D97-AF65-F5344CB8AC3E}">
        <p14:creationId xmlns:p14="http://schemas.microsoft.com/office/powerpoint/2010/main" val="16632959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629194" y="157713"/>
            <a:ext cx="10515601" cy="765314"/>
          </a:xfrm>
          <a:prstGeom prst="rect">
            <a:avLst/>
          </a:prstGeom>
        </p:spPr>
        <p:txBody>
          <a:bodyPr/>
          <a:lstStyle/>
          <a:p>
            <a:r>
              <a:rPr b="1" dirty="0"/>
              <a:t>Merit Badges</a:t>
            </a:r>
          </a:p>
        </p:txBody>
      </p:sp>
      <p:sp>
        <p:nvSpPr>
          <p:cNvPr id="161" name="Content Placeholder 2"/>
          <p:cNvSpPr txBox="1">
            <a:spLocks noGrp="1"/>
          </p:cNvSpPr>
          <p:nvPr>
            <p:ph type="body" sz="half" idx="1"/>
          </p:nvPr>
        </p:nvSpPr>
        <p:spPr>
          <a:xfrm>
            <a:off x="629194" y="836763"/>
            <a:ext cx="10196957" cy="6124754"/>
          </a:xfrm>
          <a:prstGeom prst="rect">
            <a:avLst/>
          </a:prstGeom>
        </p:spPr>
        <p:txBody>
          <a:bodyPr>
            <a:normAutofit/>
          </a:bodyPr>
          <a:lstStyle/>
          <a:p>
            <a:pPr>
              <a:lnSpc>
                <a:spcPct val="100000"/>
              </a:lnSpc>
              <a:spcBef>
                <a:spcPts val="0"/>
              </a:spcBef>
              <a:defRPr sz="1700"/>
            </a:pPr>
            <a:r>
              <a:rPr sz="1800" dirty="0"/>
              <a:t>The online Merit Badge Counselor </a:t>
            </a:r>
            <a:r>
              <a:rPr sz="1800" u="sng" dirty="0">
                <a:solidFill>
                  <a:srgbClr val="0563C1"/>
                </a:solidFill>
                <a:uFill>
                  <a:solidFill>
                    <a:srgbClr val="0563C1"/>
                  </a:solidFill>
                </a:uFill>
                <a:hlinkClick r:id="rId2"/>
              </a:rPr>
              <a:t>registration</a:t>
            </a:r>
            <a:r>
              <a:rPr sz="1800" dirty="0"/>
              <a:t> works for all Scouters who do not already hold another District position.  </a:t>
            </a:r>
            <a:endParaRPr lang="en-US" sz="1800" dirty="0"/>
          </a:p>
          <a:p>
            <a:pPr>
              <a:lnSpc>
                <a:spcPct val="100000"/>
              </a:lnSpc>
              <a:spcBef>
                <a:spcPts val="0"/>
              </a:spcBef>
              <a:defRPr sz="1700"/>
            </a:pPr>
            <a:r>
              <a:rPr lang="en-US" sz="1800" dirty="0"/>
              <a:t>New Merit Badge Counselors must complete online merit badge counselor training, in addition to YPT. </a:t>
            </a:r>
            <a:r>
              <a:rPr sz="1800" dirty="0"/>
              <a:t>Be sure the counselor uses his/her legal name – no nicknames.</a:t>
            </a:r>
          </a:p>
          <a:p>
            <a:pPr>
              <a:lnSpc>
                <a:spcPct val="100000"/>
              </a:lnSpc>
              <a:spcBef>
                <a:spcPts val="0"/>
              </a:spcBef>
              <a:defRPr sz="1700"/>
            </a:pPr>
            <a:r>
              <a:rPr sz="1800" dirty="0"/>
              <a:t>Merit Badge Counselors, or the unit Dean/Leader, also need to scan and send Margee the Merit Badge application form listing the badges the counselor is applying to teach and providing a justification of his/her qualifications.</a:t>
            </a:r>
          </a:p>
          <a:p>
            <a:pPr>
              <a:lnSpc>
                <a:spcPct val="100000"/>
              </a:lnSpc>
              <a:spcBef>
                <a:spcPts val="0"/>
              </a:spcBef>
              <a:defRPr sz="1700"/>
            </a:pPr>
            <a:r>
              <a:rPr sz="1800" dirty="0"/>
              <a:t>Youth Protection Training is the essential first step.  Don’t hit “send” on the application without it!</a:t>
            </a:r>
          </a:p>
          <a:p>
            <a:pPr>
              <a:lnSpc>
                <a:spcPct val="100000"/>
              </a:lnSpc>
              <a:spcBef>
                <a:spcPts val="0"/>
              </a:spcBef>
              <a:defRPr sz="1700"/>
            </a:pPr>
            <a:r>
              <a:rPr sz="1800" dirty="0"/>
              <a:t>Contact Margee if you have questions at </a:t>
            </a:r>
            <a:r>
              <a:rPr sz="1800" u="sng" dirty="0">
                <a:solidFill>
                  <a:srgbClr val="0563C1"/>
                </a:solidFill>
                <a:uFill>
                  <a:solidFill>
                    <a:srgbClr val="0563C1"/>
                  </a:solidFill>
                </a:uFill>
                <a:hlinkClick r:id="rId3"/>
              </a:rPr>
              <a:t>GM.MB.Dean@hotmail.com</a:t>
            </a:r>
            <a:r>
              <a:rPr sz="1800" dirty="0"/>
              <a:t>. </a:t>
            </a:r>
            <a:br>
              <a:rPr lang="en-US" sz="1800" dirty="0"/>
            </a:br>
            <a:endParaRPr lang="en-US" sz="1800" dirty="0"/>
          </a:p>
          <a:p>
            <a:pPr marL="0" indent="0">
              <a:lnSpc>
                <a:spcPct val="100000"/>
              </a:lnSpc>
              <a:spcBef>
                <a:spcPts val="0"/>
              </a:spcBef>
              <a:buNone/>
              <a:defRPr sz="1700"/>
            </a:pPr>
            <a:r>
              <a:rPr lang="en-US" sz="1800" b="1" i="1" dirty="0"/>
              <a:t>Did you know</a:t>
            </a:r>
            <a:r>
              <a:rPr lang="en-US" sz="1800" dirty="0"/>
              <a:t>:</a:t>
            </a:r>
          </a:p>
          <a:p>
            <a:pPr>
              <a:lnSpc>
                <a:spcPct val="100000"/>
              </a:lnSpc>
              <a:spcBef>
                <a:spcPts val="0"/>
              </a:spcBef>
              <a:defRPr sz="1700"/>
            </a:pPr>
            <a:r>
              <a:rPr lang="en-US" sz="1800" dirty="0"/>
              <a:t>The National Council does not limit the number of merit badges a youth may earn from one counselor, though a </a:t>
            </a:r>
            <a:r>
              <a:rPr lang="en-US" sz="1800" b="1" u="sng" dirty="0"/>
              <a:t>unit leader is permitted to do so</a:t>
            </a:r>
            <a:r>
              <a:rPr lang="en-US" sz="1800" dirty="0"/>
              <a:t>, as long as the same limit applies to all Scouts in the unit. Ideally, Scouts should work with a variety of adults. (GTA 7.0.0.3)</a:t>
            </a:r>
          </a:p>
          <a:p>
            <a:pPr>
              <a:lnSpc>
                <a:spcPct val="100000"/>
              </a:lnSpc>
              <a:spcBef>
                <a:spcPts val="0"/>
              </a:spcBef>
              <a:defRPr sz="1700"/>
            </a:pPr>
            <a:r>
              <a:rPr lang="en-US" sz="1800" dirty="0"/>
              <a:t>Partial Merit Badges have no expiration except the Scout’s 18th birthday. (GTA 7.0.3.3)</a:t>
            </a:r>
          </a:p>
          <a:p>
            <a:pPr>
              <a:lnSpc>
                <a:spcPct val="100000"/>
              </a:lnSpc>
              <a:spcBef>
                <a:spcPts val="0"/>
              </a:spcBef>
              <a:defRPr sz="1700"/>
            </a:pPr>
            <a:r>
              <a:rPr lang="en-US" sz="1800" dirty="0"/>
              <a:t>Due to the BSA policies related to Youth Protection and two-deep leadership, a merit badge counselor must have another adult present during all merit badge counseling sessions. However, the parent or legal guardian of the Scout may serve as the second adult. </a:t>
            </a:r>
            <a:r>
              <a:rPr lang="en-US" sz="1800" b="1" u="sng" dirty="0"/>
              <a:t>This parent or legal guardian does not have to be a registered leader</a:t>
            </a:r>
            <a:r>
              <a:rPr lang="en-US" sz="1800" dirty="0"/>
              <a:t>.</a:t>
            </a:r>
          </a:p>
          <a:p>
            <a:pPr>
              <a:lnSpc>
                <a:spcPct val="100000"/>
              </a:lnSpc>
              <a:spcBef>
                <a:spcPts val="0"/>
              </a:spcBef>
              <a:defRPr sz="1700"/>
            </a:pPr>
            <a:r>
              <a:rPr lang="en-US" sz="1800" dirty="0"/>
              <a:t>If the requirements for a merit badge differ between the merit badge pamphlet and the current edition of Scouts BSA Requirements, the requirements in the Scouts BSA Requirements book supersede all others. </a:t>
            </a:r>
          </a:p>
        </p:txBody>
      </p:sp>
      <p:pic>
        <p:nvPicPr>
          <p:cNvPr id="162" name="Picture 4" descr="Picture 4"/>
          <p:cNvPicPr>
            <a:picLocks noChangeAspect="1"/>
          </p:cNvPicPr>
          <p:nvPr/>
        </p:nvPicPr>
        <p:blipFill>
          <a:blip r:embed="rId4"/>
          <a:stretch>
            <a:fillRect/>
          </a:stretch>
        </p:blipFill>
        <p:spPr>
          <a:xfrm>
            <a:off x="10906125" y="740665"/>
            <a:ext cx="895350" cy="2733676"/>
          </a:xfrm>
          <a:prstGeom prst="rect">
            <a:avLst/>
          </a:prstGeom>
          <a:ln w="12700">
            <a:miter lim="400000"/>
          </a:ln>
        </p:spPr>
      </p:pic>
      <p:pic>
        <p:nvPicPr>
          <p:cNvPr id="163" name="Picture 5" descr="Picture 5"/>
          <p:cNvPicPr>
            <a:picLocks noChangeAspect="1"/>
          </p:cNvPicPr>
          <p:nvPr/>
        </p:nvPicPr>
        <p:blipFill>
          <a:blip r:embed="rId5"/>
          <a:stretch>
            <a:fillRect/>
          </a:stretch>
        </p:blipFill>
        <p:spPr>
          <a:xfrm>
            <a:off x="10906125" y="3474339"/>
            <a:ext cx="904875" cy="2714626"/>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xfrm>
            <a:off x="138093" y="-187823"/>
            <a:ext cx="7973866" cy="1097281"/>
          </a:xfrm>
          <a:prstGeom prst="rect">
            <a:avLst/>
          </a:prstGeom>
        </p:spPr>
        <p:txBody>
          <a:bodyPr>
            <a:normAutofit/>
          </a:bodyPr>
          <a:lstStyle/>
          <a:p>
            <a:r>
              <a:rPr b="1" dirty="0"/>
              <a:t>Training</a:t>
            </a:r>
            <a:r>
              <a:rPr lang="en-US" b="1" dirty="0"/>
              <a:t> </a:t>
            </a:r>
            <a:r>
              <a:rPr lang="en-US" sz="2200" b="1" dirty="0">
                <a:solidFill>
                  <a:schemeClr val="tx1"/>
                </a:solidFill>
              </a:rPr>
              <a:t>(</a:t>
            </a:r>
            <a:r>
              <a:rPr lang="en-US" sz="2200" b="1" dirty="0">
                <a:solidFill>
                  <a:schemeClr val="tx1"/>
                </a:solidFill>
                <a:hlinkClick r:id="rId2"/>
              </a:rPr>
              <a:t>https://www.ncacbsa.org/george-mason/training/</a:t>
            </a:r>
            <a:r>
              <a:rPr lang="en-US" sz="2200" b="1" dirty="0">
                <a:solidFill>
                  <a:schemeClr val="tx1"/>
                </a:solidFill>
              </a:rPr>
              <a:t>)</a:t>
            </a:r>
            <a:endParaRPr b="1" dirty="0">
              <a:solidFill>
                <a:schemeClr val="tx1"/>
              </a:solidFill>
            </a:endParaRPr>
          </a:p>
        </p:txBody>
      </p:sp>
      <p:pic>
        <p:nvPicPr>
          <p:cNvPr id="140" name="Picture 4" descr="Picture 4"/>
          <p:cNvPicPr>
            <a:picLocks noChangeAspect="1"/>
          </p:cNvPicPr>
          <p:nvPr/>
        </p:nvPicPr>
        <p:blipFill>
          <a:blip r:embed="rId3"/>
          <a:srcRect l="4616" r="15757"/>
          <a:stretch>
            <a:fillRect/>
          </a:stretch>
        </p:blipFill>
        <p:spPr>
          <a:xfrm>
            <a:off x="8051765" y="54038"/>
            <a:ext cx="4204434" cy="574963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lnTo>
                  <a:pt x="107" y="900"/>
                </a:lnTo>
                <a:cubicBezTo>
                  <a:pt x="36" y="1590"/>
                  <a:pt x="0" y="2290"/>
                  <a:pt x="0" y="2998"/>
                </a:cubicBezTo>
                <a:cubicBezTo>
                  <a:pt x="0" y="10781"/>
                  <a:pt x="4417" y="17615"/>
                  <a:pt x="11071" y="21490"/>
                </a:cubicBezTo>
                <a:lnTo>
                  <a:pt x="11271" y="21600"/>
                </a:lnTo>
                <a:lnTo>
                  <a:pt x="21600" y="21600"/>
                </a:lnTo>
                <a:lnTo>
                  <a:pt x="21600" y="0"/>
                </a:lnTo>
                <a:lnTo>
                  <a:pt x="224" y="0"/>
                </a:lnTo>
                <a:close/>
              </a:path>
            </a:pathLst>
          </a:custGeom>
          <a:ln w="12700">
            <a:miter lim="400000"/>
          </a:ln>
        </p:spPr>
      </p:pic>
      <p:sp>
        <p:nvSpPr>
          <p:cNvPr id="2" name="Content Placeholder 2">
            <a:extLst>
              <a:ext uri="{FF2B5EF4-FFF2-40B4-BE49-F238E27FC236}">
                <a16:creationId xmlns:a16="http://schemas.microsoft.com/office/drawing/2014/main" id="{0042770D-65FD-875A-7687-305719AAC6C1}"/>
              </a:ext>
            </a:extLst>
          </p:cNvPr>
          <p:cNvSpPr txBox="1">
            <a:spLocks/>
          </p:cNvSpPr>
          <p:nvPr/>
        </p:nvSpPr>
        <p:spPr>
          <a:xfrm>
            <a:off x="222977" y="707365"/>
            <a:ext cx="8588774" cy="5882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1pPr>
            <a:lvl2pPr marL="0" marR="0" indent="4572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2pPr>
            <a:lvl3pPr marL="0" marR="0" indent="9144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3pPr>
            <a:lvl4pPr marL="0" marR="0" indent="13716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4pPr>
            <a:lvl5pPr marL="0" marR="0" indent="18288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lvl="4" indent="0" hangingPunct="1">
              <a:lnSpc>
                <a:spcPct val="120000"/>
              </a:lnSpc>
              <a:spcBef>
                <a:spcPts val="0"/>
              </a:spcBef>
              <a:defRPr sz="3600"/>
            </a:pPr>
            <a:endParaRPr lang="en-US" sz="1000" b="1" dirty="0">
              <a:solidFill>
                <a:schemeClr val="tx1"/>
              </a:solidFill>
            </a:endParaRPr>
          </a:p>
        </p:txBody>
      </p:sp>
      <p:sp>
        <p:nvSpPr>
          <p:cNvPr id="7" name="Rectangle 5">
            <a:extLst>
              <a:ext uri="{FF2B5EF4-FFF2-40B4-BE49-F238E27FC236}">
                <a16:creationId xmlns:a16="http://schemas.microsoft.com/office/drawing/2014/main" id="{617A6071-4100-68B7-4402-77AE0C7737AB}"/>
              </a:ext>
            </a:extLst>
          </p:cNvPr>
          <p:cNvSpPr>
            <a:spLocks noChangeArrowheads="1"/>
          </p:cNvSpPr>
          <p:nvPr/>
        </p:nvSpPr>
        <p:spPr bwMode="auto">
          <a:xfrm>
            <a:off x="0" y="-184666"/>
            <a:ext cx="248786"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00374C88-8FF2-86A2-41C5-01CE209C0D9B}"/>
              </a:ext>
            </a:extLst>
          </p:cNvPr>
          <p:cNvSpPr txBox="1"/>
          <p:nvPr/>
        </p:nvSpPr>
        <p:spPr>
          <a:xfrm>
            <a:off x="460119" y="610728"/>
            <a:ext cx="7591646" cy="57983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nSpc>
                <a:spcPct val="107000"/>
              </a:lnSpc>
              <a:spcBef>
                <a:spcPts val="0"/>
              </a:spcBef>
              <a:spcAft>
                <a:spcPts val="0"/>
              </a:spcAft>
              <a:buSzPts val="1000"/>
              <a:tabLst>
                <a:tab pos="457200" algn="l"/>
              </a:tabLst>
            </a:pPr>
            <a:r>
              <a:rPr lang="en-US" sz="11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Back Country Outdoor Leadership Skills (BCOLS)</a:t>
            </a:r>
            <a:endParaRPr lang="en-US" sz="1100" dirty="0">
              <a:solidFill>
                <a:srgbClr val="7A7A7A"/>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000"/>
              <a:tabLst>
                <a:tab pos="685800" algn="l"/>
              </a:tabLs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03/23/24 &amp; 04/27/24-04/28/24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000"/>
              <a:tabLst>
                <a:tab pos="685800" algn="l"/>
              </a:tabLs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10/05/24 &amp; 11/02/24-11/03/24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457200" algn="l"/>
              </a:tabLst>
            </a:pPr>
            <a:endPar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457200" algn="l"/>
              </a:tabLs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Climbing Level 1 Instructor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April 20-21 at</a:t>
            </a:r>
            <a:r>
              <a:rPr lang="en-US" sz="1000" u="sng" dirty="0">
                <a:solidFill>
                  <a:srgbClr val="000000"/>
                </a:solidFill>
                <a:effectLst/>
                <a:latin typeface="Verdana" panose="020B0604030504040204" pitchFamily="34" charset="0"/>
                <a:ea typeface="Calibri" panose="020F0502020204030204" pitchFamily="34" charset="0"/>
                <a:cs typeface="Arial" panose="020B0604020202020204" pitchFamily="34" charset="0"/>
                <a:hlinkClick r:id="rId4" action="ppaction://hlinkfile"/>
              </a:rPr>
              <a:t> </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4" action="ppaction://hlinkfile"/>
              </a:rPr>
              <a:t>Great Falls Park</a:t>
            </a: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7:30 AM to 5:00 PM.</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5"/>
              </a:rPr>
              <a:t> Logistics memo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April 27-28 at</a:t>
            </a:r>
            <a:r>
              <a:rPr lang="en-US" sz="1000" u="sng" dirty="0">
                <a:solidFill>
                  <a:srgbClr val="000000"/>
                </a:solidFill>
                <a:effectLst/>
                <a:latin typeface="Verdana" panose="020B0604030504040204" pitchFamily="34" charset="0"/>
                <a:ea typeface="Calibri" panose="020F0502020204030204" pitchFamily="34" charset="0"/>
                <a:cs typeface="Arial" panose="020B0604020202020204" pitchFamily="34" charset="0"/>
                <a:hlinkClick r:id="rId6" action="ppaction://hlinkfile"/>
              </a:rPr>
              <a:t> </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7" action="ppaction://hlinkfile"/>
              </a:rPr>
              <a:t>Carderock Rec Area</a:t>
            </a: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8:00 AM to 5:00 PM.</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8"/>
              </a:rPr>
              <a:t> Logistics memo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June 15-16 at</a:t>
            </a:r>
            <a:r>
              <a:rPr lang="en-US" sz="1000" u="sng" dirty="0">
                <a:solidFill>
                  <a:srgbClr val="000000"/>
                </a:solidFill>
                <a:effectLst/>
                <a:latin typeface="Verdana" panose="020B0604030504040204" pitchFamily="34" charset="0"/>
                <a:ea typeface="Calibri" panose="020F0502020204030204" pitchFamily="34" charset="0"/>
                <a:cs typeface="Arial" panose="020B0604020202020204" pitchFamily="34" charset="0"/>
                <a:hlinkClick r:id="rId4" action="ppaction://hlinkfile"/>
              </a:rPr>
              <a:t> </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4" action="ppaction://hlinkfile"/>
              </a:rPr>
              <a:t>Great Falls Park</a:t>
            </a: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7:30 AM to 5:00 PM.</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9"/>
              </a:rPr>
              <a:t> Logistics memo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Sept 7-8 at</a:t>
            </a:r>
            <a:r>
              <a:rPr lang="en-US" sz="1000" u="sng" dirty="0">
                <a:solidFill>
                  <a:srgbClr val="000000"/>
                </a:solidFill>
                <a:effectLst/>
                <a:latin typeface="Verdana" panose="020B0604030504040204" pitchFamily="34" charset="0"/>
                <a:ea typeface="Calibri" panose="020F0502020204030204" pitchFamily="34" charset="0"/>
                <a:cs typeface="Arial" panose="020B0604020202020204" pitchFamily="34" charset="0"/>
                <a:hlinkClick r:id="rId4" action="ppaction://hlinkfile"/>
              </a:rPr>
              <a:t> </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4" action="ppaction://hlinkfile"/>
              </a:rPr>
              <a:t>Great Falls Park</a:t>
            </a: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7:30 AM to 5:00 PM.</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10"/>
              </a:rPr>
              <a:t> Logistics memo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Sept 21-22 at</a:t>
            </a:r>
            <a:r>
              <a:rPr lang="en-US" sz="1000" u="sng" dirty="0">
                <a:solidFill>
                  <a:srgbClr val="000000"/>
                </a:solidFill>
                <a:effectLst/>
                <a:latin typeface="Verdana" panose="020B0604030504040204" pitchFamily="34" charset="0"/>
                <a:ea typeface="Calibri" panose="020F0502020204030204" pitchFamily="34" charset="0"/>
                <a:cs typeface="Arial" panose="020B0604020202020204" pitchFamily="34" charset="0"/>
                <a:hlinkClick r:id="rId6" action="ppaction://hlinkfile"/>
              </a:rPr>
              <a:t> </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6" action="ppaction://hlinkfile"/>
              </a:rPr>
              <a:t>Sugarloaf Mountain</a:t>
            </a: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8:15 AM to 5:00 PM.</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11"/>
              </a:rPr>
              <a:t> Logistics memo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457200" algn="l"/>
              </a:tabLst>
            </a:pPr>
            <a:endPar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0"/>
              </a:spcAft>
              <a:tabLst>
                <a:tab pos="457200" algn="l"/>
              </a:tabLs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Mental Health First Aid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https://www.fairfaxcounty.gov/hscode/ereg/Registration.aspx?groupID=47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NYLT </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13"/>
              </a:rPr>
              <a:t>https://www.ncacbsa.org/national-youth-leadership-training/</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  2</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  06/16/24-06/21/24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24.3:  06/23/24-06/28/24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24.4:  07/28/24-08/02/24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24.5:  07/28/24-08/02/24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Registration is open. Some seats are still available. There may be a wait list.</a:t>
            </a:r>
          </a:p>
          <a:p>
            <a:pPr marR="0" lvl="0">
              <a:lnSpc>
                <a:spcPct val="107000"/>
              </a:lnSpc>
              <a:spcBef>
                <a:spcPts val="0"/>
              </a:spcBef>
              <a:spcAft>
                <a:spcPts val="0"/>
              </a:spcAft>
            </a:pPr>
            <a:endPar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Trainer’s Edge</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09/10/24</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12/07/24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Wilderness First Aid (N02) </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14"/>
              </a:rPr>
              <a:t>https://scoutingevent.com/082-WFASpring2024</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02/24/24 – 02/25/24 – Camp Snyder</a:t>
            </a:r>
          </a:p>
          <a:p>
            <a:pPr marR="0" lvl="0">
              <a:lnSpc>
                <a:spcPct val="107000"/>
              </a:lnSpc>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  03/23/24 – 03/24/24 – Camp Snyder</a:t>
            </a: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04/27/24 – 04/28/24 – Camp Snyder</a:t>
            </a:r>
          </a:p>
          <a:p>
            <a:pPr marR="0" lvl="0">
              <a:lnSpc>
                <a:spcPct val="107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Wood Badge (A90)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https://www.ncacbsa.org/wood-badge/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6858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04/12/24 – 04/14/24 &amp; 05/04/24 – 05/05/24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6858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10/14/24 – 10/15/24 &amp; 10/05/24 – 10/06/24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1B45-EE0C-409A-B547-13E58D36B4B4}"/>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sp>
        <p:nvSpPr>
          <p:cNvPr id="6" name="Text Placeholder 5">
            <a:extLst>
              <a:ext uri="{FF2B5EF4-FFF2-40B4-BE49-F238E27FC236}">
                <a16:creationId xmlns:a16="http://schemas.microsoft.com/office/drawing/2014/main" id="{CD31A3F2-6C95-C6CE-C3EC-C8EAFF70F67D}"/>
              </a:ext>
            </a:extLst>
          </p:cNvPr>
          <p:cNvSpPr>
            <a:spLocks noGrp="1"/>
          </p:cNvSpPr>
          <p:nvPr>
            <p:ph type="body" idx="1"/>
          </p:nvPr>
        </p:nvSpPr>
        <p:spPr>
          <a:xfrm>
            <a:off x="3093991" y="459649"/>
            <a:ext cx="8858907" cy="6668937"/>
          </a:xfrm>
        </p:spPr>
        <p:txBody>
          <a:bodyPr>
            <a:noAutofit/>
          </a:bodyPr>
          <a:lstStyle/>
          <a:p>
            <a:pPr marL="342900" marR="0" lvl="0" indent="-342900">
              <a:lnSpc>
                <a:spcPct val="107000"/>
              </a:lnSpc>
              <a:spcBef>
                <a:spcPts val="0"/>
              </a:spcBef>
              <a:spcAft>
                <a:spcPts val="0"/>
              </a:spcAft>
              <a:buFont typeface="Arial" panose="020B0604020202020204" pitchFamily="34" charset="0"/>
              <a:buChar char="•"/>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GM High Adventure / Brian 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Members of the High Adventure Committee are available to assist units in planning and training for their upcoming high adventure trips – Contact </a:t>
            </a:r>
            <a:r>
              <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Brian Heath</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more information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Important notes for this month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Registration for BSA’s high adventure bases - https://www.scouting.org/outdooradventures/open4adventure/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2024 treks – Most BSA High Adventure bases still have availability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2025 treks – Registration for all high adventure bases are now open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effectLst/>
                <a:latin typeface="Calibri Light" panose="020F0302020204030204" pitchFamily="34" charset="0"/>
                <a:ea typeface="Times New Roman" panose="02020603050405020304" pitchFamily="18" charset="0"/>
                <a:cs typeface="Times New Roman" panose="02020603050405020304" pitchFamily="18" charset="0"/>
              </a:rPr>
              <a:t>2024 National High Adventure Base Scholarships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685800" algn="l"/>
                <a:tab pos="1600200" algn="l"/>
              </a:tabLs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SUMMIT: Submit by 3/31/24. Go </a:t>
            </a:r>
            <a:r>
              <a:rPr lang="en-US" sz="1600" u="none" strike="noStrike"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hlinkClick r:id="rId4"/>
              </a:rPr>
              <a:t>here</a:t>
            </a:r>
            <a:r>
              <a:rPr lang="en-US" sz="1600" u="none" strike="noStrike" dirty="0">
                <a:solidFill>
                  <a:srgbClr val="0563C1"/>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for the application.</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685800" algn="l"/>
                <a:tab pos="1600200" algn="l"/>
              </a:tabLs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The deadlines for all other bases have already passed.</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NCAC-Organized High Adventure Trips - 2024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Lenhok’sin – James River Canoeing Trek - July 7-13, 2024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Crew of 6-12 - $475 per participant – 5 slots remaining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Registration: </a:t>
            </a:r>
            <a:r>
              <a:rPr lang="en-US" sz="1600" u="sng" dirty="0">
                <a:solidFill>
                  <a:srgbClr val="0563C1"/>
                </a:solidFill>
                <a:effectLst/>
                <a:latin typeface="Calibri Light" panose="020F0302020204030204" pitchFamily="34" charset="0"/>
                <a:ea typeface="Times New Roman" panose="02020603050405020304" pitchFamily="18" charset="0"/>
                <a:cs typeface="Times New Roman" panose="02020603050405020304" pitchFamily="18" charset="0"/>
                <a:hlinkClick r:id="rId5"/>
              </a:rPr>
              <a:t>https://scoutingevent.com/082-75664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For more information, e-mail </a:t>
            </a:r>
            <a:r>
              <a:rPr lang="en-US" sz="16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6"/>
              </a:rPr>
              <a:t>highadventure@ncacbsa.org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685800" algn="l"/>
                <a:tab pos="1143000" algn="l"/>
              </a:tabLs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Wind River Range, WY: 06/22 to 06/30/24 – Registration is Full</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NCAC-sponsored trips for Philmont, Northern Tier &amp; Sea Base are already full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Adventure Preparation Training - Open to all NCAC Scouts &amp; adults that are participating in HA trips in the next few years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Philmont 2024 Sessions: IIIa – 03/24/24 (virtual); </a:t>
            </a:r>
            <a:r>
              <a:rPr lang="en-US" sz="16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IIIb</a:t>
            </a: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 04/06/24 (in-person)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Philmont Advisor Hikes: Sat 3/09/24 &amp; Sun 3/17/24, 8:00am – Catoctin Mt Park, Thurmont, MD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Northern Tier: Sat, 04/06/24 (in-person); Sat, 04/20/24 (virtual)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Sea Base Session: TBD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FB47561B-52C9-4F94-AC17-0B8495C9642E}"/>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Feb 2024</a:t>
            </a:r>
          </a:p>
        </p:txBody>
      </p:sp>
      <p:pic>
        <p:nvPicPr>
          <p:cNvPr id="3" name="Picture 2">
            <a:extLst>
              <a:ext uri="{FF2B5EF4-FFF2-40B4-BE49-F238E27FC236}">
                <a16:creationId xmlns:a16="http://schemas.microsoft.com/office/drawing/2014/main" id="{7428E01A-EEFA-63FA-1510-3EC662CAA19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Tree>
    <p:extLst>
      <p:ext uri="{BB962C8B-B14F-4D97-AF65-F5344CB8AC3E}">
        <p14:creationId xmlns:p14="http://schemas.microsoft.com/office/powerpoint/2010/main" val="16039249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FB6EF1-4FB9-84FB-000E-FCE5E0F092A9}"/>
              </a:ext>
            </a:extLst>
          </p:cNvPr>
          <p:cNvSpPr>
            <a:spLocks noGrp="1"/>
          </p:cNvSpPr>
          <p:nvPr>
            <p:ph type="body" idx="1"/>
          </p:nvPr>
        </p:nvSpPr>
        <p:spPr>
          <a:xfrm>
            <a:off x="3453858" y="481028"/>
            <a:ext cx="8385111" cy="6189482"/>
          </a:xfrm>
        </p:spPr>
        <p:txBody>
          <a:bodyPr>
            <a:noAutofit/>
          </a:bodyPr>
          <a:lstStyle/>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Training</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5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2"/>
              </a:rPr>
              <a:t>Back Country Outdoor Leadership Skills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5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Maryland session, Spring 2024: 03/02/24 (classroom), 04/27-28 (overnight), </a:t>
            </a:r>
            <a:r>
              <a:rPr lang="en-US" sz="15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https://scoutingevent.com/082-79025-191979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5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Virginia session, Fall 2024: 9/21/2024 (classroom), 10/19-20 (overnight)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5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Paddle Craft Safety Training Sessions (2024): May 18-19, June 1-2, August 24-25, September 7-8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Council Plans for More Big High Adventure Trips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5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Summer 2024 - Backpacking in Wind River Range, WY - FULL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5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Summer 2025 - Backpacking in Sawtooth Mountains, ID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5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June 21-29, 2025 - $1,165 per person – Ask for details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5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Looking for more ideas and volunteers to plan the trips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High Adventure Base Quick Links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5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Philmont:</a:t>
            </a:r>
            <a:r>
              <a:rPr lang="en-US" sz="1500"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5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https://www.philmontscoutranch.org/register/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5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Northern Tier: </a:t>
            </a:r>
            <a:r>
              <a:rPr lang="en-US" sz="15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5"/>
              </a:rPr>
              <a:t>https://www.ntier.org/provisional-scout-connections/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5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Sea Base:</a:t>
            </a:r>
            <a:r>
              <a:rPr lang="en-US" sz="1500"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5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6"/>
              </a:rPr>
              <a:t>https://www.bsaseabase.org/scouts/scout-connections/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5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Summit:</a:t>
            </a:r>
            <a:r>
              <a:rPr lang="en-US" sz="1500"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5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7"/>
              </a:rPr>
              <a:t>https://www.summitbsa.org/registration/scoutconnections/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High Adventure Bases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5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Adirondack High Adventure Area: </a:t>
            </a:r>
            <a:r>
              <a:rPr lang="en-US" sz="15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8"/>
              </a:rPr>
              <a:t>https://public.3.basecamp.com/p/hLgsVbk7Suju6cuDzQQJaEn4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5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Maine High Adventure Area: </a:t>
            </a:r>
            <a:r>
              <a:rPr lang="en-US" sz="15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9"/>
              </a:rPr>
              <a:t>https://www.mainehighadventure.org/</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5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Montana Outdoor High Adventure Base: </a:t>
            </a:r>
            <a:r>
              <a:rPr lang="en-US" sz="15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10"/>
              </a:rPr>
              <a:t>https://montanabsa.org/camps/high-adventure/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useful links for high adventure information and opportunities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5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NCAC High Adventure website - </a:t>
            </a:r>
            <a:r>
              <a:rPr lang="en-US" sz="15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11"/>
              </a:rPr>
              <a:t>https://www.ncacbsa.org/high-adventure/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1143000" algn="l"/>
              </a:tabLst>
            </a:pPr>
            <a:r>
              <a:rPr lang="en-US" sz="15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List of units with available slots in their upcoming high adventure trips - </a:t>
            </a:r>
            <a:r>
              <a:rPr lang="en-US" sz="15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12"/>
              </a:rPr>
              <a:t>https://public.3.basecamp.com/p/xWpkdrKHKAA9pCzwmHMNdbWb</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99F1E660-4C26-98FE-F42C-46ACAB6E4A9D}"/>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pic>
        <p:nvPicPr>
          <p:cNvPr id="5" name="Picture 4">
            <a:extLst>
              <a:ext uri="{FF2B5EF4-FFF2-40B4-BE49-F238E27FC236}">
                <a16:creationId xmlns:a16="http://schemas.microsoft.com/office/drawing/2014/main" id="{DBA81C11-A72B-1480-4AA7-4BEE19075BBC}"/>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
        <p:nvSpPr>
          <p:cNvPr id="6" name="Title 1">
            <a:extLst>
              <a:ext uri="{FF2B5EF4-FFF2-40B4-BE49-F238E27FC236}">
                <a16:creationId xmlns:a16="http://schemas.microsoft.com/office/drawing/2014/main" id="{C0D4F39A-7A36-2A78-9150-D26D6F948F42}"/>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Feb 2024 (cont.)</a:t>
            </a:r>
          </a:p>
        </p:txBody>
      </p:sp>
    </p:spTree>
    <p:extLst>
      <p:ext uri="{BB962C8B-B14F-4D97-AF65-F5344CB8AC3E}">
        <p14:creationId xmlns:p14="http://schemas.microsoft.com/office/powerpoint/2010/main" val="317939510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B3B2-30D6-7F35-2D15-590CF3845E42}"/>
              </a:ext>
            </a:extLst>
          </p:cNvPr>
          <p:cNvSpPr>
            <a:spLocks noGrp="1"/>
          </p:cNvSpPr>
          <p:nvPr>
            <p:ph type="title"/>
          </p:nvPr>
        </p:nvSpPr>
        <p:spPr>
          <a:xfrm>
            <a:off x="838201" y="743447"/>
            <a:ext cx="3597320" cy="3692028"/>
          </a:xfrm>
          <a:noFill/>
        </p:spPr>
        <p:txBody>
          <a:bodyPr vert="horz" lIns="91440" tIns="45720" rIns="91440" bIns="45720" rtlCol="0" anchor="b">
            <a:normAutofit/>
          </a:bodyPr>
          <a:lstStyle/>
          <a:p>
            <a:pPr>
              <a:spcBef>
                <a:spcPct val="0"/>
              </a:spcBef>
            </a:pPr>
            <a:r>
              <a:rPr lang="en-US" sz="5200" b="1" kern="1200" dirty="0">
                <a:solidFill>
                  <a:schemeClr val="tx1"/>
                </a:solidFill>
                <a:latin typeface="+mj-lt"/>
                <a:ea typeface="+mj-ea"/>
                <a:cs typeface="+mj-cs"/>
              </a:rPr>
              <a:t>Pledge</a:t>
            </a:r>
          </a:p>
        </p:txBody>
      </p:sp>
      <p:pic>
        <p:nvPicPr>
          <p:cNvPr id="5" name="Picture 4">
            <a:extLst>
              <a:ext uri="{FF2B5EF4-FFF2-40B4-BE49-F238E27FC236}">
                <a16:creationId xmlns:a16="http://schemas.microsoft.com/office/drawing/2014/main" id="{C069EEA5-4EDE-2A18-9827-DD8C097618CD}"/>
              </a:ext>
            </a:extLst>
          </p:cNvPr>
          <p:cNvPicPr>
            <a:picLocks noChangeAspect="1"/>
          </p:cNvPicPr>
          <p:nvPr/>
        </p:nvPicPr>
        <p:blipFill rotWithShape="1">
          <a:blip r:embed="rId2"/>
          <a:srcRect l="7310" r="7144" b="-1"/>
          <a:stretch/>
        </p:blipFill>
        <p:spPr>
          <a:xfrm>
            <a:off x="5170507" y="484633"/>
            <a:ext cx="6542215" cy="5888736"/>
          </a:xfrm>
          <a:prstGeom prst="rect">
            <a:avLst/>
          </a:prstGeom>
        </p:spPr>
      </p:pic>
    </p:spTree>
    <p:extLst>
      <p:ext uri="{BB962C8B-B14F-4D97-AF65-F5344CB8AC3E}">
        <p14:creationId xmlns:p14="http://schemas.microsoft.com/office/powerpoint/2010/main" val="26431878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xfrm>
            <a:off x="838200" y="365125"/>
            <a:ext cx="10515600" cy="1325563"/>
          </a:xfrm>
          <a:prstGeom prst="rect">
            <a:avLst/>
          </a:prstGeom>
        </p:spPr>
        <p:txBody>
          <a:bodyPr/>
          <a:lstStyle/>
          <a:p>
            <a:r>
              <a:rPr b="1" dirty="0"/>
              <a:t>Shooting Sports</a:t>
            </a:r>
          </a:p>
        </p:txBody>
      </p:sp>
      <p:sp>
        <p:nvSpPr>
          <p:cNvPr id="150" name="Content Placeholder 2"/>
          <p:cNvSpPr txBox="1">
            <a:spLocks noGrp="1"/>
          </p:cNvSpPr>
          <p:nvPr>
            <p:ph type="body" idx="1"/>
          </p:nvPr>
        </p:nvSpPr>
        <p:spPr>
          <a:xfrm>
            <a:off x="838200" y="1379629"/>
            <a:ext cx="10515600" cy="4351338"/>
          </a:xfrm>
          <a:prstGeom prst="rect">
            <a:avLst/>
          </a:prstGeom>
        </p:spPr>
        <p:txBody>
          <a:bodyPr>
            <a:normAutofit/>
          </a:bodyPr>
          <a:lstStyle/>
          <a:p>
            <a:pPr>
              <a:lnSpc>
                <a:spcPct val="81000"/>
              </a:lnSpc>
            </a:pPr>
            <a:r>
              <a:rPr dirty="0"/>
              <a:t>Requests for Shooting Events – Lead Time!</a:t>
            </a:r>
          </a:p>
          <a:p>
            <a:pPr marL="685800" lvl="1" indent="-228600">
              <a:lnSpc>
                <a:spcPct val="81000"/>
              </a:lnSpc>
              <a:spcBef>
                <a:spcPts val="500"/>
              </a:spcBef>
              <a:defRPr sz="2400"/>
            </a:pPr>
            <a:r>
              <a:rPr dirty="0"/>
              <a:t>50+ scouts - 6mos</a:t>
            </a:r>
          </a:p>
          <a:p>
            <a:pPr marL="685800" lvl="1" indent="-228600">
              <a:lnSpc>
                <a:spcPct val="81000"/>
              </a:lnSpc>
              <a:spcBef>
                <a:spcPts val="500"/>
              </a:spcBef>
              <a:defRPr sz="2400"/>
            </a:pPr>
            <a:r>
              <a:rPr dirty="0"/>
              <a:t>Less than 50 scouts -  3mos</a:t>
            </a:r>
          </a:p>
          <a:p>
            <a:pPr>
              <a:lnSpc>
                <a:spcPct val="81000"/>
              </a:lnSpc>
            </a:pPr>
            <a:r>
              <a:rPr dirty="0"/>
              <a:t>Shooting on private land: </a:t>
            </a:r>
          </a:p>
          <a:p>
            <a:pPr marL="685800" lvl="1" indent="-228600">
              <a:lnSpc>
                <a:spcPct val="81000"/>
              </a:lnSpc>
              <a:spcBef>
                <a:spcPts val="500"/>
              </a:spcBef>
              <a:defRPr sz="2400"/>
            </a:pPr>
            <a:r>
              <a:rPr dirty="0"/>
              <a:t>Requirements</a:t>
            </a:r>
          </a:p>
          <a:p>
            <a:pPr marL="685800" lvl="1" indent="-228600">
              <a:lnSpc>
                <a:spcPct val="81000"/>
              </a:lnSpc>
              <a:spcBef>
                <a:spcPts val="500"/>
              </a:spcBef>
              <a:defRPr sz="2400"/>
            </a:pPr>
            <a:r>
              <a:rPr dirty="0"/>
              <a:t>Permissions/protocols</a:t>
            </a:r>
          </a:p>
          <a:p>
            <a:pPr>
              <a:lnSpc>
                <a:spcPct val="81000"/>
              </a:lnSpc>
            </a:pPr>
            <a:r>
              <a:rPr dirty="0"/>
              <a:t>Shooting Sports </a:t>
            </a:r>
            <a:r>
              <a:rPr u="sng" dirty="0">
                <a:solidFill>
                  <a:srgbClr val="0563C1"/>
                </a:solidFill>
                <a:uFill>
                  <a:solidFill>
                    <a:srgbClr val="0563C1"/>
                  </a:solidFill>
                </a:uFill>
                <a:hlinkClick r:id="rId2"/>
              </a:rPr>
              <a:t>web page</a:t>
            </a:r>
            <a:endParaRPr dirty="0">
              <a:solidFill>
                <a:srgbClr val="002060"/>
              </a:solidFill>
            </a:endParaRPr>
          </a:p>
          <a:p>
            <a:pPr>
              <a:lnSpc>
                <a:spcPct val="81000"/>
              </a:lnSpc>
            </a:pPr>
            <a:r>
              <a:rPr dirty="0"/>
              <a:t>Shooting Sports Instructor Classes:</a:t>
            </a:r>
          </a:p>
          <a:p>
            <a:pPr marL="685800" lvl="1" indent="-228600">
              <a:lnSpc>
                <a:spcPct val="81000"/>
              </a:lnSpc>
              <a:spcBef>
                <a:spcPts val="500"/>
              </a:spcBef>
              <a:defRPr sz="2400">
                <a:solidFill>
                  <a:srgbClr val="002060"/>
                </a:solidFill>
              </a:defRPr>
            </a:pPr>
            <a:r>
              <a:rPr u="sng" dirty="0">
                <a:solidFill>
                  <a:srgbClr val="0563C1"/>
                </a:solidFill>
                <a:uFill>
                  <a:solidFill>
                    <a:srgbClr val="0563C1"/>
                  </a:solidFill>
                </a:uFill>
                <a:hlinkClick r:id="rId3"/>
              </a:rPr>
              <a:t>Rifle/Shotgun</a:t>
            </a:r>
            <a:r>
              <a:rPr dirty="0">
                <a:hlinkClick r:id="rId3"/>
              </a:rPr>
              <a:t>  </a:t>
            </a:r>
            <a:r>
              <a:rPr lang="en-US" dirty="0">
                <a:hlinkClick r:id="rId3"/>
              </a:rPr>
              <a:t>- 02/24/24, 04/27/24, 07/20/24, 08/24/24</a:t>
            </a:r>
            <a:r>
              <a:rPr dirty="0">
                <a:hlinkClick r:id="rId3"/>
              </a:rPr>
              <a:t>     </a:t>
            </a:r>
            <a:endParaRPr dirty="0"/>
          </a:p>
          <a:p>
            <a:pPr marL="685800" lvl="1" indent="-228600">
              <a:lnSpc>
                <a:spcPct val="81000"/>
              </a:lnSpc>
              <a:spcBef>
                <a:spcPts val="500"/>
              </a:spcBef>
              <a:defRPr sz="2400">
                <a:solidFill>
                  <a:srgbClr val="002060"/>
                </a:solidFill>
              </a:defRPr>
            </a:pPr>
            <a:r>
              <a:rPr u="sng" dirty="0">
                <a:solidFill>
                  <a:srgbClr val="2409ED"/>
                </a:solidFill>
                <a:uFill>
                  <a:solidFill>
                    <a:srgbClr val="0563C1"/>
                  </a:solidFill>
                </a:uFill>
                <a:hlinkClick r:id="rId3">
                  <a:extLst>
                    <a:ext uri="{A12FA001-AC4F-418D-AE19-62706E023703}">
                      <ahyp:hlinkClr xmlns:ahyp="http://schemas.microsoft.com/office/drawing/2018/hyperlinkcolor" val="tx"/>
                    </a:ext>
                  </a:extLst>
                </a:hlinkClick>
              </a:rPr>
              <a:t>Archery</a:t>
            </a:r>
            <a:r>
              <a:rPr lang="en-US" u="sng" dirty="0">
                <a:solidFill>
                  <a:srgbClr val="2409ED"/>
                </a:solidFill>
                <a:uFill>
                  <a:solidFill>
                    <a:srgbClr val="0563C1"/>
                  </a:solidFill>
                </a:uFill>
              </a:rPr>
              <a:t> – 02/24/24, 03/18/24</a:t>
            </a:r>
            <a:endParaRPr dirty="0">
              <a:solidFill>
                <a:srgbClr val="2409ED"/>
              </a:solidFill>
            </a:endParaRPr>
          </a:p>
        </p:txBody>
      </p:sp>
      <p:pic>
        <p:nvPicPr>
          <p:cNvPr id="151" name="Picture 3" descr="Picture 3"/>
          <p:cNvPicPr>
            <a:picLocks noChangeAspect="1"/>
          </p:cNvPicPr>
          <p:nvPr/>
        </p:nvPicPr>
        <p:blipFill>
          <a:blip r:embed="rId4"/>
          <a:stretch>
            <a:fillRect/>
          </a:stretch>
        </p:blipFill>
        <p:spPr>
          <a:xfrm>
            <a:off x="7449014" y="814852"/>
            <a:ext cx="4138962" cy="2605510"/>
          </a:xfrm>
          <a:prstGeom prst="rect">
            <a:avLst/>
          </a:prstGeom>
          <a:ln w="12700">
            <a:miter lim="400000"/>
          </a:ln>
        </p:spPr>
      </p:pic>
      <p:pic>
        <p:nvPicPr>
          <p:cNvPr id="152" name="Picture 5" descr="Picture 5"/>
          <p:cNvPicPr>
            <a:picLocks noChangeAspect="1"/>
          </p:cNvPicPr>
          <p:nvPr/>
        </p:nvPicPr>
        <p:blipFill>
          <a:blip r:embed="rId5"/>
          <a:stretch>
            <a:fillRect/>
          </a:stretch>
        </p:blipFill>
        <p:spPr>
          <a:xfrm>
            <a:off x="9199756" y="3555298"/>
            <a:ext cx="2690813" cy="2315208"/>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DA58-5366-C787-E101-5D6341805E84}"/>
              </a:ext>
            </a:extLst>
          </p:cNvPr>
          <p:cNvSpPr>
            <a:spLocks noGrp="1"/>
          </p:cNvSpPr>
          <p:nvPr>
            <p:ph type="title"/>
          </p:nvPr>
        </p:nvSpPr>
        <p:spPr/>
        <p:txBody>
          <a:bodyPr/>
          <a:lstStyle/>
          <a:p>
            <a:r>
              <a:rPr lang="en-US" b="1" dirty="0">
                <a:solidFill>
                  <a:schemeClr val="tx1"/>
                </a:solidFill>
              </a:rPr>
              <a:t>Order of the Arrow</a:t>
            </a:r>
          </a:p>
        </p:txBody>
      </p:sp>
      <p:sp>
        <p:nvSpPr>
          <p:cNvPr id="3" name="Text Placeholder 2">
            <a:extLst>
              <a:ext uri="{FF2B5EF4-FFF2-40B4-BE49-F238E27FC236}">
                <a16:creationId xmlns:a16="http://schemas.microsoft.com/office/drawing/2014/main" id="{1EE04DEF-0CEB-23AE-0F10-6D74CD4E9750}"/>
              </a:ext>
            </a:extLst>
          </p:cNvPr>
          <p:cNvSpPr>
            <a:spLocks noGrp="1"/>
          </p:cNvSpPr>
          <p:nvPr>
            <p:ph type="body" idx="1"/>
          </p:nvPr>
        </p:nvSpPr>
        <p:spPr>
          <a:xfrm>
            <a:off x="838200" y="1472538"/>
            <a:ext cx="10515600" cy="5292156"/>
          </a:xfrm>
        </p:spPr>
        <p:txBody>
          <a:bodyPr>
            <a:normAutofit fontScale="70000" lnSpcReduction="20000"/>
          </a:bodyPr>
          <a:lstStyle/>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Brian Fleck is Chapter Advisor.</a:t>
            </a:r>
          </a:p>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2024 Dues can be paid online:  </a:t>
            </a:r>
            <a:r>
              <a:rPr lang="en-US" sz="2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https://wipit470.org/dues.html</a:t>
            </a:r>
            <a:r>
              <a:rPr lang="en-US" sz="2900" dirty="0">
                <a:effectLst/>
                <a:latin typeface="Calibri" panose="020F0502020204030204" pitchFamily="34" charset="0"/>
                <a:ea typeface="Calibri" panose="020F0502020204030204" pitchFamily="34" charset="0"/>
                <a:cs typeface="Times New Roman" panose="02020603050405020304" pitchFamily="18" charset="0"/>
              </a:rPr>
              <a:t> </a:t>
            </a:r>
          </a:p>
          <a:p>
            <a:pPr marL="233363" marR="0" lvl="1" indent="-233363">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The Amangamek-Wipit Lodge will be sending a contingent to the one-and-only National Order of the Arrow Conference (NOAC) next summer and we want you to join us! Registration is now open! Follow the directions below to register for the one and only 2024 National Order of the Arrow Conference (NOAC) at the University of Colorado at Boulder.   Here are the steps to register for this once-in-a-lifetime opportunity! </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Step 1: </a:t>
            </a:r>
            <a:r>
              <a:rPr lang="en-US" sz="2900" u="sng" dirty="0">
                <a:solidFill>
                  <a:srgbClr val="000000"/>
                </a:solidFill>
                <a:effectLst/>
                <a:latin typeface="Calibri" panose="020F0502020204030204" pitchFamily="34" charset="0"/>
                <a:ea typeface="Times New Roman" panose="02020603050405020304" pitchFamily="18" charset="0"/>
                <a:hlinkClick r:id="rId3"/>
              </a:rPr>
              <a:t>Click the registration link here!</a:t>
            </a:r>
            <a:r>
              <a:rPr lang="en-US" sz="2900" dirty="0">
                <a:solidFill>
                  <a:srgbClr val="000000"/>
                </a:solidFill>
                <a:effectLst/>
                <a:latin typeface="Calibri" panose="020F050202020403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Step 2:  Fill out all information for the registration form.</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Step 3: Congrats! You have reserved your spot for the 2024 NOAC! Look out for other emails in regard to both national registration AND further payments you may need to make! Can’t wait to see you there!! </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If you have any questions regarding the National Order of the Arrow Conference email </a:t>
            </a:r>
            <a:r>
              <a:rPr lang="en-US" sz="2900" u="sng" dirty="0">
                <a:solidFill>
                  <a:srgbClr val="000000"/>
                </a:solidFill>
                <a:effectLst/>
                <a:latin typeface="Calibri" panose="020F0502020204030204" pitchFamily="34" charset="0"/>
                <a:ea typeface="Times New Roman" panose="02020603050405020304" pitchFamily="18" charset="0"/>
                <a:hlinkClick r:id="rId4"/>
              </a:rPr>
              <a:t>noac2024@wipit470.org</a:t>
            </a:r>
            <a:endParaRPr lang="en-US" sz="4000" dirty="0">
              <a:effectLst/>
              <a:latin typeface="Times New Roman" panose="02020603050405020304" pitchFamily="18" charset="0"/>
              <a:ea typeface="Times New Roman" panose="02020603050405020304" pitchFamily="18" charset="0"/>
            </a:endParaRPr>
          </a:p>
          <a:p>
            <a:pPr marL="457200" lvl="1" indent="0">
              <a:lnSpc>
                <a:spcPct val="120000"/>
              </a:lnSpc>
              <a:spcBef>
                <a:spcPts val="0"/>
              </a:spcBef>
              <a:buNone/>
            </a:pPr>
            <a:endParaRPr lang="en-US" sz="4000" dirty="0"/>
          </a:p>
          <a:p>
            <a:pPr lvl="1">
              <a:lnSpc>
                <a:spcPct val="120000"/>
              </a:lnSpc>
              <a:spcBef>
                <a:spcPts val="0"/>
              </a:spcBef>
              <a:buFont typeface="Arial" panose="020B0604020202020204" pitchFamily="34" charset="0"/>
              <a:buChar char="•"/>
            </a:pPr>
            <a:r>
              <a:rPr lang="en-US" sz="3400" dirty="0"/>
              <a:t>Registrations open online </a:t>
            </a:r>
            <a:r>
              <a:rPr lang="en-US" sz="3400" dirty="0">
                <a:hlinkClick r:id="rId5"/>
              </a:rPr>
              <a:t>https://wipit470.org/index.html</a:t>
            </a:r>
            <a:r>
              <a:rPr lang="en-US" sz="3400" dirty="0"/>
              <a:t> under “Events”</a:t>
            </a:r>
          </a:p>
          <a:p>
            <a:pPr lvl="1"/>
            <a:endParaRPr lang="en-US" dirty="0"/>
          </a:p>
        </p:txBody>
      </p:sp>
    </p:spTree>
    <p:extLst>
      <p:ext uri="{BB962C8B-B14F-4D97-AF65-F5344CB8AC3E}">
        <p14:creationId xmlns:p14="http://schemas.microsoft.com/office/powerpoint/2010/main" val="58687024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45D31-BB71-D093-F8D0-8621F2DB4E41}"/>
              </a:ext>
            </a:extLst>
          </p:cNvPr>
          <p:cNvSpPr>
            <a:spLocks noGrp="1"/>
          </p:cNvSpPr>
          <p:nvPr>
            <p:ph type="title"/>
          </p:nvPr>
        </p:nvSpPr>
        <p:spPr>
          <a:xfrm>
            <a:off x="838200" y="18255"/>
            <a:ext cx="10515600" cy="1325563"/>
          </a:xfrm>
        </p:spPr>
        <p:txBody>
          <a:bodyPr/>
          <a:lstStyle/>
          <a:p>
            <a:r>
              <a:rPr lang="en-US" b="1" dirty="0"/>
              <a:t>OA – Lodge Master</a:t>
            </a:r>
          </a:p>
        </p:txBody>
      </p:sp>
      <p:sp>
        <p:nvSpPr>
          <p:cNvPr id="3" name="Text Placeholder 2">
            <a:extLst>
              <a:ext uri="{FF2B5EF4-FFF2-40B4-BE49-F238E27FC236}">
                <a16:creationId xmlns:a16="http://schemas.microsoft.com/office/drawing/2014/main" id="{8CE12A9E-46A8-4176-4CAF-17FF1A401D0D}"/>
              </a:ext>
            </a:extLst>
          </p:cNvPr>
          <p:cNvSpPr>
            <a:spLocks noGrp="1"/>
          </p:cNvSpPr>
          <p:nvPr>
            <p:ph type="body" idx="1"/>
          </p:nvPr>
        </p:nvSpPr>
        <p:spPr>
          <a:xfrm>
            <a:off x="838200" y="1022684"/>
            <a:ext cx="10515600" cy="5474369"/>
          </a:xfrm>
        </p:spPr>
        <p:txBody>
          <a:bodyPr>
            <a:normAutofit fontScale="85000" lnSpcReduction="10000"/>
          </a:bodyPr>
          <a:lstStyle/>
          <a:p>
            <a:pPr marL="0" marR="0" indent="0">
              <a:lnSpc>
                <a:spcPct val="110000"/>
              </a:lnSpc>
              <a:spcBef>
                <a:spcPts val="0"/>
              </a:spcBef>
              <a:spcAft>
                <a:spcPts val="0"/>
              </a:spcAft>
              <a:buNone/>
            </a:pPr>
            <a:r>
              <a:rPr lang="en-US" sz="1800" dirty="0">
                <a:latin typeface="Arial" panose="020B0604020202020204" pitchFamily="34" charset="0"/>
                <a:ea typeface="Aptos" panose="020B0004020202020204" pitchFamily="34" charset="0"/>
                <a:cs typeface="Arial" panose="020B0604020202020204" pitchFamily="34" charset="0"/>
              </a:rPr>
              <a:t>I</a:t>
            </a:r>
            <a:r>
              <a:rPr lang="en-US" sz="1800" dirty="0">
                <a:effectLst/>
                <a:latin typeface="Arial" panose="020B0604020202020204" pitchFamily="34" charset="0"/>
                <a:ea typeface="Aptos" panose="020B0004020202020204" pitchFamily="34" charset="0"/>
                <a:cs typeface="Arial" panose="020B0604020202020204" pitchFamily="34" charset="0"/>
              </a:rPr>
              <a:t>nstructions for setting up a Troop in Lodge Master for upcoming O/A elections.  They should have their election dates confirmed prior to setting this up.</a:t>
            </a:r>
          </a:p>
          <a:p>
            <a:pPr marL="0" marR="0">
              <a:lnSpc>
                <a:spcPct val="110000"/>
              </a:lnSpc>
              <a:spcBef>
                <a:spcPts val="0"/>
              </a:spcBef>
              <a:spcAft>
                <a:spcPts val="0"/>
              </a:spcAft>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495300" lvl="1">
              <a:lnSpc>
                <a:spcPct val="110000"/>
              </a:lnSpc>
              <a:spcBef>
                <a:spcPts val="0"/>
              </a:spcBef>
            </a:pPr>
            <a:r>
              <a:rPr lang="en-US" sz="1800" dirty="0">
                <a:effectLst/>
                <a:latin typeface="Arial" panose="020B0604020202020204" pitchFamily="34" charset="0"/>
                <a:ea typeface="Aptos" panose="020B0004020202020204" pitchFamily="34" charset="0"/>
                <a:cs typeface="Arial" panose="020B0604020202020204" pitchFamily="34" charset="0"/>
              </a:rPr>
              <a:t>Log into Lodge Master (</a:t>
            </a:r>
            <a:r>
              <a:rPr lang="en-US" sz="1800" dirty="0">
                <a:effectLst/>
                <a:latin typeface="Arial" panose="020B0604020202020204" pitchFamily="34" charset="0"/>
                <a:ea typeface="Aptos" panose="020B0004020202020204" pitchFamily="34" charset="0"/>
                <a:cs typeface="Arial" panose="020B0604020202020204" pitchFamily="34" charset="0"/>
                <a:hlinkClick r:id="rId2"/>
              </a:rPr>
              <a:t>https://lodgemaster.oa-bsa.org/</a:t>
            </a:r>
            <a:r>
              <a:rPr lang="en-US" sz="1800" dirty="0">
                <a:effectLst/>
                <a:latin typeface="Arial" panose="020B0604020202020204" pitchFamily="34" charset="0"/>
                <a:ea typeface="Aptos" panose="020B0004020202020204" pitchFamily="34" charset="0"/>
                <a:cs typeface="Arial" panose="020B0604020202020204" pitchFamily="34" charset="0"/>
              </a:rPr>
              <a:t>) </a:t>
            </a:r>
          </a:p>
          <a:p>
            <a:pPr marL="952500" lvl="1">
              <a:lnSpc>
                <a:spcPct val="110000"/>
              </a:lnSpc>
              <a:spcBef>
                <a:spcPts val="0"/>
              </a:spcBef>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Select “Inductions”</a:t>
            </a: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952500" lvl="1">
              <a:lnSpc>
                <a:spcPct val="110000"/>
              </a:lnSpc>
              <a:spcBef>
                <a:spcPts val="0"/>
              </a:spcBef>
              <a:buFont typeface="+mj-lt"/>
              <a:buAutoNum type="arabicPeriod"/>
            </a:pPr>
            <a:r>
              <a:rPr lang="en-US" sz="1800" dirty="0">
                <a:latin typeface="Arial" panose="020B0604020202020204" pitchFamily="34" charset="0"/>
                <a:ea typeface="Times New Roman" panose="02020603050405020304" pitchFamily="18" charset="0"/>
                <a:cs typeface="Arial" panose="020B0604020202020204" pitchFamily="34" charset="0"/>
              </a:rPr>
              <a:t>S</a:t>
            </a:r>
            <a:r>
              <a:rPr lang="en-US" sz="1800" dirty="0">
                <a:effectLst/>
                <a:latin typeface="Arial" panose="020B0604020202020204" pitchFamily="34" charset="0"/>
                <a:ea typeface="Times New Roman" panose="02020603050405020304" pitchFamily="18" charset="0"/>
                <a:cs typeface="Arial" panose="020B0604020202020204" pitchFamily="34" charset="0"/>
              </a:rPr>
              <a:t>elect “Visit &amp; Election Management” (right side of the screen)</a:t>
            </a: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952500" lvl="1">
              <a:lnSpc>
                <a:spcPct val="110000"/>
              </a:lnSpc>
              <a:spcBef>
                <a:spcPts val="0"/>
              </a:spcBef>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Filter on “George Mason”</a:t>
            </a: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952500" lvl="1">
              <a:lnSpc>
                <a:spcPct val="110000"/>
              </a:lnSpc>
              <a:spcBef>
                <a:spcPts val="0"/>
              </a:spcBef>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Find your Troop and select “Edit”</a:t>
            </a: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952500" lvl="1">
              <a:lnSpc>
                <a:spcPct val="110000"/>
              </a:lnSpc>
              <a:spcBef>
                <a:spcPts val="0"/>
              </a:spcBef>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Scroll to the bottom of the page and enter your eligible Scouts information.</a:t>
            </a: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958850" lvl="1" indent="219075">
              <a:lnSpc>
                <a:spcPct val="110000"/>
              </a:lnSpc>
              <a:spcBef>
                <a:spcPts val="0"/>
              </a:spcBef>
            </a:pPr>
            <a:r>
              <a:rPr lang="en-US" sz="1800" dirty="0">
                <a:effectLst/>
                <a:latin typeface="Arial" panose="020B0604020202020204" pitchFamily="34" charset="0"/>
                <a:ea typeface="Aptos" panose="020B0004020202020204" pitchFamily="34" charset="0"/>
                <a:cs typeface="Arial" panose="020B0604020202020204" pitchFamily="34" charset="0"/>
              </a:rPr>
              <a:t>Please include e-mail addresses for both the Scout and Parent.  If no Scout e-mail is available, add the parents.</a:t>
            </a:r>
          </a:p>
          <a:p>
            <a:pPr marL="958850" lvl="1" indent="219075">
              <a:lnSpc>
                <a:spcPct val="110000"/>
              </a:lnSpc>
              <a:spcBef>
                <a:spcPts val="0"/>
              </a:spcBef>
            </a:pPr>
            <a:r>
              <a:rPr lang="en-US" sz="1800" dirty="0">
                <a:effectLst/>
                <a:latin typeface="Arial" panose="020B0604020202020204" pitchFamily="34" charset="0"/>
                <a:ea typeface="Aptos" panose="020B0004020202020204" pitchFamily="34" charset="0"/>
                <a:cs typeface="Arial" panose="020B0604020202020204" pitchFamily="34" charset="0"/>
              </a:rPr>
              <a:t>Please add phone numbers.</a:t>
            </a:r>
          </a:p>
          <a:p>
            <a:pPr marL="495300" lvl="1">
              <a:lnSpc>
                <a:spcPct val="110000"/>
              </a:lnSpc>
              <a:spcBef>
                <a:spcPts val="0"/>
              </a:spcBef>
            </a:pPr>
            <a:r>
              <a:rPr lang="en-US" sz="1800" dirty="0">
                <a:effectLst/>
                <a:latin typeface="Arial" panose="020B0604020202020204" pitchFamily="34" charset="0"/>
                <a:ea typeface="Aptos" panose="020B0004020202020204" pitchFamily="34" charset="0"/>
                <a:cs typeface="Arial" panose="020B0604020202020204" pitchFamily="34" charset="0"/>
              </a:rPr>
              <a:t>SAVE</a:t>
            </a:r>
          </a:p>
          <a:p>
            <a:pPr marL="0" marR="0" indent="0">
              <a:lnSpc>
                <a:spcPct val="110000"/>
              </a:lnSpc>
              <a:spcBef>
                <a:spcPts val="0"/>
              </a:spcBef>
              <a:spcAft>
                <a:spcPts val="0"/>
              </a:spcAft>
              <a:buNone/>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0000"/>
              </a:lnSpc>
              <a:spcBef>
                <a:spcPts val="0"/>
              </a:spcBef>
              <a:spcAft>
                <a:spcPts val="0"/>
              </a:spcAft>
            </a:pPr>
            <a:r>
              <a:rPr lang="en-US" sz="1800" dirty="0">
                <a:effectLst/>
                <a:latin typeface="Arial" panose="020B0604020202020204" pitchFamily="34" charset="0"/>
                <a:ea typeface="Aptos" panose="020B0004020202020204" pitchFamily="34" charset="0"/>
                <a:cs typeface="Arial" panose="020B0604020202020204" pitchFamily="34" charset="0"/>
              </a:rPr>
              <a:t>You should be back at the 2024 Inductions page. If you are not, go back and repeat steps 1-4.  At the top in the red banner, click on “Reports”</a:t>
            </a:r>
          </a:p>
          <a:p>
            <a:pPr marL="0" marR="0">
              <a:lnSpc>
                <a:spcPct val="110000"/>
              </a:lnSpc>
              <a:spcBef>
                <a:spcPts val="0"/>
              </a:spcBef>
              <a:spcAft>
                <a:spcPts val="0"/>
              </a:spcAft>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0000"/>
              </a:lnSpc>
              <a:spcBef>
                <a:spcPts val="0"/>
              </a:spcBef>
              <a:spcAft>
                <a:spcPts val="0"/>
              </a:spcAft>
            </a:pPr>
            <a:r>
              <a:rPr lang="en-US" sz="1800" dirty="0">
                <a:effectLst/>
                <a:latin typeface="Arial" panose="020B0604020202020204" pitchFamily="34" charset="0"/>
                <a:ea typeface="Aptos" panose="020B0004020202020204" pitchFamily="34" charset="0"/>
                <a:cs typeface="Arial" panose="020B0604020202020204" pitchFamily="34" charset="0"/>
              </a:rPr>
              <a:t> Print 2 copies of the Unit Election Report. The Election Team will sign both and give one to you at the conclusion of the election.</a:t>
            </a:r>
          </a:p>
          <a:p>
            <a:pPr marL="0" marR="0">
              <a:lnSpc>
                <a:spcPct val="110000"/>
              </a:lnSpc>
              <a:spcBef>
                <a:spcPts val="0"/>
              </a:spcBef>
              <a:spcAft>
                <a:spcPts val="0"/>
              </a:spcAft>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0000"/>
              </a:lnSpc>
              <a:spcBef>
                <a:spcPts val="0"/>
              </a:spcBef>
              <a:spcAft>
                <a:spcPts val="0"/>
              </a:spcAft>
            </a:pPr>
            <a:r>
              <a:rPr lang="en-US" sz="1800" dirty="0">
                <a:effectLst/>
                <a:latin typeface="Arial" panose="020B0604020202020204" pitchFamily="34" charset="0"/>
                <a:ea typeface="Aptos" panose="020B0004020202020204" pitchFamily="34" charset="0"/>
                <a:cs typeface="Arial" panose="020B0604020202020204" pitchFamily="34" charset="0"/>
              </a:rPr>
              <a:t>Print 1 copy of the Candidate Information Form.  This is for the Election Team to use to verify the election results.</a:t>
            </a:r>
          </a:p>
          <a:p>
            <a:pPr marL="0" marR="0" indent="0">
              <a:lnSpc>
                <a:spcPct val="110000"/>
              </a:lnSpc>
              <a:spcBef>
                <a:spcPts val="0"/>
              </a:spcBef>
              <a:spcAft>
                <a:spcPts val="0"/>
              </a:spcAft>
              <a:buNone/>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0000"/>
              </a:lnSpc>
              <a:spcBef>
                <a:spcPts val="0"/>
              </a:spcBef>
              <a:spcAft>
                <a:spcPts val="0"/>
              </a:spcAft>
            </a:pPr>
            <a:r>
              <a:rPr lang="en-US" sz="1800" dirty="0">
                <a:effectLst/>
                <a:latin typeface="Arial" panose="020B0604020202020204" pitchFamily="34" charset="0"/>
                <a:ea typeface="Aptos" panose="020B0004020202020204" pitchFamily="34" charset="0"/>
                <a:cs typeface="Arial" panose="020B0604020202020204" pitchFamily="34" charset="0"/>
              </a:rPr>
              <a:t>Click on the Unit Election Ballots and print that as many times as you need for all the Scouts in the Troop.</a:t>
            </a:r>
          </a:p>
          <a:p>
            <a:endParaRPr lang="en-US" dirty="0"/>
          </a:p>
        </p:txBody>
      </p:sp>
    </p:spTree>
    <p:extLst>
      <p:ext uri="{BB962C8B-B14F-4D97-AF65-F5344CB8AC3E}">
        <p14:creationId xmlns:p14="http://schemas.microsoft.com/office/powerpoint/2010/main" val="420668068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62D-4172-0AED-8B61-0744B57AC1D3}"/>
              </a:ext>
            </a:extLst>
          </p:cNvPr>
          <p:cNvSpPr>
            <a:spLocks noGrp="1"/>
          </p:cNvSpPr>
          <p:nvPr>
            <p:ph type="title"/>
          </p:nvPr>
        </p:nvSpPr>
        <p:spPr/>
        <p:txBody>
          <a:bodyPr/>
          <a:lstStyle/>
          <a:p>
            <a:r>
              <a:rPr lang="en-US" b="1" dirty="0"/>
              <a:t>Agenda</a:t>
            </a:r>
          </a:p>
        </p:txBody>
      </p:sp>
      <p:sp>
        <p:nvSpPr>
          <p:cNvPr id="3" name="Text Placeholder 2">
            <a:extLst>
              <a:ext uri="{FF2B5EF4-FFF2-40B4-BE49-F238E27FC236}">
                <a16:creationId xmlns:a16="http://schemas.microsoft.com/office/drawing/2014/main" id="{D3336869-9FB0-BF0A-35BE-3C5777ED12E0}"/>
              </a:ext>
            </a:extLst>
          </p:cNvPr>
          <p:cNvSpPr>
            <a:spLocks noGrp="1"/>
          </p:cNvSpPr>
          <p:nvPr>
            <p:ph type="body" idx="1"/>
          </p:nvPr>
        </p:nvSpPr>
        <p:spPr>
          <a:xfrm>
            <a:off x="838200" y="1452401"/>
            <a:ext cx="10515600" cy="4780448"/>
          </a:xfrm>
        </p:spPr>
        <p:txBody>
          <a:bodyPr>
            <a:normAutofit/>
          </a:bodyPr>
          <a:lstStyle/>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Welcome and Pledge</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Questions about </a:t>
            </a:r>
            <a:r>
              <a:rPr lang="en-US" b="0" i="0" u="sng" dirty="0">
                <a:solidFill>
                  <a:srgbClr val="0A16F6"/>
                </a:solidFill>
                <a:effectLst/>
                <a:latin typeface="Arial" panose="020B0604020202020204" pitchFamily="34" charset="0"/>
                <a:cs typeface="Arial" panose="020B0604020202020204" pitchFamily="34" charset="0"/>
                <a:hlinkClick r:id="rId2"/>
              </a:rPr>
              <a:t>Read-ahead</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Award(s)</a:t>
            </a: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General Announcements</a:t>
            </a:r>
            <a:endParaRPr lang="en-US" dirty="0">
              <a:solidFill>
                <a:srgbClr val="090000"/>
              </a:solidFill>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Program Announcements</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Joint Session</a:t>
            </a:r>
            <a:r>
              <a:rPr lang="en-US" dirty="0">
                <a:solidFill>
                  <a:srgbClr val="060101"/>
                </a:solidFill>
                <a:latin typeface="Arial" panose="020B0604020202020204" pitchFamily="34" charset="0"/>
                <a:cs typeface="Arial" panose="020B0604020202020204" pitchFamily="34" charset="0"/>
              </a:rPr>
              <a:t>:  AOL Bridging and Transitioning to Scouts</a:t>
            </a: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Cracker Barrel/Networking (Optional; NLT 9pm)</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Next Meeting: March</a:t>
            </a:r>
            <a:r>
              <a:rPr lang="en-US" dirty="0">
                <a:solidFill>
                  <a:srgbClr val="090000"/>
                </a:solidFill>
                <a:latin typeface="Arial" panose="020B0604020202020204" pitchFamily="34" charset="0"/>
                <a:cs typeface="Arial" panose="020B0604020202020204" pitchFamily="34" charset="0"/>
              </a:rPr>
              <a:t> 14</a:t>
            </a:r>
            <a:r>
              <a:rPr lang="en-US" b="0" i="0" dirty="0">
                <a:solidFill>
                  <a:srgbClr val="090000"/>
                </a:solidFill>
                <a:effectLst/>
                <a:latin typeface="Arial" panose="020B0604020202020204" pitchFamily="34" charset="0"/>
                <a:cs typeface="Arial" panose="020B0604020202020204" pitchFamily="34" charset="0"/>
              </a:rPr>
              <a:t>, 2024 (7:30pm)</a:t>
            </a:r>
            <a:endParaRPr lang="en-US" b="0" i="0" dirty="0">
              <a:solidFill>
                <a:srgbClr val="83636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47231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64A6-31A9-D8E7-3AF2-E08FC96C1C65}"/>
              </a:ext>
            </a:extLst>
          </p:cNvPr>
          <p:cNvSpPr>
            <a:spLocks noGrp="1"/>
          </p:cNvSpPr>
          <p:nvPr>
            <p:ph type="title"/>
          </p:nvPr>
        </p:nvSpPr>
        <p:spPr/>
        <p:txBody>
          <a:bodyPr>
            <a:normAutofit/>
          </a:bodyPr>
          <a:lstStyle/>
          <a:p>
            <a:pPr algn="ctr"/>
            <a:r>
              <a:rPr lang="en-US" sz="6600" b="1" dirty="0"/>
              <a:t>Welcome</a:t>
            </a:r>
          </a:p>
        </p:txBody>
      </p:sp>
      <p:sp>
        <p:nvSpPr>
          <p:cNvPr id="3" name="Text Placeholder 2">
            <a:extLst>
              <a:ext uri="{FF2B5EF4-FFF2-40B4-BE49-F238E27FC236}">
                <a16:creationId xmlns:a16="http://schemas.microsoft.com/office/drawing/2014/main" id="{0BFB0795-7DF0-E9F8-3FEB-4F82402B7C8A}"/>
              </a:ext>
            </a:extLst>
          </p:cNvPr>
          <p:cNvSpPr>
            <a:spLocks noGrp="1"/>
          </p:cNvSpPr>
          <p:nvPr>
            <p:ph type="body" idx="1"/>
          </p:nvPr>
        </p:nvSpPr>
        <p:spPr>
          <a:xfrm>
            <a:off x="838200" y="3183147"/>
            <a:ext cx="10515600" cy="2993816"/>
          </a:xfrm>
        </p:spPr>
        <p:txBody>
          <a:bodyPr>
            <a:normAutofit/>
          </a:bodyPr>
          <a:lstStyle/>
          <a:p>
            <a:pPr marL="0" indent="0" algn="ctr">
              <a:buNone/>
            </a:pPr>
            <a:r>
              <a:rPr lang="en-US" sz="6000" dirty="0"/>
              <a:t>New to Roundtable?  </a:t>
            </a:r>
          </a:p>
          <a:p>
            <a:pPr marL="0" indent="0" algn="ctr">
              <a:buNone/>
            </a:pPr>
            <a:r>
              <a:rPr lang="en-US" sz="6000" dirty="0"/>
              <a:t>Please introduce yourself!</a:t>
            </a:r>
          </a:p>
        </p:txBody>
      </p:sp>
    </p:spTree>
    <p:extLst>
      <p:ext uri="{BB962C8B-B14F-4D97-AF65-F5344CB8AC3E}">
        <p14:creationId xmlns:p14="http://schemas.microsoft.com/office/powerpoint/2010/main" val="395009250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96D0-C19F-7DC1-68B4-DF4B09E682A5}"/>
              </a:ext>
            </a:extLst>
          </p:cNvPr>
          <p:cNvSpPr>
            <a:spLocks noGrp="1"/>
          </p:cNvSpPr>
          <p:nvPr>
            <p:ph type="title"/>
          </p:nvPr>
        </p:nvSpPr>
        <p:spPr>
          <a:xfrm>
            <a:off x="1412358" y="2895674"/>
            <a:ext cx="10515600" cy="1325563"/>
          </a:xfrm>
        </p:spPr>
        <p:txBody>
          <a:bodyPr/>
          <a:lstStyle/>
          <a:p>
            <a:r>
              <a:rPr lang="en-US" b="1" dirty="0"/>
              <a:t>Questions/Clarification about </a:t>
            </a:r>
            <a:r>
              <a:rPr lang="en-US" b="1" dirty="0">
                <a:hlinkClick r:id="rId2"/>
              </a:rPr>
              <a:t>Read-ahead</a:t>
            </a:r>
            <a:r>
              <a:rPr lang="en-US" b="1" dirty="0"/>
              <a:t>?</a:t>
            </a:r>
          </a:p>
        </p:txBody>
      </p:sp>
    </p:spTree>
    <p:extLst>
      <p:ext uri="{BB962C8B-B14F-4D97-AF65-F5344CB8AC3E}">
        <p14:creationId xmlns:p14="http://schemas.microsoft.com/office/powerpoint/2010/main" val="6839352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B35A-9EEF-E671-A8DF-1125B17B4A27}"/>
              </a:ext>
            </a:extLst>
          </p:cNvPr>
          <p:cNvSpPr>
            <a:spLocks noGrp="1"/>
          </p:cNvSpPr>
          <p:nvPr>
            <p:ph type="title"/>
          </p:nvPr>
        </p:nvSpPr>
        <p:spPr>
          <a:xfrm>
            <a:off x="4688840" y="2569845"/>
            <a:ext cx="2626360" cy="1325563"/>
          </a:xfrm>
        </p:spPr>
        <p:txBody>
          <a:bodyPr/>
          <a:lstStyle/>
          <a:p>
            <a:r>
              <a:rPr lang="en-US" b="1" dirty="0"/>
              <a:t>Award(s)</a:t>
            </a:r>
          </a:p>
        </p:txBody>
      </p:sp>
    </p:spTree>
    <p:extLst>
      <p:ext uri="{BB962C8B-B14F-4D97-AF65-F5344CB8AC3E}">
        <p14:creationId xmlns:p14="http://schemas.microsoft.com/office/powerpoint/2010/main" val="5065619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CB29-F0B1-A67E-930B-F8A25F5A4E6A}"/>
              </a:ext>
            </a:extLst>
          </p:cNvPr>
          <p:cNvSpPr>
            <a:spLocks noGrp="1"/>
          </p:cNvSpPr>
          <p:nvPr>
            <p:ph type="title"/>
          </p:nvPr>
        </p:nvSpPr>
        <p:spPr>
          <a:xfrm>
            <a:off x="3190118" y="2602477"/>
            <a:ext cx="6075680" cy="1325563"/>
          </a:xfrm>
        </p:spPr>
        <p:txBody>
          <a:bodyPr/>
          <a:lstStyle/>
          <a:p>
            <a:r>
              <a:rPr lang="en-US" b="1" dirty="0"/>
              <a:t>General Announcements</a:t>
            </a:r>
          </a:p>
        </p:txBody>
      </p:sp>
      <p:sp>
        <p:nvSpPr>
          <p:cNvPr id="3" name="Title 1">
            <a:extLst>
              <a:ext uri="{FF2B5EF4-FFF2-40B4-BE49-F238E27FC236}">
                <a16:creationId xmlns:a16="http://schemas.microsoft.com/office/drawing/2014/main" id="{5B7070C0-C7B9-1B79-C75C-76FE3FA90C17}"/>
              </a:ext>
            </a:extLst>
          </p:cNvPr>
          <p:cNvSpPr txBox="1">
            <a:spLocks/>
          </p:cNvSpPr>
          <p:nvPr/>
        </p:nvSpPr>
        <p:spPr>
          <a:xfrm>
            <a:off x="363281" y="1387530"/>
            <a:ext cx="10515600" cy="4789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marL="339725" lvl="2" indent="-339725" hangingPunct="1">
              <a:buFont typeface="Arial" panose="020B0604020202020204" pitchFamily="34" charset="0"/>
              <a:buChar char="•"/>
            </a:pPr>
            <a:endParaRPr lang="en-US" b="1" dirty="0"/>
          </a:p>
        </p:txBody>
      </p:sp>
      <p:sp>
        <p:nvSpPr>
          <p:cNvPr id="4" name="Text Placeholder 2">
            <a:extLst>
              <a:ext uri="{FF2B5EF4-FFF2-40B4-BE49-F238E27FC236}">
                <a16:creationId xmlns:a16="http://schemas.microsoft.com/office/drawing/2014/main" id="{F403D11F-1C8D-A8EB-09EB-6C789021065F}"/>
              </a:ext>
            </a:extLst>
          </p:cNvPr>
          <p:cNvSpPr>
            <a:spLocks noGrp="1"/>
          </p:cNvSpPr>
          <p:nvPr>
            <p:ph type="body" idx="1"/>
          </p:nvPr>
        </p:nvSpPr>
        <p:spPr>
          <a:xfrm>
            <a:off x="274676" y="1253330"/>
            <a:ext cx="11554043" cy="5054163"/>
          </a:xfrm>
        </p:spPr>
        <p:txBody>
          <a:bodyPr>
            <a:normAutofit/>
          </a:bodyPr>
          <a:lstStyle/>
          <a:p>
            <a:pPr marL="0" marR="0" lvl="0" indent="0">
              <a:lnSpc>
                <a:spcPct val="107000"/>
              </a:lnSpc>
              <a:spcBef>
                <a:spcPts val="0"/>
              </a:spcBef>
              <a:spcAft>
                <a:spcPts val="0"/>
              </a:spcAft>
              <a:buNone/>
            </a:pPr>
            <a:endParaRPr lang="en-US" dirty="0">
              <a:solidFill>
                <a:srgbClr val="060101"/>
              </a:solidFill>
              <a:latin typeface="Arial" panose="020B0604020202020204" pitchFamily="34" charset="0"/>
              <a:cs typeface="Arial" panose="020B0604020202020204" pitchFamily="34" charset="0"/>
            </a:endParaRPr>
          </a:p>
          <a:p>
            <a:pPr marL="0" indent="0" algn="l">
              <a:lnSpc>
                <a:spcPct val="120000"/>
              </a:lnSpc>
              <a:spcBef>
                <a:spcPts val="0"/>
              </a:spcBef>
              <a:buNone/>
            </a:pPr>
            <a:endParaRPr lang="en-US" b="0" i="0" dirty="0">
              <a:solidFill>
                <a:srgbClr val="06010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84603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509951" y="222477"/>
            <a:ext cx="10306522" cy="1325563"/>
          </a:xfrm>
          <a:prstGeom prst="rect">
            <a:avLst/>
          </a:prstGeom>
        </p:spPr>
        <p:txBody>
          <a:bodyPr>
            <a:normAutofit/>
          </a:bodyPr>
          <a:lstStyle>
            <a:lvl1pPr>
              <a:defRPr sz="4000"/>
            </a:lvl1pPr>
          </a:lstStyle>
          <a:p>
            <a:r>
              <a:rPr sz="4400" b="1" dirty="0">
                <a:latin typeface="+mj-lt"/>
              </a:rPr>
              <a:t>Current 202</a:t>
            </a:r>
            <a:r>
              <a:rPr lang="en-US" sz="4400" b="1" dirty="0">
                <a:latin typeface="+mj-lt"/>
              </a:rPr>
              <a:t>3</a:t>
            </a:r>
            <a:r>
              <a:rPr sz="4400" b="1" dirty="0">
                <a:latin typeface="+mj-lt"/>
              </a:rPr>
              <a:t> G</a:t>
            </a:r>
            <a:r>
              <a:rPr lang="en-US" sz="4400" b="1" dirty="0">
                <a:latin typeface="+mj-lt"/>
              </a:rPr>
              <a:t>eorge </a:t>
            </a:r>
            <a:r>
              <a:rPr sz="4400" b="1" dirty="0">
                <a:latin typeface="+mj-lt"/>
              </a:rPr>
              <a:t>M</a:t>
            </a:r>
            <a:r>
              <a:rPr lang="en-US" sz="4400" b="1" dirty="0">
                <a:latin typeface="+mj-lt"/>
              </a:rPr>
              <a:t>ason</a:t>
            </a:r>
            <a:r>
              <a:rPr sz="4400" b="1" dirty="0">
                <a:latin typeface="+mj-lt"/>
              </a:rPr>
              <a:t> Calendar</a:t>
            </a:r>
          </a:p>
        </p:txBody>
      </p:sp>
      <p:sp>
        <p:nvSpPr>
          <p:cNvPr id="112" name="Content Placeholder 2"/>
          <p:cNvSpPr txBox="1">
            <a:spLocks noGrp="1"/>
          </p:cNvSpPr>
          <p:nvPr>
            <p:ph type="body" sz="half" idx="1"/>
          </p:nvPr>
        </p:nvSpPr>
        <p:spPr>
          <a:xfrm>
            <a:off x="358922" y="1548040"/>
            <a:ext cx="7965569" cy="4622024"/>
          </a:xfrm>
          <a:prstGeom prst="rect">
            <a:avLst/>
          </a:prstGeom>
        </p:spPr>
        <p:txBody>
          <a:bodyPr>
            <a:normAutofit/>
          </a:bodyPr>
          <a:lstStyle/>
          <a:p>
            <a:pPr marL="342900" marR="0" lvl="0" indent="-342900">
              <a:lnSpc>
                <a:spcPct val="100000"/>
              </a:lnSpc>
              <a:spcBef>
                <a:spcPts val="0"/>
              </a:spcBef>
              <a:spcAft>
                <a:spcPts val="60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February 24, 2024 –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University of Scouting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Alexandria, VA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March 09, 2024 –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GMD Merit Badge Day</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Fairfax, VA</a:t>
            </a:r>
          </a:p>
          <a:p>
            <a:pPr marL="342900" marR="0" lvl="0" indent="-342900">
              <a:lnSpc>
                <a:spcPct val="100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April 11, 2024 – GM District Court of Honor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April</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13</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2024 – GMD Pinewood Derby, Fairfax, VA</a:t>
            </a:r>
          </a:p>
          <a:p>
            <a:pPr marL="342900" marR="0" lvl="0" indent="-342900">
              <a:lnSpc>
                <a:spcPct val="100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May 3-5, 2024 – Spring Camporee, 4H</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May 27, 2024 – Memorial Day Flags In, Falls Church, VA</a:t>
            </a:r>
          </a:p>
          <a:p>
            <a:pPr marL="342900" indent="-342900">
              <a:lnSpc>
                <a:spcPct val="100000"/>
              </a:lnSpc>
              <a:spcBef>
                <a:spcPts val="0"/>
              </a:spcBef>
              <a:spcAft>
                <a:spcPts val="6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May 29, 2024 – Elks Youth Recognition Dinner for 2023                      Eagle Scouts</a:t>
            </a:r>
          </a:p>
          <a:p>
            <a:pPr marL="0" marR="0" lvl="0" indent="0">
              <a:lnSpc>
                <a:spcPct val="100000"/>
              </a:lnSpc>
              <a:spcBef>
                <a:spcPts val="0"/>
              </a:spcBef>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3" name="Picture 4" descr="Picture 4"/>
          <p:cNvPicPr>
            <a:picLocks noChangeAspect="1"/>
          </p:cNvPicPr>
          <p:nvPr/>
        </p:nvPicPr>
        <p:blipFill>
          <a:blip r:embed="rId4"/>
          <a:srcRect t="1067"/>
          <a:stretch>
            <a:fillRect/>
          </a:stretch>
        </p:blipFill>
        <p:spPr>
          <a:xfrm>
            <a:off x="8203720" y="1673524"/>
            <a:ext cx="3766389" cy="3248528"/>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C761-6F50-4FF9-B83A-85F4D56E220D}"/>
              </a:ext>
            </a:extLst>
          </p:cNvPr>
          <p:cNvSpPr>
            <a:spLocks noGrp="1"/>
          </p:cNvSpPr>
          <p:nvPr>
            <p:ph type="title"/>
          </p:nvPr>
        </p:nvSpPr>
        <p:spPr/>
        <p:txBody>
          <a:bodyPr/>
          <a:lstStyle/>
          <a:p>
            <a:r>
              <a:rPr lang="en-US" b="1" dirty="0"/>
              <a:t>STEM</a:t>
            </a:r>
          </a:p>
        </p:txBody>
      </p:sp>
      <p:sp>
        <p:nvSpPr>
          <p:cNvPr id="3" name="Content Placeholder 2">
            <a:extLst>
              <a:ext uri="{FF2B5EF4-FFF2-40B4-BE49-F238E27FC236}">
                <a16:creationId xmlns:a16="http://schemas.microsoft.com/office/drawing/2014/main" id="{9050ED84-CA8C-4124-AA00-10F028E32807}"/>
              </a:ext>
            </a:extLst>
          </p:cNvPr>
          <p:cNvSpPr>
            <a:spLocks noGrp="1"/>
          </p:cNvSpPr>
          <p:nvPr>
            <p:ph idx="1"/>
          </p:nvPr>
        </p:nvSpPr>
        <p:spPr>
          <a:xfrm>
            <a:off x="399496" y="1690688"/>
            <a:ext cx="11585358" cy="4967564"/>
          </a:xfrm>
        </p:spPr>
        <p:txBody>
          <a:bodyPr>
            <a:norm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02/10/24 -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Akela Chess Classic Scouts BSA Tournament</a:t>
            </a:r>
            <a:r>
              <a:rPr lang="en-US" dirty="0">
                <a:effectLst/>
                <a:latin typeface="Calibri" panose="020F0502020204030204" pitchFamily="34" charset="0"/>
                <a:ea typeface="Calibri" panose="020F0502020204030204" pitchFamily="34" charset="0"/>
                <a:cs typeface="Times New Roman" panose="02020603050405020304" pitchFamily="18" charset="0"/>
              </a:rPr>
              <a:t>, MSSC, Bethesda, MD</a:t>
            </a:r>
          </a:p>
          <a:p>
            <a:r>
              <a:rPr lang="en-US" dirty="0">
                <a:latin typeface="Calibri" panose="020F0502020204030204" pitchFamily="34" charset="0"/>
                <a:ea typeface="Calibri" panose="020F0502020204030204" pitchFamily="34" charset="0"/>
                <a:cs typeface="Times New Roman" panose="02020603050405020304" pitchFamily="18" charset="0"/>
              </a:rPr>
              <a:t>03/23/24 – </a:t>
            </a:r>
            <a:r>
              <a:rPr lang="en-US" dirty="0">
                <a:latin typeface="Calibri" panose="020F0502020204030204" pitchFamily="34" charset="0"/>
                <a:ea typeface="Calibri" panose="020F0502020204030204" pitchFamily="34" charset="0"/>
                <a:cs typeface="Times New Roman" panose="02020603050405020304" pitchFamily="18" charset="0"/>
                <a:hlinkClick r:id="rId3"/>
              </a:rPr>
              <a:t>Maryland Science Center Camp-In</a:t>
            </a:r>
            <a:r>
              <a:rPr lang="en-US" dirty="0">
                <a:latin typeface="Calibri" panose="020F0502020204030204" pitchFamily="34" charset="0"/>
                <a:ea typeface="Calibri" panose="020F0502020204030204" pitchFamily="34" charset="0"/>
                <a:cs typeface="Times New Roman" panose="02020603050405020304" pitchFamily="18" charset="0"/>
              </a:rPr>
              <a:t>, Baltimore, MD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Ancient Earth:  Birth of the Sky (on PBS) - </a:t>
            </a: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link</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US" dirty="0">
              <a:latin typeface="Arial" panose="020B060402020202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Anytime   </a:t>
            </a:r>
            <a:r>
              <a:rPr lang="en-US" b="0" i="0" dirty="0">
                <a:solidFill>
                  <a:srgbClr val="000000"/>
                </a:solidFill>
                <a:effectLst/>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hlinkClick r:id="rId5"/>
              </a:rPr>
              <a:t>DC STEM Trek</a:t>
            </a:r>
            <a:r>
              <a:rPr lang="en-US" dirty="0">
                <a:latin typeface="Arial" panose="020B0604020202020204" pitchFamily="34" charset="0"/>
                <a:cs typeface="Arial" panose="020B0604020202020204" pitchFamily="34" charset="0"/>
              </a:rPr>
              <a:t>- Showcases 24 government agencies, private organizations and monuments related to the tenets upon which STEM is based.  Two hikes - 10.57 miles, or 4.75 miles</a:t>
            </a:r>
          </a:p>
          <a:p>
            <a:endParaRPr lang="en-US" dirty="0"/>
          </a:p>
        </p:txBody>
      </p:sp>
    </p:spTree>
    <p:extLst>
      <p:ext uri="{BB962C8B-B14F-4D97-AF65-F5344CB8AC3E}">
        <p14:creationId xmlns:p14="http://schemas.microsoft.com/office/powerpoint/2010/main" val="2163666232"/>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C5E0B4"/>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13862</TotalTime>
  <Words>2308</Words>
  <Application>Microsoft Office PowerPoint</Application>
  <PresentationFormat>Widescreen</PresentationFormat>
  <Paragraphs>198</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Symbol</vt:lpstr>
      <vt:lpstr>Times New Roman</vt:lpstr>
      <vt:lpstr>Verdana</vt:lpstr>
      <vt:lpstr>Office Theme</vt:lpstr>
      <vt:lpstr>George Mason District  Roundtable</vt:lpstr>
      <vt:lpstr>Pledge</vt:lpstr>
      <vt:lpstr>Agenda</vt:lpstr>
      <vt:lpstr>Welcome</vt:lpstr>
      <vt:lpstr>Questions/Clarification about Read-ahead?</vt:lpstr>
      <vt:lpstr>Award(s)</vt:lpstr>
      <vt:lpstr>General Announcements</vt:lpstr>
      <vt:lpstr>Current 2023 George Mason Calendar</vt:lpstr>
      <vt:lpstr>STEM</vt:lpstr>
      <vt:lpstr>2024 GM District Merit Badge Day</vt:lpstr>
      <vt:lpstr>American Legion Eagle Scout of the Year Award</vt:lpstr>
      <vt:lpstr>Elks Youth  Recognition Dinner</vt:lpstr>
      <vt:lpstr>Big Rock</vt:lpstr>
      <vt:lpstr>Time for Cracker Barrell</vt:lpstr>
      <vt:lpstr>Backup Slides</vt:lpstr>
      <vt:lpstr>Merit Badges</vt:lpstr>
      <vt:lpstr>Training (https://www.ncacbsa.org/george-mason/training/)</vt:lpstr>
      <vt:lpstr>GM High  Adventure</vt:lpstr>
      <vt:lpstr>GM High  Adventure</vt:lpstr>
      <vt:lpstr>Shooting Sports</vt:lpstr>
      <vt:lpstr>Order of the Arrow</vt:lpstr>
      <vt:lpstr>OA – Lodge Master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Mason  District Roundtable</dc:title>
  <dc:creator>TPH</dc:creator>
  <cp:lastModifiedBy>Russell Pittman</cp:lastModifiedBy>
  <cp:revision>232</cp:revision>
  <cp:lastPrinted>2023-01-07T14:23:26Z</cp:lastPrinted>
  <dcterms:modified xsi:type="dcterms:W3CDTF">2024-02-08T17:00:15Z</dcterms:modified>
</cp:coreProperties>
</file>